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29" r:id="rId2"/>
    <p:sldId id="480" r:id="rId3"/>
    <p:sldId id="433" r:id="rId4"/>
    <p:sldId id="530" r:id="rId5"/>
    <p:sldId id="491" r:id="rId6"/>
    <p:sldId id="492" r:id="rId7"/>
    <p:sldId id="493" r:id="rId8"/>
    <p:sldId id="543" r:id="rId9"/>
    <p:sldId id="544" r:id="rId10"/>
    <p:sldId id="546" r:id="rId11"/>
    <p:sldId id="545" r:id="rId12"/>
    <p:sldId id="532" r:id="rId13"/>
    <p:sldId id="534" r:id="rId14"/>
    <p:sldId id="535" r:id="rId15"/>
    <p:sldId id="495" r:id="rId16"/>
    <p:sldId id="496" r:id="rId17"/>
    <p:sldId id="536" r:id="rId18"/>
    <p:sldId id="541" r:id="rId19"/>
    <p:sldId id="542" r:id="rId20"/>
    <p:sldId id="538" r:id="rId21"/>
    <p:sldId id="537" r:id="rId22"/>
    <p:sldId id="539" r:id="rId23"/>
    <p:sldId id="540" r:id="rId24"/>
    <p:sldId id="53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99"/>
    <a:srgbClr val="FFFF00"/>
    <a:srgbClr val="DDDDDD"/>
    <a:srgbClr val="FFCCFF"/>
    <a:srgbClr val="FF99CC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09" tIns="47305" rIns="94609" bIns="47305" numCol="1" anchor="t" anchorCtr="0" compatLnSpc="1">
            <a:prstTxWarp prst="textNoShape">
              <a:avLst/>
            </a:prstTxWarp>
          </a:bodyPr>
          <a:lstStyle>
            <a:lvl1pPr defTabSz="944472"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6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09" tIns="47305" rIns="94609" bIns="47305" numCol="1" anchor="t" anchorCtr="0" compatLnSpc="1">
            <a:prstTxWarp prst="textNoShape">
              <a:avLst/>
            </a:prstTxWarp>
          </a:bodyPr>
          <a:lstStyle>
            <a:lvl1pPr algn="r" defTabSz="944472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9714"/>
            <a:ext cx="3163888" cy="4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09" tIns="47305" rIns="94609" bIns="47305" numCol="1" anchor="b" anchorCtr="0" compatLnSpc="1">
            <a:prstTxWarp prst="textNoShape">
              <a:avLst/>
            </a:prstTxWarp>
          </a:bodyPr>
          <a:lstStyle>
            <a:lvl1pPr defTabSz="944472">
              <a:defRPr sz="120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6" y="9129714"/>
            <a:ext cx="3163888" cy="4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09" tIns="47305" rIns="94609" bIns="47305" numCol="1" anchor="b" anchorCtr="0" compatLnSpc="1">
            <a:prstTxWarp prst="textNoShape">
              <a:avLst/>
            </a:prstTxWarp>
          </a:bodyPr>
          <a:lstStyle>
            <a:lvl1pPr algn="r" defTabSz="944472">
              <a:defRPr sz="1200"/>
            </a:lvl1pPr>
          </a:lstStyle>
          <a:p>
            <a:fld id="{82103E86-271D-4CA1-A344-1EE3FF141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defTabSz="96510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r" defTabSz="96510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defTabSz="96510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r" defTabSz="965108">
              <a:defRPr sz="1200">
                <a:latin typeface="Times New Roman" pitchFamily="18" charset="0"/>
              </a:defRPr>
            </a:lvl1pPr>
          </a:lstStyle>
          <a:p>
            <a:fld id="{6697964B-9489-4A4A-9DAD-1DFD9B9CF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7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9AEA1DFB-307B-4422-B4C0-6EC7042B2073}" type="slidenum">
              <a:rPr lang="en-US"/>
              <a:pPr/>
              <a:t>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036A4C15-B836-4876-8F20-75BCDCC26147}" type="slidenum">
              <a:rPr lang="en-US"/>
              <a:pPr/>
              <a:t>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66696"/>
            <a:fld id="{16DBCFB3-F355-4D88-8D0D-7CAC0346DB39}" type="slidenum">
              <a:rPr lang="en-US"/>
              <a:pPr defTabSz="966696"/>
              <a:t>5</a:t>
            </a:fld>
            <a:endParaRPr lang="en-US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66696"/>
            <a:fld id="{0717E5B8-EE39-48F2-9533-E8FBD8CDEB68}" type="slidenum">
              <a:rPr lang="en-US"/>
              <a:pPr defTabSz="966696"/>
              <a:t>6</a:t>
            </a:fld>
            <a:endParaRPr lang="en-US" dirty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66696"/>
            <a:fld id="{E7F064B3-6348-45EE-9800-2BF95DE25BFF}" type="slidenum">
              <a:rPr lang="en-US"/>
              <a:pPr defTabSz="966696"/>
              <a:t>7</a:t>
            </a:fld>
            <a:endParaRPr 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B364F11-2E0A-4375-B8A8-86F096466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C0022A9-071C-4067-83E0-3986B3F88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061B6FC7-C8A4-483F-9D67-370569E17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54E6535-1D95-4E66-8594-D47E6CBAA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02C744B-1C5B-4E90-8A36-066ACA794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C5EDFFC-9F89-4394-8A3D-9B0A61C77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729523B-3451-46A4-AD74-4B46B36B3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052B4435-32AE-4BFA-A265-B2C867605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86D862C-E2C8-4FBD-ADD7-534936714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AA93773-ED31-4F9B-A767-25F30F51E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9AD75806-B265-48A9-A415-90609BBD7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15F639B-445E-42F5-B3B9-9A5858E06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r>
              <a:rPr lang="en-US"/>
              <a:t>6-</a:t>
            </a:r>
            <a:fld id="{28108F09-4331-4FF9-B38D-4481495750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oregon.edu/terryzone/files/2012/12/cell-phone-urxr5m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meritech" TargetMode="External"/><Relationship Id="rId2" Type="http://schemas.openxmlformats.org/officeDocument/2006/relationships/hyperlink" Target="http://en.wikipedia.org/wiki/Nippon_Telegraph_and_Telepho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otorola_DynaTA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nland" TargetMode="External"/><Relationship Id="rId2" Type="http://schemas.openxmlformats.org/officeDocument/2006/relationships/hyperlink" Target="http://en.wikipedia.org/wiki/GS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xRTT" TargetMode="External"/><Relationship Id="rId2" Type="http://schemas.openxmlformats.org/officeDocument/2006/relationships/hyperlink" Target="http://en.wikipedia.org/wiki/GP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EEE_802.16" TargetMode="External"/><Relationship Id="rId2" Type="http://schemas.openxmlformats.org/officeDocument/2006/relationships/hyperlink" Target="http://www.networkworld.com/news/tech/2001/0903tech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ectology.blogspot.com/2011/11/4g-vs-3g-vs-25g-vs-2g-vs-1g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esign-laorosa.com/2012_04_22_archive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mmons.wikimedia.org/wiki/File:Celulare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Chapter 6</a:t>
            </a:r>
            <a:r>
              <a:rPr 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Wireless and Mobile Networks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i="1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6</a:t>
            </a:r>
            <a:r>
              <a:rPr lang="en-US" sz="2000" baseline="30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th</a:t>
            </a:r>
            <a: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 edition 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Jim Kurose, Keith Ross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Addison-Wesley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  <a:cs typeface="Arial" pitchFamily="34" charset="0"/>
              </a:rPr>
              <a:t>March 2012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69888" y="2766868"/>
            <a:ext cx="53784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note on the use of 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ppt</a:t>
            </a:r>
            <a:r>
              <a:rPr lang="en-US" dirty="0">
                <a:latin typeface="Arial" pitchFamily="34" charset="0"/>
                <a:cs typeface="Arial" pitchFamily="34" charset="0"/>
              </a:rPr>
              <a:t> slides: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We</a:t>
            </a:r>
            <a:r>
              <a:rPr lang="ja-JP" altLang="en-US" sz="120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re making these slides freely available to all (faculty, students, readers). They</a:t>
            </a:r>
            <a:r>
              <a:rPr lang="ja-JP" altLang="en-US" sz="120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>
                <a:latin typeface="Arial" pitchFamily="34" charset="0"/>
                <a:cs typeface="Arial" pitchFamily="34" charset="0"/>
              </a:rPr>
              <a:t>lot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73063" y="3765405"/>
            <a:ext cx="5378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3038" indent="-173038">
              <a:lnSpc>
                <a:spcPct val="85000"/>
              </a:lnSpc>
            </a:pPr>
            <a:endParaRPr lang="en-US" sz="1400" dirty="0">
              <a:latin typeface="Gill Sans MT" pitchFamily="34" charset="0"/>
              <a:cs typeface="Arial" pitchFamily="34" charset="0"/>
            </a:endParaRP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If you use these slides (e.g., in a class) that you mention their source (after all, we</a:t>
            </a:r>
            <a:r>
              <a:rPr lang="ja-JP" altLang="en-US" sz="120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d like people to use our book!)</a:t>
            </a: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>
              <a:buClr>
                <a:schemeClr val="accent2"/>
              </a:buClr>
              <a:buFont typeface="Wingdings" pitchFamily="2" charset="2"/>
              <a:buChar char="q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3038" indent="-173038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Thanks and enjoy!  JFK/KWR</a:t>
            </a:r>
          </a:p>
          <a:p>
            <a:pPr marL="173038" indent="-173038">
              <a:lnSpc>
                <a:spcPct val="85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3038" indent="-173038">
              <a:lnSpc>
                <a:spcPct val="85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   All material copyright 1996-2012</a:t>
            </a:r>
          </a:p>
          <a:p>
            <a:pPr marL="173038" indent="-173038">
              <a:lnSpc>
                <a:spcPct val="85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   J.F Kurose and K.W. Ross, All Rights Reserved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440218"/>
            <a:ext cx="1873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1" descr="6e_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</a:rPr>
              <a:t>Wireless, Mobile Networks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7FF91EB0-3917-4373-A3A7-8E0B9ECC3592}" type="slidenum">
              <a:rPr lang="en-US"/>
              <a:pPr/>
              <a:t>1</a:t>
            </a:fld>
            <a:endParaRPr lang="en-US"/>
          </a:p>
        </p:txBody>
      </p:sp>
      <p:pic>
        <p:nvPicPr>
          <p:cNvPr id="16393" name="Picture 23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395538"/>
            <a:ext cx="4113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388" y="5731733"/>
            <a:ext cx="5758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The course notes are adapted for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Bucknell’s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CSCI 363</a:t>
            </a:r>
          </a:p>
          <a:p>
            <a:pPr algn="l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Xiannong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Spring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2AA93773-ED31-4F9B-A767-25F30F51ED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blogs.uoregon.edu/terryzone/files/2012/12/cell-phone-urxr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91" y="783616"/>
            <a:ext cx="4762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4356" y="5349667"/>
            <a:ext cx="727955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http://blogs.uoregon.edu/terryzone/files/2012/12/cell-phone-urxr5m.jpg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7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1G mobile network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915"/>
            <a:ext cx="7772400" cy="4648200"/>
          </a:xfrm>
        </p:spPr>
        <p:txBody>
          <a:bodyPr/>
          <a:lstStyle/>
          <a:p>
            <a:r>
              <a:rPr lang="en-US" sz="2000" dirty="0" smtClean="0"/>
              <a:t>Wireless telephone and mobile communication technology.</a:t>
            </a:r>
          </a:p>
          <a:p>
            <a:r>
              <a:rPr lang="en-US" sz="2000" dirty="0" smtClean="0"/>
              <a:t>Digital signaling to communicate with towers, the phone signals after establishing the connection is analog.</a:t>
            </a:r>
          </a:p>
          <a:p>
            <a:r>
              <a:rPr lang="en-US" sz="2000" dirty="0" smtClean="0"/>
              <a:t>The first commercially automated cellular network (the 1G generation) was launched in Japan by NTT (</a:t>
            </a:r>
            <a:r>
              <a:rPr lang="en-US" sz="2000" dirty="0" smtClean="0">
                <a:hlinkClick r:id="rId2" tooltip="Nippon Telegraph and Telephone"/>
              </a:rPr>
              <a:t>Nippon Telegraph and Telephone</a:t>
            </a:r>
            <a:r>
              <a:rPr lang="en-US" sz="2000" dirty="0" smtClean="0"/>
              <a:t>) in 1979.</a:t>
            </a:r>
          </a:p>
          <a:p>
            <a:r>
              <a:rPr lang="en-US" sz="2000" dirty="0" smtClean="0"/>
              <a:t>In 1981, this was followed by the simultaneous launch of the Nordic Mobile Telephone (NMT) system in Denmark, Finland, Norway and Sweden. NMT was the first mobile phone network featuring international roaming.</a:t>
            </a:r>
          </a:p>
          <a:p>
            <a:r>
              <a:rPr lang="en-US" sz="2000" dirty="0" smtClean="0"/>
              <a:t>The first 1G network launched in the USA was Chicago-based </a:t>
            </a:r>
            <a:r>
              <a:rPr lang="en-US" sz="2000" dirty="0" smtClean="0">
                <a:hlinkClick r:id="rId3" tooltip="Ameritech"/>
              </a:rPr>
              <a:t>Ameritech</a:t>
            </a:r>
            <a:r>
              <a:rPr lang="en-US" sz="2000" dirty="0" smtClean="0"/>
              <a:t> in 1983 using the </a:t>
            </a:r>
            <a:r>
              <a:rPr lang="en-US" sz="2000" dirty="0" smtClean="0">
                <a:hlinkClick r:id="rId4" tooltip="Motorola DynaTAC"/>
              </a:rPr>
              <a:t>Motorola </a:t>
            </a:r>
            <a:r>
              <a:rPr lang="en-US" sz="2000" dirty="0" err="1" smtClean="0">
                <a:hlinkClick r:id="rId4" tooltip="Motorola DynaTAC"/>
              </a:rPr>
              <a:t>DynaTAC</a:t>
            </a:r>
            <a:r>
              <a:rPr lang="en-US" sz="2000" dirty="0" smtClean="0"/>
              <a:t> mobile phone. Several countries then followed in the early-to-mid 1980s including the UK, Mexico and Canada.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53E775F8-C3DD-4348-A810-2097D729BD52}" type="slidenum">
              <a:rPr lang="en-US"/>
              <a:pPr/>
              <a:t>12</a:t>
            </a:fld>
            <a:endParaRPr lang="en-US"/>
          </a:p>
        </p:txBody>
      </p:sp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6950" y="2952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82825" y="35464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25713" y="2976563"/>
            <a:ext cx="242887" cy="485775"/>
            <a:chOff x="3796" y="1043"/>
            <a:chExt cx="865" cy="1237"/>
          </a:xfrm>
        </p:grpSpPr>
        <p:sp>
          <p:nvSpPr>
            <p:cNvPr id="39212" name="Line 10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3" name="Line 11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4" name="Line 12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5" name="Line 13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6" name="Line 14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7" name="Line 15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8" name="Line 16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9" name="Line 17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0" name="Line 18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1" name="Line 19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2" name="Line 20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3" name="Line 21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4" name="Line 22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5" name="Line 23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6" name="Line 24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238" name="Line 26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9" name="Line 2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40" name="Line 28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41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234" name="Line 31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5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6" name="Line 33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7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" name="Group 3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230" name="Line 36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1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2" name="Line 38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3" name="Line 3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517775" y="3589338"/>
            <a:ext cx="242888" cy="485775"/>
            <a:chOff x="3796" y="1043"/>
            <a:chExt cx="865" cy="1237"/>
          </a:xfrm>
        </p:grpSpPr>
        <p:sp>
          <p:nvSpPr>
            <p:cNvPr id="39182" name="Line 41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3" name="Line 42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4" name="Line 43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5" name="Line 44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6" name="Line 45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7" name="Line 46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8" name="Line 47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9" name="Line 48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0" name="Line 49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1" name="Line 50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2" name="Line 51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3" name="Line 52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4" name="Line 53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5" name="Line 54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6" name="Line 55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208" name="Line 57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9" name="Line 58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10" name="Line 59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11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8" name="Group 6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204" name="Line 62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5" name="Line 63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6" name="Line 64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7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200" name="Line 67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1" name="Line 68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2" name="Line 69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3" name="Line 7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39152" name="Line 72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3" name="Line 73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4" name="Line 74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5" name="Line 75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6" name="Line 76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7" name="Line 77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8" name="Line 78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9" name="Line 79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0" name="Line 80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1" name="Line 81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2" name="Line 82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3" name="Line 83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4" name="Line 84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5" name="Line 85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6" name="Line 86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178" name="Line 88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9" name="Line 89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80" name="Line 90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81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2" name="Group 9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174" name="Line 93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5" name="Line 94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6" name="Line 95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7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170" name="Line 98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1" name="Line 99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2" name="Line 100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3" name="Line 1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2457450" y="2000250"/>
            <a:ext cx="242888" cy="485775"/>
            <a:chOff x="3796" y="1043"/>
            <a:chExt cx="865" cy="1237"/>
          </a:xfrm>
        </p:grpSpPr>
        <p:sp>
          <p:nvSpPr>
            <p:cNvPr id="39122" name="Line 103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3" name="Line 104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4" name="Line 105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5" name="Line 106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6" name="Line 107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7" name="Line 108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8" name="Line 109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9" name="Line 110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0" name="Line 111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1" name="Line 112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2" name="Line 113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3" name="Line 114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4" name="Line 115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5" name="Line 116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6" name="Line 117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5" name="Group 11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148" name="Line 119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9" name="Line 120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50" name="Line 121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51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6" name="Group 12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144" name="Line 124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5" name="Line 125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6" name="Line 126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7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7" name="Group 12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140" name="Line 129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1" name="Line 130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2" name="Line 131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3" name="Line 1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" name="Group 133"/>
          <p:cNvGrpSpPr>
            <a:grpSpLocks/>
          </p:cNvGrpSpPr>
          <p:nvPr/>
        </p:nvGrpSpPr>
        <p:grpSpPr bwMode="auto">
          <a:xfrm>
            <a:off x="1922463" y="3348038"/>
            <a:ext cx="242887" cy="485775"/>
            <a:chOff x="3796" y="1043"/>
            <a:chExt cx="865" cy="1237"/>
          </a:xfrm>
        </p:grpSpPr>
        <p:sp>
          <p:nvSpPr>
            <p:cNvPr id="39092" name="Line 13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3" name="Line 13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4" name="Line 13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5" name="Line 13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6" name="Line 13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7" name="Line 13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8" name="Line 14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9" name="Line 14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0" name="Line 14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1" name="Line 14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2" name="Line 14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3" name="Line 14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4" name="Line 14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5" name="Line 14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6" name="Line 14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" name="Group 14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118" name="Line 15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9" name="Line 15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20" name="Line 15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21" name="Line 15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0" name="Group 15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114" name="Line 15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5" name="Line 15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6" name="Line 15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7" name="Line 15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" name="Group 15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110" name="Line 16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1" name="Line 16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2" name="Line 16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3" name="Line 16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2" name="Group 164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39062" name="Line 16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3" name="Line 16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4" name="Line 16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5" name="Line 16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6" name="Line 16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7" name="Line 17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8" name="Line 17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9" name="Line 17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0" name="Line 17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1" name="Line 17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2" name="Line 17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3" name="Line 17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4" name="Line 17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5" name="Line 17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6" name="Line 17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3" name="Group 18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088" name="Line 18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9" name="Line 18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90" name="Line 18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91" name="Line 18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4" name="Group 18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084" name="Line 18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5" name="Line 18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6" name="Line 18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7" name="Line 18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5" name="Group 19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080" name="Line 19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1" name="Line 19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2" name="Line 19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3" name="Line 19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233"/>
          <p:cNvGrpSpPr>
            <a:grpSpLocks/>
          </p:cNvGrpSpPr>
          <p:nvPr/>
        </p:nvGrpSpPr>
        <p:grpSpPr bwMode="auto">
          <a:xfrm>
            <a:off x="5078413" y="4008438"/>
            <a:ext cx="4025900" cy="2030412"/>
            <a:chOff x="2755" y="2448"/>
            <a:chExt cx="2771" cy="1490"/>
          </a:xfrm>
        </p:grpSpPr>
        <p:grpSp>
          <p:nvGrpSpPr>
            <p:cNvPr id="91265" name="Group 234"/>
            <p:cNvGrpSpPr>
              <a:grpSpLocks/>
            </p:cNvGrpSpPr>
            <p:nvPr/>
          </p:nvGrpSpPr>
          <p:grpSpPr bwMode="auto">
            <a:xfrm>
              <a:off x="3143" y="2448"/>
              <a:ext cx="153" cy="306"/>
              <a:chOff x="3796" y="1043"/>
              <a:chExt cx="865" cy="1237"/>
            </a:xfrm>
          </p:grpSpPr>
          <p:sp>
            <p:nvSpPr>
              <p:cNvPr id="39011" name="Line 235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35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2" name="Line 236"/>
              <p:cNvSpPr>
                <a:spLocks noChangeShapeType="1"/>
              </p:cNvSpPr>
              <p:nvPr/>
            </p:nvSpPr>
            <p:spPr bwMode="auto">
              <a:xfrm>
                <a:off x="4228" y="1481"/>
                <a:ext cx="23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3" name="Line 237"/>
              <p:cNvSpPr>
                <a:spLocks noChangeShapeType="1"/>
              </p:cNvSpPr>
              <p:nvPr/>
            </p:nvSpPr>
            <p:spPr bwMode="auto">
              <a:xfrm>
                <a:off x="3993" y="2202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4" name="Line 238"/>
              <p:cNvSpPr>
                <a:spLocks noChangeShapeType="1"/>
              </p:cNvSpPr>
              <p:nvPr/>
            </p:nvSpPr>
            <p:spPr bwMode="auto">
              <a:xfrm flipH="1">
                <a:off x="4228" y="2202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5" name="Line 239"/>
              <p:cNvSpPr>
                <a:spLocks noChangeShapeType="1"/>
              </p:cNvSpPr>
              <p:nvPr/>
            </p:nvSpPr>
            <p:spPr bwMode="auto">
              <a:xfrm>
                <a:off x="4228" y="1500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6" name="Line 240"/>
              <p:cNvSpPr>
                <a:spLocks noChangeShapeType="1"/>
              </p:cNvSpPr>
              <p:nvPr/>
            </p:nvSpPr>
            <p:spPr bwMode="auto">
              <a:xfrm flipV="1">
                <a:off x="3993" y="2126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7" name="Line 241"/>
              <p:cNvSpPr>
                <a:spLocks noChangeShapeType="1"/>
              </p:cNvSpPr>
              <p:nvPr/>
            </p:nvSpPr>
            <p:spPr bwMode="auto">
              <a:xfrm flipH="1" flipV="1">
                <a:off x="4228" y="2126"/>
                <a:ext cx="235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8" name="Line 242"/>
              <p:cNvSpPr>
                <a:spLocks noChangeShapeType="1"/>
              </p:cNvSpPr>
              <p:nvPr/>
            </p:nvSpPr>
            <p:spPr bwMode="auto">
              <a:xfrm>
                <a:off x="4092" y="1891"/>
                <a:ext cx="136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9" name="Line 243"/>
              <p:cNvSpPr>
                <a:spLocks noChangeShapeType="1"/>
              </p:cNvSpPr>
              <p:nvPr/>
            </p:nvSpPr>
            <p:spPr bwMode="auto">
              <a:xfrm flipV="1">
                <a:off x="4228" y="1891"/>
                <a:ext cx="14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0" name="Line 244"/>
              <p:cNvSpPr>
                <a:spLocks noChangeShapeType="1"/>
              </p:cNvSpPr>
              <p:nvPr/>
            </p:nvSpPr>
            <p:spPr bwMode="auto">
              <a:xfrm>
                <a:off x="4049" y="1999"/>
                <a:ext cx="173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1" name="Line 245"/>
              <p:cNvSpPr>
                <a:spLocks noChangeShapeType="1"/>
              </p:cNvSpPr>
              <p:nvPr/>
            </p:nvSpPr>
            <p:spPr bwMode="auto">
              <a:xfrm flipV="1">
                <a:off x="4228" y="2013"/>
                <a:ext cx="173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2" name="Line 246"/>
              <p:cNvSpPr>
                <a:spLocks noChangeShapeType="1"/>
              </p:cNvSpPr>
              <p:nvPr/>
            </p:nvSpPr>
            <p:spPr bwMode="auto">
              <a:xfrm flipV="1">
                <a:off x="4228" y="1782"/>
                <a:ext cx="86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3" name="Line 247"/>
              <p:cNvSpPr>
                <a:spLocks noChangeShapeType="1"/>
              </p:cNvSpPr>
              <p:nvPr/>
            </p:nvSpPr>
            <p:spPr bwMode="auto">
              <a:xfrm flipV="1">
                <a:off x="4228" y="1632"/>
                <a:ext cx="56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4" name="Line 248"/>
              <p:cNvSpPr>
                <a:spLocks noChangeShapeType="1"/>
              </p:cNvSpPr>
              <p:nvPr/>
            </p:nvSpPr>
            <p:spPr bwMode="auto">
              <a:xfrm>
                <a:off x="4123" y="1773"/>
                <a:ext cx="111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5" name="Line 249"/>
              <p:cNvSpPr>
                <a:spLocks noChangeShapeType="1"/>
              </p:cNvSpPr>
              <p:nvPr/>
            </p:nvSpPr>
            <p:spPr bwMode="auto">
              <a:xfrm>
                <a:off x="4172" y="1627"/>
                <a:ext cx="68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91266" name="Group 25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9037" name="Line 251"/>
                <p:cNvSpPr>
                  <a:spLocks noChangeShapeType="1"/>
                </p:cNvSpPr>
                <p:nvPr/>
              </p:nvSpPr>
              <p:spPr bwMode="auto">
                <a:xfrm>
                  <a:off x="4232" y="160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8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208"/>
                  <a:ext cx="186" cy="4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9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3"/>
                  <a:ext cx="195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40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4" y="1285"/>
                  <a:ext cx="186" cy="5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267" name="Group 25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9033" name="Line 256"/>
                <p:cNvSpPr>
                  <a:spLocks noChangeShapeType="1"/>
                </p:cNvSpPr>
                <p:nvPr/>
              </p:nvSpPr>
              <p:spPr bwMode="auto">
                <a:xfrm>
                  <a:off x="4225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4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231"/>
                  <a:ext cx="183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5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588" y="1406"/>
                  <a:ext cx="195" cy="20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6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4" y="1313"/>
                  <a:ext cx="183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268" name="Group 26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9029" name="Line 261"/>
                <p:cNvSpPr>
                  <a:spLocks noChangeShapeType="1"/>
                </p:cNvSpPr>
                <p:nvPr/>
              </p:nvSpPr>
              <p:spPr bwMode="auto">
                <a:xfrm>
                  <a:off x="4234" y="159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0" name="Line 2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202"/>
                  <a:ext cx="186" cy="4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1" name="Line 263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6"/>
                  <a:ext cx="195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2" name="Line 2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0" y="1278"/>
                  <a:ext cx="186" cy="5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8982" name="Text Box 265"/>
            <p:cNvSpPr txBox="1">
              <a:spLocks noChangeArrowheads="1"/>
            </p:cNvSpPr>
            <p:nvPr/>
          </p:nvSpPr>
          <p:spPr bwMode="auto">
            <a:xfrm>
              <a:off x="3460" y="2551"/>
              <a:ext cx="20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Base transceiver station (BTS)</a:t>
              </a:r>
            </a:p>
          </p:txBody>
        </p:sp>
        <p:grpSp>
          <p:nvGrpSpPr>
            <p:cNvPr id="91276" name="Group 266"/>
            <p:cNvGrpSpPr>
              <a:grpSpLocks/>
            </p:cNvGrpSpPr>
            <p:nvPr/>
          </p:nvGrpSpPr>
          <p:grpSpPr bwMode="auto">
            <a:xfrm>
              <a:off x="3072" y="2833"/>
              <a:ext cx="347" cy="259"/>
              <a:chOff x="611" y="3693"/>
              <a:chExt cx="449" cy="287"/>
            </a:xfrm>
          </p:grpSpPr>
          <p:sp>
            <p:nvSpPr>
              <p:cNvPr id="39002" name="Rectangle 267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8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1277" name="Group 268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232" name="Freeform 269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3" name="Freeform 270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27" name="Freeform 271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8" name="Freeform 272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9" name="Freeform 273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0" name="Freeform 274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1" name="Freeform 275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84" name="Text Box 276"/>
            <p:cNvSpPr txBox="1">
              <a:spLocks noChangeArrowheads="1"/>
            </p:cNvSpPr>
            <p:nvPr/>
          </p:nvSpPr>
          <p:spPr bwMode="auto">
            <a:xfrm>
              <a:off x="3456" y="2851"/>
              <a:ext cx="193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Base station controller (BSC)</a:t>
              </a:r>
            </a:p>
          </p:txBody>
        </p:sp>
        <p:grpSp>
          <p:nvGrpSpPr>
            <p:cNvPr id="91285" name="Group 277"/>
            <p:cNvGrpSpPr>
              <a:grpSpLocks/>
            </p:cNvGrpSpPr>
            <p:nvPr/>
          </p:nvGrpSpPr>
          <p:grpSpPr bwMode="auto">
            <a:xfrm>
              <a:off x="3102" y="3144"/>
              <a:ext cx="291" cy="511"/>
              <a:chOff x="611" y="3693"/>
              <a:chExt cx="449" cy="287"/>
            </a:xfrm>
          </p:grpSpPr>
          <p:sp>
            <p:nvSpPr>
              <p:cNvPr id="38993" name="Rectangle 278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1286" name="Group 279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223" name="Freeform 280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4" name="Freeform 281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8" name="Freeform 282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9" name="Freeform 283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0" name="Freeform 284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1" name="Freeform 285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2" name="Freeform 286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86" name="Text Box 287"/>
            <p:cNvSpPr txBox="1">
              <a:spLocks noChangeArrowheads="1"/>
            </p:cNvSpPr>
            <p:nvPr/>
          </p:nvSpPr>
          <p:spPr bwMode="auto">
            <a:xfrm>
              <a:off x="3450" y="3284"/>
              <a:ext cx="207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Mobile Switching Center (MSC)</a:t>
              </a:r>
            </a:p>
          </p:txBody>
        </p:sp>
        <p:grpSp>
          <p:nvGrpSpPr>
            <p:cNvPr id="91287" name="Group 288"/>
            <p:cNvGrpSpPr>
              <a:grpSpLocks/>
            </p:cNvGrpSpPr>
            <p:nvPr/>
          </p:nvGrpSpPr>
          <p:grpSpPr bwMode="auto">
            <a:xfrm>
              <a:off x="2755" y="3745"/>
              <a:ext cx="524" cy="114"/>
              <a:chOff x="3072" y="739"/>
              <a:chExt cx="652" cy="146"/>
            </a:xfrm>
          </p:grpSpPr>
          <p:pic>
            <p:nvPicPr>
              <p:cNvPr id="91213" name="Picture 289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91" name="Line 290"/>
              <p:cNvSpPr>
                <a:spLocks noChangeShapeType="1"/>
              </p:cNvSpPr>
              <p:nvPr/>
            </p:nvSpPr>
            <p:spPr bwMode="auto">
              <a:xfrm flipH="1">
                <a:off x="3105" y="783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8992" name="Line 291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pic>
          <p:nvPicPr>
            <p:cNvPr id="91211" name="Picture 292" descr="imgyjavg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1" y="374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89" name="Text Box 293"/>
            <p:cNvSpPr txBox="1">
              <a:spLocks noChangeArrowheads="1"/>
            </p:cNvSpPr>
            <p:nvPr/>
          </p:nvSpPr>
          <p:spPr bwMode="auto">
            <a:xfrm>
              <a:off x="3475" y="3691"/>
              <a:ext cx="129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Mobile subscribers</a:t>
              </a:r>
            </a:p>
          </p:txBody>
        </p:sp>
      </p:grp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219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2G (voice) network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  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grpSp>
        <p:nvGrpSpPr>
          <p:cNvPr id="91288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289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1290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291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2G mobile network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99482"/>
            <a:ext cx="7772400" cy="4648200"/>
          </a:xfrm>
        </p:spPr>
        <p:txBody>
          <a:bodyPr/>
          <a:lstStyle/>
          <a:p>
            <a:r>
              <a:rPr lang="en-US" dirty="0" smtClean="0"/>
              <a:t>2G cellular telecom networks were commercially launched on the </a:t>
            </a:r>
            <a:r>
              <a:rPr lang="en-US" dirty="0" smtClean="0">
                <a:hlinkClick r:id="rId2" tooltip="GSM"/>
              </a:rPr>
              <a:t>GSM</a:t>
            </a:r>
            <a:r>
              <a:rPr lang="en-US" dirty="0" smtClean="0"/>
              <a:t> standard in </a:t>
            </a:r>
            <a:r>
              <a:rPr lang="en-US" dirty="0" smtClean="0">
                <a:hlinkClick r:id="rId3" tooltip="Finland"/>
              </a:rPr>
              <a:t>Finland</a:t>
            </a:r>
            <a:r>
              <a:rPr lang="en-US" dirty="0" smtClean="0"/>
              <a:t> (1991)</a:t>
            </a:r>
          </a:p>
          <a:p>
            <a:pPr lvl="1"/>
            <a:r>
              <a:rPr lang="en-US" dirty="0" smtClean="0"/>
              <a:t>Conversation digitally encrypted</a:t>
            </a:r>
          </a:p>
          <a:p>
            <a:pPr lvl="1"/>
            <a:r>
              <a:rPr lang="en-US" dirty="0" smtClean="0"/>
              <a:t>Significantly more efficient in spectrum use</a:t>
            </a:r>
          </a:p>
          <a:p>
            <a:pPr lvl="1"/>
            <a:r>
              <a:rPr lang="en-US" dirty="0" smtClean="0"/>
              <a:t>Mobile data service (SMS, text message)</a:t>
            </a:r>
          </a:p>
          <a:p>
            <a:pPr lvl="1"/>
            <a:r>
              <a:rPr lang="en-US" dirty="0" smtClean="0"/>
              <a:t>2G network can be divided into two categories: TDMA and CDMA</a:t>
            </a:r>
          </a:p>
          <a:p>
            <a:r>
              <a:rPr lang="en-US" dirty="0" smtClean="0"/>
              <a:t>GSM: Global Systems for Mobile communication (TDMA based)</a:t>
            </a:r>
          </a:p>
          <a:p>
            <a:pPr lvl="1"/>
            <a:r>
              <a:rPr lang="en-US" dirty="0" smtClean="0"/>
              <a:t>Digital, circuit switched network system supporting both voice and digital data (900 MHz or 1800 MHz)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2AA93773-ED31-4F9B-A767-25F30F51ED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2.5G mobile network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Evolving from circuit switching in 2G to packet switching</a:t>
            </a:r>
          </a:p>
          <a:p>
            <a:r>
              <a:rPr lang="en-US" dirty="0" smtClean="0"/>
              <a:t>The first major step in the evolution of GSM networks to 3G occurred with the introduction of General Packet Radio Service (</a:t>
            </a:r>
            <a:r>
              <a:rPr lang="en-US" dirty="0" smtClean="0">
                <a:hlinkClick r:id="rId2" tooltip="GPRS"/>
              </a:rPr>
              <a:t>GPRS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CDMA2000 networks similarly evolved through the introduction of </a:t>
            </a:r>
            <a:r>
              <a:rPr lang="en-US" dirty="0" smtClean="0">
                <a:hlinkClick r:id="rId3" tooltip="1xRTT"/>
              </a:rPr>
              <a:t>1xRTT</a:t>
            </a:r>
            <a:r>
              <a:rPr lang="en-US" dirty="0" smtClean="0"/>
              <a:t> (1 Times Radio Transmission Technology).</a:t>
            </a:r>
          </a:p>
          <a:p>
            <a:r>
              <a:rPr lang="en-US" dirty="0" smtClean="0"/>
              <a:t>The combination of the two (GPRS and CDMA) is called 2.5G mobile network.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6EE639F8-1E0F-4D27-8DB7-8E748D3263F3}" type="slidenum">
              <a:rPr lang="en-US"/>
              <a:pPr/>
              <a:t>15</a:t>
            </a:fld>
            <a:endParaRPr lang="en-US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(voice+data) network architecture</a:t>
            </a:r>
          </a:p>
        </p:txBody>
      </p:sp>
      <p:grpSp>
        <p:nvGrpSpPr>
          <p:cNvPr id="92164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0163" name="Line 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4" name="Line 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5" name="Line 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6" name="Line 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7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8" name="Line 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9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0" name="Line 1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1" name="Line 1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2" name="Line 1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3" name="Line 1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4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5" name="Line 1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6" name="Line 1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7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401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0189" name="Line 2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90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91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92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40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0185" name="Line 2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6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7" name="Line 2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8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403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0181" name="Line 3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2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3" name="Line 3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4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65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40133" name="Line 3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4" name="Line 3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5" name="Line 3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6" name="Line 3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7" name="Line 3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8" name="Line 4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9" name="Line 4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0" name="Line 4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1" name="Line 4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2" name="Line 4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3" name="Line 4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4" name="Line 4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5" name="Line 4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6" name="Line 4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7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371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0159" name="Line 5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60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61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62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72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0155" name="Line 5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6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7" name="Line 5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8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73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0151" name="Line 6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2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3" name="Line 6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4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66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0103" name="Line 66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4" name="Line 67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5" name="Line 68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6" name="Line 69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7" name="Line 7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8" name="Line 71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9" name="Line 7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0" name="Line 73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1" name="Line 74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2" name="Line 75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3" name="Line 76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4" name="Line 77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5" name="Line 78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6" name="Line 79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7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341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0129" name="Line 82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30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31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32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42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0125" name="Line 87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6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7" name="Line 89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8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43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0121" name="Line 92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2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3" name="Line 94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4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390255" y="1323937"/>
            <a:ext cx="2965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  <a:r>
              <a:rPr lang="en-US" sz="1600" dirty="0" smtClean="0">
                <a:latin typeface="Arial" charset="0"/>
                <a:cs typeface="Arial" charset="0"/>
              </a:rPr>
              <a:t>(mobile switching center)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82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4006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6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6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006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91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07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292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07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97" name="Group 177"/>
          <p:cNvGrpSpPr>
            <a:grpSpLocks/>
          </p:cNvGrpSpPr>
          <p:nvPr/>
        </p:nvGrpSpPr>
        <p:grpSpPr bwMode="auto">
          <a:xfrm>
            <a:off x="5102225" y="5075238"/>
            <a:ext cx="3838575" cy="1057275"/>
            <a:chOff x="608" y="2728"/>
            <a:chExt cx="2671" cy="908"/>
          </a:xfrm>
        </p:grpSpPr>
        <p:sp>
          <p:nvSpPr>
            <p:cNvPr id="40010" name="Text Box 178"/>
            <p:cNvSpPr txBox="1">
              <a:spLocks noChangeArrowheads="1"/>
            </p:cNvSpPr>
            <p:nvPr/>
          </p:nvSpPr>
          <p:spPr bwMode="auto">
            <a:xfrm>
              <a:off x="970" y="2841"/>
              <a:ext cx="219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Serving GPRS Support Node (SGSN)</a:t>
              </a:r>
            </a:p>
          </p:txBody>
        </p:sp>
        <p:grpSp>
          <p:nvGrpSpPr>
            <p:cNvPr id="92234" name="Group 179"/>
            <p:cNvGrpSpPr>
              <a:grpSpLocks/>
            </p:cNvGrpSpPr>
            <p:nvPr/>
          </p:nvGrpSpPr>
          <p:grpSpPr bwMode="auto">
            <a:xfrm>
              <a:off x="608" y="3125"/>
              <a:ext cx="344" cy="511"/>
              <a:chOff x="600" y="2677"/>
              <a:chExt cx="344" cy="511"/>
            </a:xfrm>
          </p:grpSpPr>
          <p:sp>
            <p:nvSpPr>
              <p:cNvPr id="40034" name="Rectangle 180"/>
              <p:cNvSpPr>
                <a:spLocks noChangeArrowheads="1"/>
              </p:cNvSpPr>
              <p:nvPr/>
            </p:nvSpPr>
            <p:spPr bwMode="auto">
              <a:xfrm>
                <a:off x="638" y="2821"/>
                <a:ext cx="218" cy="3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8" name="Freeform 181"/>
              <p:cNvSpPr>
                <a:spLocks/>
              </p:cNvSpPr>
              <p:nvPr/>
            </p:nvSpPr>
            <p:spPr bwMode="auto">
              <a:xfrm>
                <a:off x="858" y="2697"/>
                <a:ext cx="40" cy="131"/>
              </a:xfrm>
              <a:custGeom>
                <a:avLst/>
                <a:gdLst>
                  <a:gd name="T0" fmla="*/ 3 w 62"/>
                  <a:gd name="T1" fmla="*/ 0 h 74"/>
                  <a:gd name="T2" fmla="*/ 5 w 62"/>
                  <a:gd name="T3" fmla="*/ 1758 h 74"/>
                  <a:gd name="T4" fmla="*/ 0 w 62"/>
                  <a:gd name="T5" fmla="*/ 2282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9" name="Freeform 182"/>
              <p:cNvSpPr>
                <a:spLocks/>
              </p:cNvSpPr>
              <p:nvPr/>
            </p:nvSpPr>
            <p:spPr bwMode="auto">
              <a:xfrm>
                <a:off x="856" y="2803"/>
                <a:ext cx="41" cy="385"/>
              </a:xfrm>
              <a:custGeom>
                <a:avLst/>
                <a:gdLst>
                  <a:gd name="T0" fmla="*/ 1 w 63"/>
                  <a:gd name="T1" fmla="*/ 395 h 225"/>
                  <a:gd name="T2" fmla="*/ 0 w 63"/>
                  <a:gd name="T3" fmla="*/ 5650 h 225"/>
                  <a:gd name="T4" fmla="*/ 5 w 63"/>
                  <a:gd name="T5" fmla="*/ 5073 h 225"/>
                  <a:gd name="T6" fmla="*/ 5 w 63"/>
                  <a:gd name="T7" fmla="*/ 0 h 225"/>
                  <a:gd name="T8" fmla="*/ 1 w 63"/>
                  <a:gd name="T9" fmla="*/ 395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0" name="Freeform 183"/>
              <p:cNvSpPr>
                <a:spLocks/>
              </p:cNvSpPr>
              <p:nvPr/>
            </p:nvSpPr>
            <p:spPr bwMode="auto">
              <a:xfrm>
                <a:off x="883" y="2677"/>
                <a:ext cx="30" cy="139"/>
              </a:xfrm>
              <a:custGeom>
                <a:avLst/>
                <a:gdLst>
                  <a:gd name="T0" fmla="*/ 1 w 47"/>
                  <a:gd name="T1" fmla="*/ 0 h 78"/>
                  <a:gd name="T2" fmla="*/ 3 w 47"/>
                  <a:gd name="T3" fmla="*/ 2502 h 78"/>
                  <a:gd name="T4" fmla="*/ 1 w 47"/>
                  <a:gd name="T5" fmla="*/ 2461 h 78"/>
                  <a:gd name="T6" fmla="*/ 0 w 47"/>
                  <a:gd name="T7" fmla="*/ 1108 h 78"/>
                  <a:gd name="T8" fmla="*/ 1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1" name="Freeform 184"/>
              <p:cNvSpPr>
                <a:spLocks/>
              </p:cNvSpPr>
              <p:nvPr/>
            </p:nvSpPr>
            <p:spPr bwMode="auto">
              <a:xfrm>
                <a:off x="866" y="2739"/>
                <a:ext cx="28" cy="91"/>
              </a:xfrm>
              <a:custGeom>
                <a:avLst/>
                <a:gdLst>
                  <a:gd name="T0" fmla="*/ 2 w 44"/>
                  <a:gd name="T1" fmla="*/ 0 h 51"/>
                  <a:gd name="T2" fmla="*/ 0 w 44"/>
                  <a:gd name="T3" fmla="*/ 1643 h 51"/>
                  <a:gd name="T4" fmla="*/ 3 w 44"/>
                  <a:gd name="T5" fmla="*/ 1449 h 51"/>
                  <a:gd name="T6" fmla="*/ 2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2" name="Freeform 185"/>
              <p:cNvSpPr>
                <a:spLocks/>
              </p:cNvSpPr>
              <p:nvPr/>
            </p:nvSpPr>
            <p:spPr bwMode="auto">
              <a:xfrm>
                <a:off x="622" y="2681"/>
                <a:ext cx="270" cy="169"/>
              </a:xfrm>
              <a:custGeom>
                <a:avLst/>
                <a:gdLst>
                  <a:gd name="T0" fmla="*/ 0 w 417"/>
                  <a:gd name="T1" fmla="*/ 3014 h 95"/>
                  <a:gd name="T2" fmla="*/ 5 w 417"/>
                  <a:gd name="T3" fmla="*/ 37 h 95"/>
                  <a:gd name="T4" fmla="*/ 30 w 417"/>
                  <a:gd name="T5" fmla="*/ 0 h 95"/>
                  <a:gd name="T6" fmla="*/ 27 w 417"/>
                  <a:gd name="T7" fmla="*/ 3014 h 95"/>
                  <a:gd name="T8" fmla="*/ 0 w 417"/>
                  <a:gd name="T9" fmla="*/ 3014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263" name="Group 186"/>
              <p:cNvGrpSpPr>
                <a:grpSpLocks/>
              </p:cNvGrpSpPr>
              <p:nvPr/>
            </p:nvGrpSpPr>
            <p:grpSpPr bwMode="auto">
              <a:xfrm>
                <a:off x="600" y="2926"/>
                <a:ext cx="344" cy="170"/>
                <a:chOff x="3600" y="219"/>
                <a:chExt cx="360" cy="175"/>
              </a:xfrm>
            </p:grpSpPr>
            <p:sp>
              <p:nvSpPr>
                <p:cNvPr id="40041" name="Oval 187"/>
                <p:cNvSpPr>
                  <a:spLocks noChangeArrowheads="1"/>
                </p:cNvSpPr>
                <p:nvPr/>
              </p:nvSpPr>
              <p:spPr bwMode="auto">
                <a:xfrm>
                  <a:off x="3603" y="296"/>
                  <a:ext cx="356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2" name="Line 18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43" name="Line 18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44" name="Rectangle 19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3" cy="5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0045" name="Oval 19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6" cy="11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269" name="Group 19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40051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9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52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5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53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3" y="851"/>
                    <a:ext cx="52" cy="9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2270" name="Group 19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40048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4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5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2893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92235" name="Group 200"/>
            <p:cNvGrpSpPr>
              <a:grpSpLocks/>
            </p:cNvGrpSpPr>
            <p:nvPr/>
          </p:nvGrpSpPr>
          <p:grpSpPr bwMode="auto">
            <a:xfrm>
              <a:off x="641" y="2728"/>
              <a:ext cx="310" cy="326"/>
              <a:chOff x="3028" y="1864"/>
              <a:chExt cx="347" cy="631"/>
            </a:xfrm>
          </p:grpSpPr>
          <p:sp>
            <p:nvSpPr>
              <p:cNvPr id="40028" name="Rectangle 201"/>
              <p:cNvSpPr>
                <a:spLocks noChangeArrowheads="1"/>
              </p:cNvSpPr>
              <p:nvPr/>
            </p:nvSpPr>
            <p:spPr bwMode="auto">
              <a:xfrm>
                <a:off x="3047" y="2041"/>
                <a:ext cx="261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2" name="Freeform 202"/>
              <p:cNvSpPr>
                <a:spLocks/>
              </p:cNvSpPr>
              <p:nvPr/>
            </p:nvSpPr>
            <p:spPr bwMode="auto">
              <a:xfrm>
                <a:off x="3309" y="1888"/>
                <a:ext cx="48" cy="163"/>
              </a:xfrm>
              <a:custGeom>
                <a:avLst/>
                <a:gdLst>
                  <a:gd name="T0" fmla="*/ 8 w 62"/>
                  <a:gd name="T1" fmla="*/ 0 h 74"/>
                  <a:gd name="T2" fmla="*/ 13 w 62"/>
                  <a:gd name="T3" fmla="*/ 6540 h 74"/>
                  <a:gd name="T4" fmla="*/ 0 w 62"/>
                  <a:gd name="T5" fmla="*/ 8452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3" name="Freeform 203"/>
              <p:cNvSpPr>
                <a:spLocks/>
              </p:cNvSpPr>
              <p:nvPr/>
            </p:nvSpPr>
            <p:spPr bwMode="auto">
              <a:xfrm>
                <a:off x="3307" y="2020"/>
                <a:ext cx="49" cy="475"/>
              </a:xfrm>
              <a:custGeom>
                <a:avLst/>
                <a:gdLst>
                  <a:gd name="T0" fmla="*/ 2 w 63"/>
                  <a:gd name="T1" fmla="*/ 1431 h 225"/>
                  <a:gd name="T2" fmla="*/ 0 w 63"/>
                  <a:gd name="T3" fmla="*/ 19918 h 225"/>
                  <a:gd name="T4" fmla="*/ 14 w 63"/>
                  <a:gd name="T5" fmla="*/ 17858 h 225"/>
                  <a:gd name="T6" fmla="*/ 14 w 63"/>
                  <a:gd name="T7" fmla="*/ 0 h 225"/>
                  <a:gd name="T8" fmla="*/ 2 w 63"/>
                  <a:gd name="T9" fmla="*/ 1431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4" name="Freeform 204"/>
              <p:cNvSpPr>
                <a:spLocks/>
              </p:cNvSpPr>
              <p:nvPr/>
            </p:nvSpPr>
            <p:spPr bwMode="auto">
              <a:xfrm>
                <a:off x="3339" y="1864"/>
                <a:ext cx="36" cy="171"/>
              </a:xfrm>
              <a:custGeom>
                <a:avLst/>
                <a:gdLst>
                  <a:gd name="T0" fmla="*/ 2 w 47"/>
                  <a:gd name="T1" fmla="*/ 0 h 78"/>
                  <a:gd name="T2" fmla="*/ 9 w 47"/>
                  <a:gd name="T3" fmla="*/ 8662 h 78"/>
                  <a:gd name="T4" fmla="*/ 3 w 47"/>
                  <a:gd name="T5" fmla="*/ 8565 h 78"/>
                  <a:gd name="T6" fmla="*/ 0 w 47"/>
                  <a:gd name="T7" fmla="*/ 3907 h 78"/>
                  <a:gd name="T8" fmla="*/ 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5" name="Freeform 205"/>
              <p:cNvSpPr>
                <a:spLocks/>
              </p:cNvSpPr>
              <p:nvPr/>
            </p:nvSpPr>
            <p:spPr bwMode="auto">
              <a:xfrm>
                <a:off x="3319" y="1941"/>
                <a:ext cx="34" cy="112"/>
              </a:xfrm>
              <a:custGeom>
                <a:avLst/>
                <a:gdLst>
                  <a:gd name="T0" fmla="*/ 5 w 44"/>
                  <a:gd name="T1" fmla="*/ 0 h 51"/>
                  <a:gd name="T2" fmla="*/ 0 w 44"/>
                  <a:gd name="T3" fmla="*/ 5721 h 51"/>
                  <a:gd name="T4" fmla="*/ 9 w 44"/>
                  <a:gd name="T5" fmla="*/ 5053 h 51"/>
                  <a:gd name="T6" fmla="*/ 5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6" name="Freeform 206"/>
              <p:cNvSpPr>
                <a:spLocks/>
              </p:cNvSpPr>
              <p:nvPr/>
            </p:nvSpPr>
            <p:spPr bwMode="auto">
              <a:xfrm>
                <a:off x="3028" y="1868"/>
                <a:ext cx="322" cy="209"/>
              </a:xfrm>
              <a:custGeom>
                <a:avLst/>
                <a:gdLst>
                  <a:gd name="T0" fmla="*/ 0 w 417"/>
                  <a:gd name="T1" fmla="*/ 10773 h 95"/>
                  <a:gd name="T2" fmla="*/ 14 w 417"/>
                  <a:gd name="T3" fmla="*/ 97 h 95"/>
                  <a:gd name="T4" fmla="*/ 88 w 417"/>
                  <a:gd name="T5" fmla="*/ 0 h 95"/>
                  <a:gd name="T6" fmla="*/ 79 w 417"/>
                  <a:gd name="T7" fmla="*/ 10773 h 95"/>
                  <a:gd name="T8" fmla="*/ 0 w 417"/>
                  <a:gd name="T9" fmla="*/ 10773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36" name="Group 207"/>
            <p:cNvGrpSpPr>
              <a:grpSpLocks/>
            </p:cNvGrpSpPr>
            <p:nvPr/>
          </p:nvGrpSpPr>
          <p:grpSpPr bwMode="auto">
            <a:xfrm>
              <a:off x="611" y="2856"/>
              <a:ext cx="370" cy="160"/>
              <a:chOff x="3600" y="219"/>
              <a:chExt cx="360" cy="175"/>
            </a:xfrm>
          </p:grpSpPr>
          <p:sp>
            <p:nvSpPr>
              <p:cNvPr id="40015" name="Oval 208"/>
              <p:cNvSpPr>
                <a:spLocks noChangeArrowheads="1"/>
              </p:cNvSpPr>
              <p:nvPr/>
            </p:nvSpPr>
            <p:spPr bwMode="auto">
              <a:xfrm>
                <a:off x="3604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6" name="Line 209"/>
              <p:cNvSpPr>
                <a:spLocks noChangeShapeType="1"/>
              </p:cNvSpPr>
              <p:nvPr/>
            </p:nvSpPr>
            <p:spPr bwMode="auto">
              <a:xfrm>
                <a:off x="3604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17" name="Line 2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18" name="Rectangle 211"/>
              <p:cNvSpPr>
                <a:spLocks noChangeArrowheads="1"/>
              </p:cNvSpPr>
              <p:nvPr/>
            </p:nvSpPr>
            <p:spPr bwMode="auto">
              <a:xfrm>
                <a:off x="3604" y="289"/>
                <a:ext cx="354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019" name="Oval 2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243" name="Group 2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0025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6" name="Line 2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7" name="Line 216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3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244" name="Group 2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02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3" name="Line 2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4" name="Line 220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3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0014" name="Text Box 221"/>
            <p:cNvSpPr txBox="1">
              <a:spLocks noChangeArrowheads="1"/>
            </p:cNvSpPr>
            <p:nvPr/>
          </p:nvSpPr>
          <p:spPr bwMode="auto">
            <a:xfrm>
              <a:off x="1002" y="3328"/>
              <a:ext cx="227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Gateway GPRS Support Node (GGSN)</a:t>
              </a:r>
            </a:p>
          </p:txBody>
        </p:sp>
      </p:grp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00000"/>
                </a:solidFill>
                <a:latin typeface="Gill Sans MT" pitchFamily="34" charset="0"/>
              </a:rPr>
              <a:t>Key insight: </a:t>
            </a:r>
            <a:r>
              <a:rPr lang="en-US" sz="2400">
                <a:latin typeface="Gill Sans MT" pitchFamily="34" charset="0"/>
              </a:rPr>
              <a:t>new cellular data</a:t>
            </a:r>
          </a:p>
          <a:p>
            <a:r>
              <a:rPr lang="en-US" sz="2400">
                <a:latin typeface="Gill Sans MT" pitchFamily="34" charset="0"/>
              </a:rPr>
              <a:t>network operates </a:t>
            </a:r>
            <a:r>
              <a:rPr lang="en-US" sz="2400" i="1">
                <a:latin typeface="Gill Sans MT" pitchFamily="34" charset="0"/>
              </a:rPr>
              <a:t>in parallel</a:t>
            </a:r>
            <a:r>
              <a:rPr lang="en-US" sz="2400">
                <a:latin typeface="Gill Sans MT" pitchFamily="34" charset="0"/>
              </a:rPr>
              <a:t> </a:t>
            </a:r>
          </a:p>
          <a:p>
            <a:r>
              <a:rPr lang="en-US" sz="2400">
                <a:latin typeface="Gill Sans MT" pitchFamily="34" charset="0"/>
              </a:rPr>
              <a:t>(except at edge) with existing </a:t>
            </a:r>
          </a:p>
          <a:p>
            <a:r>
              <a:rPr lang="en-US" sz="2400">
                <a:latin typeface="Gill Sans MT" pitchFamily="34" charset="0"/>
              </a:rPr>
              <a:t>cellular voice network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 voice network unchanged in core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 data network operates in parallel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endParaRPr lang="en-US" sz="2000">
              <a:latin typeface="Gill Sans MT" pitchFamily="34" charset="0"/>
            </a:endParaRPr>
          </a:p>
        </p:txBody>
      </p:sp>
      <p:grpSp>
        <p:nvGrpSpPr>
          <p:cNvPr id="92209" name="Group 139"/>
          <p:cNvGrpSpPr>
            <a:grpSpLocks/>
          </p:cNvGrpSpPr>
          <p:nvPr/>
        </p:nvGrpSpPr>
        <p:grpSpPr bwMode="auto">
          <a:xfrm>
            <a:off x="6400800" y="3981450"/>
            <a:ext cx="693738" cy="314325"/>
            <a:chOff x="3600" y="219"/>
            <a:chExt cx="360" cy="175"/>
          </a:xfrm>
        </p:grpSpPr>
        <p:sp>
          <p:nvSpPr>
            <p:cNvPr id="39988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990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991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92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16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9998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999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00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21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995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996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997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D8ACE37A-A290-4A27-AB79-59AB2A1BE6F1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1153" name="Line 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4" name="Line 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5" name="Line 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6" name="Line 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7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8" name="Line 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9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0" name="Line 1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1" name="Line 1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2" name="Line 1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3" name="Line 1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4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5" name="Line 1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6" name="Line 1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7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91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1179" name="Line 2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80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81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82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9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1175" name="Line 2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6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7" name="Line 2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8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93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1171" name="Line 3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2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3" name="Line 3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4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3188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41123" name="Line 3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4" name="Line 3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5" name="Line 3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6" name="Line 3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7" name="Line 3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8" name="Line 4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9" name="Line 4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0" name="Line 4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1" name="Line 4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2" name="Line 4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3" name="Line 4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4" name="Line 4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5" name="Line 4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6" name="Line 4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7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61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1149" name="Line 5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50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51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52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62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1145" name="Line 5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6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7" name="Line 5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8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63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1141" name="Line 6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2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3" name="Line 6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4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3189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1093" name="Line 66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4" name="Line 67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5" name="Line 68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6" name="Line 69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7" name="Line 7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8" name="Line 71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9" name="Line 7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0" name="Line 73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1" name="Line 74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2" name="Line 75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3" name="Line 76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4" name="Line 77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5" name="Line 78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6" name="Line 79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7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31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1119" name="Line 82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20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21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22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32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1115" name="Line 87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6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7" name="Line 89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8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33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1111" name="Line 92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2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3" name="Line 94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4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205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4105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5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5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105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81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6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282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6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230" name="Group 139"/>
          <p:cNvGrpSpPr>
            <a:grpSpLocks/>
          </p:cNvGrpSpPr>
          <p:nvPr/>
        </p:nvGrpSpPr>
        <p:grpSpPr bwMode="auto">
          <a:xfrm>
            <a:off x="6400800" y="3981450"/>
            <a:ext cx="693738" cy="314325"/>
            <a:chOff x="3600" y="219"/>
            <a:chExt cx="360" cy="175"/>
          </a:xfrm>
        </p:grpSpPr>
        <p:sp>
          <p:nvSpPr>
            <p:cNvPr id="41022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24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25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1026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50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32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3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4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251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29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0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1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radio access network</a:t>
            </a:r>
          </a:p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Universal Terrestrial Radio </a:t>
            </a:r>
          </a:p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core network</a:t>
            </a:r>
          </a:p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General Packet Radio Service </a:t>
            </a:r>
          </a:p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public</a:t>
            </a:r>
          </a:p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Internet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>
                <a:latin typeface="Arial" pitchFamily="34" charset="0"/>
                <a:cs typeface="Arial" pitchFamily="34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>
                <a:latin typeface="Arial" pitchFamily="34" charset="0"/>
                <a:cs typeface="Arial" pitchFamily="34" charset="0"/>
              </a:rPr>
              <a:t>(WCDMA, HSPA</a:t>
            </a:r>
            <a:r>
              <a:rPr lang="en-US" sz="1600">
                <a:latin typeface="Arial" pitchFamily="34" charset="0"/>
                <a:cs typeface="Arial" pitchFamily="34" charset="0"/>
              </a:rPr>
              <a:t>)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(</a:t>
            </a:r>
            <a:r>
              <a:rPr lang="en-US" sz="4000" dirty="0" err="1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voice+data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4G network: 4</a:t>
            </a:r>
            <a:r>
              <a:rPr lang="en-US" baseline="30000" dirty="0" smtClean="0"/>
              <a:t>th</a:t>
            </a:r>
            <a:r>
              <a:rPr lang="en-US" dirty="0" smtClean="0"/>
              <a:t> generation mobile communication technology that provides high speed access to phone and data services</a:t>
            </a:r>
          </a:p>
          <a:p>
            <a:r>
              <a:rPr lang="en-US" dirty="0" smtClean="0"/>
              <a:t>Two competing standards</a:t>
            </a:r>
          </a:p>
          <a:p>
            <a:pPr lvl="1"/>
            <a:r>
              <a:rPr lang="en-US" dirty="0" smtClean="0"/>
              <a:t>4G LTE (Long Term Evolution)</a:t>
            </a:r>
          </a:p>
          <a:p>
            <a:pPr lvl="1"/>
            <a:r>
              <a:rPr lang="en-US" dirty="0" err="1" smtClean="0"/>
              <a:t>WiMAX</a:t>
            </a:r>
            <a:r>
              <a:rPr lang="en-US" smtClean="0"/>
              <a:t> (IEEE 802.16)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2AA93773-ED31-4F9B-A767-25F30F51ED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 LTE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915"/>
            <a:ext cx="7772400" cy="4648200"/>
          </a:xfrm>
        </p:spPr>
        <p:txBody>
          <a:bodyPr/>
          <a:lstStyle/>
          <a:p>
            <a:r>
              <a:rPr lang="en-US" sz="2400" dirty="0" smtClean="0"/>
              <a:t>4G LTE is a mobile communications standard that provides access for mobile devices to core network.</a:t>
            </a:r>
          </a:p>
          <a:p>
            <a:r>
              <a:rPr lang="en-US" sz="2400" dirty="0" smtClean="0"/>
              <a:t>It is an evolution of the GSM/UMTS standards (from phones to Internet).</a:t>
            </a:r>
          </a:p>
          <a:p>
            <a:r>
              <a:rPr lang="en-US" sz="2400" dirty="0" smtClean="0"/>
              <a:t>The goal of LTE was to increase the capacity and speed of wireless data networks using new DSP techniques and modulations that were developed around the turn of the millennium.</a:t>
            </a:r>
          </a:p>
          <a:p>
            <a:r>
              <a:rPr lang="en-US" sz="2400" dirty="0" smtClean="0"/>
              <a:t>A further goal was the redesign and simplification of the network architecture to an IP-based system.</a:t>
            </a:r>
          </a:p>
          <a:p>
            <a:r>
              <a:rPr lang="en-US" sz="2400" dirty="0" smtClean="0"/>
              <a:t>The LTE wireless interface is incompatible with 2G and 3G networks.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7493" y="6144322"/>
            <a:ext cx="613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http://en.wikipedia.org/wiki/LTE_(telecommunication)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protocol stack from 4M</a:t>
            </a:r>
            <a:endParaRPr lang="en-US" dirty="0"/>
          </a:p>
        </p:txBody>
      </p:sp>
      <p:pic>
        <p:nvPicPr>
          <p:cNvPr id="6" name="Content Placeholder 5" descr="4M_Wireless_LTE_Protocol_St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9432" y="1057744"/>
            <a:ext cx="4896906" cy="53865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448" y="6126113"/>
            <a:ext cx="688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http://www.4mwireless.com/products_lte_protocol_stack.php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577A0A55-44DE-4DF8-8F00-D099939DBBFB}" type="slidenum">
              <a:rPr lang="en-US"/>
              <a:pPr/>
              <a:t>2</a:t>
            </a:fld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746125" algn="l"/>
              </a:tabLst>
            </a:pPr>
            <a:r>
              <a:rPr lang="en-US" sz="2800" i="1">
                <a:solidFill>
                  <a:srgbClr val="C00000"/>
                </a:solidFill>
                <a:latin typeface="Gill Sans MT" pitchFamily="34" charset="0"/>
              </a:rPr>
              <a:t>power management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800">
                <a:latin typeface="Gill Sans MT" pitchFamily="34" charset="0"/>
              </a:rPr>
              <a:t>node-to-AP: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I am going to sleep until next beacon frame</a:t>
            </a:r>
            <a:r>
              <a:rPr lang="ja-JP" altLang="en-US" sz="2800">
                <a:latin typeface="Gill Sans MT" pitchFamily="34" charset="0"/>
              </a:rPr>
              <a:t>”</a:t>
            </a:r>
            <a:endParaRPr lang="en-US" altLang="ja-JP" sz="2800">
              <a:latin typeface="Gill Sans MT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>
                <a:latin typeface="Gill Sans MT" pitchFamily="34" charset="0"/>
              </a:rPr>
              <a:t>AP knows not to transmit frames to this node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>
                <a:latin typeface="Gill Sans MT" pitchFamily="34" charset="0"/>
              </a:rPr>
              <a:t>node wakes up before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800">
                <a:latin typeface="Gill Sans MT" pitchFamily="34" charset="0"/>
              </a:rPr>
              <a:t>beacon frame: contains list of mobiles with AP-to-mobile frames waiting to be sent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>
                <a:latin typeface="Gill Sans MT" pitchFamily="34" charset="0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746125" algn="l"/>
              </a:tabLst>
            </a:pPr>
            <a:endParaRPr lang="en-US" sz="2400"/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WiMAX</a:t>
            </a:r>
            <a:r>
              <a:rPr lang="en-US" dirty="0" smtClean="0"/>
              <a:t>: (IEEE 802.16)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915"/>
            <a:ext cx="8041888" cy="4176124"/>
          </a:xfrm>
        </p:spPr>
        <p:txBody>
          <a:bodyPr/>
          <a:lstStyle/>
          <a:p>
            <a:r>
              <a:rPr lang="en-US" sz="2400" dirty="0" smtClean="0"/>
              <a:t>An 802.16 wireless service provides a communications path between a subscriber site and a core network (the network to which 802.16 is providing access). </a:t>
            </a:r>
          </a:p>
          <a:p>
            <a:r>
              <a:rPr lang="en-US" sz="2400" dirty="0" smtClean="0"/>
              <a:t>Examples of a core network are the public telephone network and the Internet.</a:t>
            </a:r>
          </a:p>
          <a:p>
            <a:r>
              <a:rPr lang="en-US" sz="2400" dirty="0" smtClean="0"/>
              <a:t>IEEE 802.16 standards are concerned with the air interface between a subscriber's transceiver station and a base transceiver station.</a:t>
            </a:r>
          </a:p>
          <a:p>
            <a:r>
              <a:rPr lang="en-US" sz="2400" dirty="0" smtClean="0"/>
              <a:t>Time line: ~2001 first version, 2009 wide deployment of IEEE 802.16e-2005, current 802.16m-2011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292" y="5341454"/>
            <a:ext cx="729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http://www.networkworld.com/news/tech/2001/0903tech.html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888" y="5742885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http://en.wikipedia.org/wiki/IEEE_802.16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WiMAX</a:t>
            </a:r>
            <a:r>
              <a:rPr lang="en-US" dirty="0" smtClean="0"/>
              <a:t>: How it works</a:t>
            </a:r>
            <a:endParaRPr lang="en-US" dirty="0"/>
          </a:p>
        </p:txBody>
      </p:sp>
      <p:pic>
        <p:nvPicPr>
          <p:cNvPr id="6" name="Content Placeholder 5" descr="wimax-ho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2200" y="1359526"/>
            <a:ext cx="5421860" cy="44614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9369" y="5999363"/>
            <a:ext cx="729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http://www.networkworld.com/news/tech/2001/0903tech.html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WiMAX</a:t>
            </a:r>
            <a:r>
              <a:rPr lang="en-US" dirty="0" smtClean="0"/>
              <a:t> Protocol stack</a:t>
            </a:r>
            <a:endParaRPr lang="en-US" dirty="0"/>
          </a:p>
        </p:txBody>
      </p:sp>
      <p:pic>
        <p:nvPicPr>
          <p:cNvPr id="6" name="Content Placeholder 5" descr="wima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2532" y="1548394"/>
            <a:ext cx="6568317" cy="39603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4914" y="5954752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http://www.javvin.com/protocolWiMAX.html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802.11, 15, 16 compared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710225"/>
                <a:gridCol w="1398735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EEE802.16d (802.16-2004 Fixed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IEEE802.16e (802.16-2005 Mobile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802.11 (WLAN, aka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WiFi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802.15.1 (Bluetooth)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Band: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2-66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2-11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2.4-5.8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~31 miles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~31 miles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 meters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Data rate: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~134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~55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~3Mbps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users: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Thousands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Thousands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Dozens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Dozens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1461" y="5954752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http://www.javvin.com/protocolWiMAX.html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2AA93773-ED31-4F9B-A767-25F30F51ED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2210" name="Picture 2" descr="http://1.bp.blogspot.com/-apbFGEDiW6A/Ts-oHZST4vI/AAAAAAAAAJU/Yc6rYzTcaqk/s1600/Cellular-Generations-1G-2G-3G-4G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365" y="1289389"/>
            <a:ext cx="4271459" cy="4528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8026" y="5776332"/>
            <a:ext cx="859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http://techtectology.blogspot.com/2011/11/4g-vs-3g-vs-25g-vs-2g-vs-1g.html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1788" y="252490"/>
            <a:ext cx="81075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 brief comparison of different G’s</a:t>
            </a:r>
            <a:endParaRPr lang="en-US" sz="44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8C3AC28C-0A46-48E6-8CD2-E0BF41B50B19}" type="slidenum">
              <a:rPr lang="en-US"/>
              <a:pPr/>
              <a:t>3</a:t>
            </a:fld>
            <a:endParaRPr lang="en-US"/>
          </a:p>
        </p:txBody>
      </p:sp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>
              <a:latin typeface="Arial" pitchFamily="34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radius of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pitchFamily="34" charset="0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pitchFamily="34" charset="0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smtClean="0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mtClean="0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mtClean="0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b="1"/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969696"/>
                    </a:solidFill>
                    <a:latin typeface="Arial" pitchFamily="34" charset="0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sz="2400" dirty="0" smtClean="0"/>
              <a:t>less than 10 m diameter</a:t>
            </a:r>
          </a:p>
          <a:p>
            <a:r>
              <a:rPr lang="en-US" sz="2400" dirty="0" smtClean="0"/>
              <a:t>replacement for cables (mouse, keyboard, headphones)</a:t>
            </a:r>
          </a:p>
          <a:p>
            <a:r>
              <a:rPr lang="en-US" sz="2400" dirty="0" smtClean="0"/>
              <a:t>ad hoc: no infrastructure</a:t>
            </a:r>
          </a:p>
          <a:p>
            <a:r>
              <a:rPr lang="en-US" sz="2400" dirty="0" smtClean="0"/>
              <a:t>master/slaves: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/>
              <a:t>slaves request permission to send (to master)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/>
              <a:t>master grants requests</a:t>
            </a:r>
          </a:p>
          <a:p>
            <a:r>
              <a:rPr lang="en-US" sz="2400" dirty="0" smtClean="0"/>
              <a:t>802.15: evolved from Bluetooth specification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/>
              <a:t>2.4-2.5 GHz radio band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/>
              <a:t>up to 721 kbps</a:t>
            </a:r>
          </a:p>
          <a:p>
            <a:endParaRPr lang="en-US" sz="2000" dirty="0" smtClean="0"/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PAN: Bluetooth and </a:t>
            </a:r>
            <a:r>
              <a:rPr lang="en-US" dirty="0" err="1" smtClean="0"/>
              <a:t>Zigbee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2576"/>
            <a:ext cx="7772400" cy="4648200"/>
          </a:xfrm>
        </p:spPr>
        <p:txBody>
          <a:bodyPr/>
          <a:lstStyle/>
          <a:p>
            <a:r>
              <a:rPr lang="en-US" sz="2400" dirty="0" smtClean="0"/>
              <a:t>Bluetooth:</a:t>
            </a:r>
          </a:p>
          <a:p>
            <a:pPr lvl="1"/>
            <a:r>
              <a:rPr lang="en-US" sz="2000" dirty="0" smtClean="0"/>
              <a:t>Operating up to 4 M bps</a:t>
            </a:r>
          </a:p>
          <a:p>
            <a:pPr lvl="1"/>
            <a:r>
              <a:rPr lang="en-US" sz="2000" dirty="0" smtClean="0"/>
              <a:t>Small area (a few meters)</a:t>
            </a:r>
          </a:p>
          <a:p>
            <a:pPr lvl="1"/>
            <a:r>
              <a:rPr lang="en-US" sz="2000" dirty="0" smtClean="0"/>
              <a:t>Small number of devices (up to eight)</a:t>
            </a:r>
          </a:p>
          <a:p>
            <a:pPr lvl="1"/>
            <a:r>
              <a:rPr lang="en-US" sz="2000" dirty="0" smtClean="0"/>
              <a:t>Master/slave mode: the master node can transmit every odd-numbered time slot, and the slave node can transmit only when polled by the master</a:t>
            </a:r>
          </a:p>
          <a:p>
            <a:r>
              <a:rPr lang="en-US" sz="2400" dirty="0" err="1" smtClean="0"/>
              <a:t>Zigbee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Low power, low duty cycle, low cost devices</a:t>
            </a:r>
          </a:p>
          <a:p>
            <a:pPr lvl="1"/>
            <a:r>
              <a:rPr lang="en-US" sz="2000" dirty="0" smtClean="0"/>
              <a:t>Channel rates 20, 40, 100, and 250 K bps</a:t>
            </a:r>
          </a:p>
          <a:p>
            <a:pPr lvl="1"/>
            <a:r>
              <a:rPr lang="en-US" sz="2000" dirty="0" smtClean="0"/>
              <a:t>Work with devices such as temperature sensors, security devices, and other wall-mounted devices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E3CAA831-F113-46E0-B559-3F0F386E4461}" type="slidenum">
              <a:rPr lang="en-US"/>
              <a:pPr/>
              <a:t>5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ea typeface="ＭＳ Ｐゴシック" charset="0"/>
              </a:rPr>
              <a:t>Chapter 6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6.1 </a:t>
            </a:r>
            <a:r>
              <a:rPr lang="en-US" sz="2400" smtClean="0"/>
              <a:t>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6.2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 smtClean="0"/>
              <a:t>Wireless links, characteristics</a:t>
            </a:r>
          </a:p>
          <a:p>
            <a:pPr lvl="1"/>
            <a:r>
              <a:rPr lang="en-US" sz="2000" smtClean="0"/>
              <a:t>CDMA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6.3</a:t>
            </a:r>
            <a:r>
              <a:rPr lang="en-US" sz="2400" smtClean="0"/>
              <a:t> IEEE 802.11 wireless LANs (</a:t>
            </a:r>
            <a:r>
              <a:rPr lang="ja-JP" altLang="en-US" sz="2400" smtClean="0"/>
              <a:t>“</a:t>
            </a:r>
            <a:r>
              <a:rPr lang="en-US" altLang="ja-JP" sz="2400" smtClean="0"/>
              <a:t>Wi-Fi</a:t>
            </a:r>
            <a:r>
              <a:rPr lang="ja-JP" altLang="en-US" sz="2400" smtClean="0"/>
              <a:t>”</a:t>
            </a:r>
            <a:r>
              <a:rPr lang="en-US" altLang="ja-JP" sz="240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</a:rPr>
              <a:t>6.4 Cellular Internet access</a:t>
            </a:r>
          </a:p>
          <a:p>
            <a:pPr lvl="1"/>
            <a:r>
              <a:rPr lang="en-US" sz="2000" smtClean="0"/>
              <a:t>architecture</a:t>
            </a:r>
          </a:p>
          <a:p>
            <a:pPr lvl="1"/>
            <a:r>
              <a:rPr lang="en-US" sz="2000" smtClean="0"/>
              <a:t>standards (e.g., GSM)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Mobility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AF2CB83E-B3E1-49D1-B8BC-09945BE8D783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87043" name="Group 372"/>
          <p:cNvGrpSpPr>
            <a:grpSpLocks/>
          </p:cNvGrpSpPr>
          <p:nvPr/>
        </p:nvGrpSpPr>
        <p:grpSpPr bwMode="auto">
          <a:xfrm>
            <a:off x="3314700" y="2635250"/>
            <a:ext cx="5349875" cy="3657600"/>
            <a:chOff x="1820" y="1536"/>
            <a:chExt cx="3370" cy="2304"/>
          </a:xfrm>
        </p:grpSpPr>
        <p:sp>
          <p:nvSpPr>
            <p:cNvPr id="3688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70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37113" name="Line 12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4" name="Line 13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5" name="Line 14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6" name="Line 15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7" name="Line 16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8" name="Line 17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9" name="Line 18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0" name="Line 19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1" name="Line 20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2" name="Line 21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3" name="Line 22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4" name="Line 23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5" name="Line 24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6" name="Line 25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7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30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139" name="Line 28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40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41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42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304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135" name="Line 33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6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7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8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305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131" name="Line 38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2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3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4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1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37083" name="Line 43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4" name="Line 44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5" name="Line 45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6" name="Line 46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7" name="Line 47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8" name="Line 48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9" name="Line 49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0" name="Line 50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1" name="Line 51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2" name="Line 52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3" name="Line 53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4" name="Line 54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5" name="Line 55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6" name="Line 56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7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273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109" name="Line 59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1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11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12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74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105" name="Line 64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6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7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8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75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101" name="Line 69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2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3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4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2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37053" name="Line 74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4" name="Line 75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5" name="Line 76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6" name="Line 77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7" name="Line 78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8" name="Line 79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9" name="Line 80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0" name="Line 81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1" name="Line 82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2" name="Line 83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3" name="Line 84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4" name="Line 85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5" name="Line 86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6" name="Line 87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7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243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079" name="Line 90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8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81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82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44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075" name="Line 95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6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7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8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45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071" name="Line 100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2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3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4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3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37023" name="Line 136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4" name="Line 137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5" name="Line 138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6" name="Line 139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7" name="Line 140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8" name="Line 141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9" name="Line 142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0" name="Line 143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1" name="Line 144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2" name="Line 145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3" name="Line 146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4" name="Line 147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5" name="Line 148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6" name="Line 149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7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213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049" name="Line 152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5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51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52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14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045" name="Line 157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6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7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8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15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041" name="Line 162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2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3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4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4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36993" name="Line 198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4" name="Line 199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5" name="Line 200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6" name="Line 201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7" name="Line 202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8" name="Line 203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9" name="Line 204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0" name="Line 205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1" name="Line 206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2" name="Line 207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3" name="Line 208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4" name="Line 209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5" name="Line 210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6" name="Line 211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7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183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019" name="Line 214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20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21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22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84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015" name="Line 219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85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011" name="Line 224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2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3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4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5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36963" name="Line 229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4" name="Line 230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5" name="Line 231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6" name="Line 232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7" name="Line 233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8" name="Line 234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9" name="Line 235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0" name="Line 236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1" name="Line 237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2" name="Line 238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3" name="Line 239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4" name="Line 240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5" name="Line 241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6" name="Line 242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7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153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6989" name="Line 245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90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91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92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54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6985" name="Line 250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6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7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8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55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6981" name="Line 255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6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36933" name="Line 260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4" name="Line 261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5" name="Line 262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6" name="Line 263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7" name="Line 264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8" name="Line 265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9" name="Line 266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0" name="Line 267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1" name="Line 268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2" name="Line 269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3" name="Line 270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4" name="Line 271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5" name="Line 272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6" name="Line 273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7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123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6959" name="Line 276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60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61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62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24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6955" name="Line 281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6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7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8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25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6951" name="Line 286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3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4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6902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3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4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5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6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7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8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84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87104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3693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2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36930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Mobile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Switching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87085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81 w 1292"/>
                <a:gd name="T1" fmla="*/ 15 h 1255"/>
                <a:gd name="T2" fmla="*/ 12 w 1292"/>
                <a:gd name="T3" fmla="*/ 343 h 1255"/>
                <a:gd name="T4" fmla="*/ 10 w 1292"/>
                <a:gd name="T5" fmla="*/ 1145 h 1255"/>
                <a:gd name="T6" fmla="*/ 18 w 1292"/>
                <a:gd name="T7" fmla="*/ 1815 h 1255"/>
                <a:gd name="T8" fmla="*/ 82 w 1292"/>
                <a:gd name="T9" fmla="*/ 1906 h 1255"/>
                <a:gd name="T10" fmla="*/ 219 w 1292"/>
                <a:gd name="T11" fmla="*/ 2469 h 1255"/>
                <a:gd name="T12" fmla="*/ 335 w 1292"/>
                <a:gd name="T13" fmla="*/ 2706 h 1255"/>
                <a:gd name="T14" fmla="*/ 405 w 1292"/>
                <a:gd name="T15" fmla="*/ 2234 h 1255"/>
                <a:gd name="T16" fmla="*/ 429 w 1292"/>
                <a:gd name="T17" fmla="*/ 975 h 1255"/>
                <a:gd name="T18" fmla="*/ 406 w 1292"/>
                <a:gd name="T19" fmla="*/ 459 h 1255"/>
                <a:gd name="T20" fmla="*/ 253 w 1292"/>
                <a:gd name="T21" fmla="*/ 252 h 1255"/>
                <a:gd name="T22" fmla="*/ 81 w 1292"/>
                <a:gd name="T23" fmla="*/ 15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Public telephone</a:t>
              </a:r>
            </a:p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network</a:t>
              </a:r>
            </a:p>
          </p:txBody>
        </p:sp>
        <p:pic>
          <p:nvPicPr>
            <p:cNvPr id="87087" name="Picture 309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88" name="Picture 310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89" name="Picture 311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90" name="Picture 312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91" name="Picture 313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92" name="Picture 316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093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87101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927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28" name="Line 320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87094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87097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3692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36923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Mobile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Switching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36920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21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MT" pitchFamily="34" charset="0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MT" pitchFamily="34" charset="0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solidFill>
                      <a:srgbClr val="C00000"/>
                    </a:solidFill>
                    <a:latin typeface="Gill Sans MT" charset="0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</a:t>
              </a:r>
              <a:r>
                <a:rPr lang="en-US" sz="2000" i="1" smtClean="0">
                  <a:solidFill>
                    <a:srgbClr val="C00000"/>
                  </a:solidFill>
                  <a:latin typeface="Gill Sans MT" charset="0"/>
                </a:rPr>
                <a:t>base station</a:t>
              </a: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smtClean="0">
                  <a:latin typeface="Gill Sans MT" charset="0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i="1" smtClean="0">
                  <a:solidFill>
                    <a:srgbClr val="C00000"/>
                  </a:solidFill>
                  <a:latin typeface="Gill Sans MT" charset="0"/>
                </a:rPr>
                <a:t>mobile users</a:t>
              </a: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smtClean="0">
                  <a:latin typeface="Gill Sans MT" charset="0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</a:t>
              </a:r>
              <a:r>
                <a:rPr lang="en-US" sz="2000" i="1" smtClean="0">
                  <a:solidFill>
                    <a:srgbClr val="C00000"/>
                  </a:solidFill>
                  <a:latin typeface="Gill Sans MT" charset="0"/>
                </a:rPr>
                <a:t>air-interface:</a:t>
              </a: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smtClean="0">
                  <a:latin typeface="Gill Sans MT" charset="0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MT" pitchFamily="34" charset="0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852" cy="291"/>
              <a:chOff x="442" y="3293"/>
              <a:chExt cx="852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MT" pitchFamily="34" charset="0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8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</a:rPr>
                  <a:t>cell (BSS)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6-</a:t>
            </a:r>
            <a:fld id="{4772A1D4-04C9-4559-9C38-F4A0622BA1FA}" type="slidenum">
              <a:rPr lang="en-US"/>
              <a:pPr/>
              <a:t>7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ea typeface="ＭＳ Ｐゴシック" charset="0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Two techniques for sharing mobile-to-BS radio spectrum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combined FDMA/TDMA: </a:t>
            </a:r>
            <a:r>
              <a:rPr lang="en-US" sz="2400">
                <a:latin typeface="Gill Sans MT" charset="0"/>
                <a:ea typeface="ＭＳ Ｐゴシック" charset="0"/>
              </a:rPr>
              <a:t>divide spectrum in frequency channels, divide each channel into time slots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CDMA: </a:t>
            </a:r>
            <a:r>
              <a:rPr lang="en-US" sz="2400">
                <a:latin typeface="Gill Sans MT" charset="0"/>
                <a:ea typeface="ＭＳ Ｐゴシック" charset="0"/>
              </a:rPr>
              <a:t>code division multiple access</a:t>
            </a:r>
          </a:p>
        </p:txBody>
      </p:sp>
      <p:grpSp>
        <p:nvGrpSpPr>
          <p:cNvPr id="89093" name="Group 306"/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37938" name="AutoShape 5"/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138" name="Group 105"/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37946" name="Line 106"/>
              <p:cNvSpPr>
                <a:spLocks noChangeShapeType="1"/>
              </p:cNvSpPr>
              <p:nvPr/>
            </p:nvSpPr>
            <p:spPr bwMode="auto">
              <a:xfrm flipH="1">
                <a:off x="3993" y="1480"/>
                <a:ext cx="236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7" name="Line 107"/>
              <p:cNvSpPr>
                <a:spLocks noChangeShapeType="1"/>
              </p:cNvSpPr>
              <p:nvPr/>
            </p:nvSpPr>
            <p:spPr bwMode="auto">
              <a:xfrm>
                <a:off x="4228" y="1480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8" name="Line 108"/>
              <p:cNvSpPr>
                <a:spLocks noChangeShapeType="1"/>
              </p:cNvSpPr>
              <p:nvPr/>
            </p:nvSpPr>
            <p:spPr bwMode="auto">
              <a:xfrm>
                <a:off x="3993" y="2200"/>
                <a:ext cx="23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9" name="Line 109"/>
              <p:cNvSpPr>
                <a:spLocks noChangeShapeType="1"/>
              </p:cNvSpPr>
              <p:nvPr/>
            </p:nvSpPr>
            <p:spPr bwMode="auto">
              <a:xfrm flipH="1">
                <a:off x="4228" y="2200"/>
                <a:ext cx="23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0" name="Line 110"/>
              <p:cNvSpPr>
                <a:spLocks noChangeShapeType="1"/>
              </p:cNvSpPr>
              <p:nvPr/>
            </p:nvSpPr>
            <p:spPr bwMode="auto">
              <a:xfrm>
                <a:off x="4228" y="1498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1" name="Line 111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36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2" name="Line 112"/>
              <p:cNvSpPr>
                <a:spLocks noChangeShapeType="1"/>
              </p:cNvSpPr>
              <p:nvPr/>
            </p:nvSpPr>
            <p:spPr bwMode="auto">
              <a:xfrm flipH="1" flipV="1">
                <a:off x="4228" y="2128"/>
                <a:ext cx="23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3" name="Line 113"/>
              <p:cNvSpPr>
                <a:spLocks noChangeShapeType="1"/>
              </p:cNvSpPr>
              <p:nvPr/>
            </p:nvSpPr>
            <p:spPr bwMode="auto">
              <a:xfrm>
                <a:off x="4093" y="1890"/>
                <a:ext cx="136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4" name="Line 114"/>
              <p:cNvSpPr>
                <a:spLocks noChangeShapeType="1"/>
              </p:cNvSpPr>
              <p:nvPr/>
            </p:nvSpPr>
            <p:spPr bwMode="auto">
              <a:xfrm flipV="1">
                <a:off x="4228" y="1890"/>
                <a:ext cx="142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5" name="Line 115"/>
              <p:cNvSpPr>
                <a:spLocks noChangeShapeType="1"/>
              </p:cNvSpPr>
              <p:nvPr/>
            </p:nvSpPr>
            <p:spPr bwMode="auto">
              <a:xfrm>
                <a:off x="4048" y="1995"/>
                <a:ext cx="174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6" name="Line 116"/>
              <p:cNvSpPr>
                <a:spLocks noChangeShapeType="1"/>
              </p:cNvSpPr>
              <p:nvPr/>
            </p:nvSpPr>
            <p:spPr bwMode="auto">
              <a:xfrm flipV="1">
                <a:off x="4228" y="2013"/>
                <a:ext cx="174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7" name="Line 117"/>
              <p:cNvSpPr>
                <a:spLocks noChangeShapeType="1"/>
              </p:cNvSpPr>
              <p:nvPr/>
            </p:nvSpPr>
            <p:spPr bwMode="auto">
              <a:xfrm flipV="1">
                <a:off x="4228" y="1783"/>
                <a:ext cx="87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8" name="Line 118"/>
              <p:cNvSpPr>
                <a:spLocks noChangeShapeType="1"/>
              </p:cNvSpPr>
              <p:nvPr/>
            </p:nvSpPr>
            <p:spPr bwMode="auto">
              <a:xfrm flipV="1">
                <a:off x="4228" y="1633"/>
                <a:ext cx="55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9" name="Line 119"/>
              <p:cNvSpPr>
                <a:spLocks noChangeShapeType="1"/>
              </p:cNvSpPr>
              <p:nvPr/>
            </p:nvSpPr>
            <p:spPr bwMode="auto">
              <a:xfrm>
                <a:off x="4125" y="1773"/>
                <a:ext cx="110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60" name="Line 120"/>
              <p:cNvSpPr>
                <a:spLocks noChangeShapeType="1"/>
              </p:cNvSpPr>
              <p:nvPr/>
            </p:nvSpPr>
            <p:spPr bwMode="auto">
              <a:xfrm>
                <a:off x="4174" y="1625"/>
                <a:ext cx="65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9160" name="Group 12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972" name="Line 122"/>
                <p:cNvSpPr>
                  <a:spLocks noChangeShapeType="1"/>
                </p:cNvSpPr>
                <p:nvPr/>
              </p:nvSpPr>
              <p:spPr bwMode="auto">
                <a:xfrm>
                  <a:off x="4230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3" name="Line 1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204"/>
                  <a:ext cx="192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4" name="Line 124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7"/>
                  <a:ext cx="192" cy="1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5" name="Line 1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87" cy="4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9161" name="Group 12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968" name="Line 127"/>
                <p:cNvSpPr>
                  <a:spLocks noChangeShapeType="1"/>
                </p:cNvSpPr>
                <p:nvPr/>
              </p:nvSpPr>
              <p:spPr bwMode="auto">
                <a:xfrm>
                  <a:off x="4224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9" name="Line 1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216"/>
                  <a:ext cx="184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0" name="Line 129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398"/>
                  <a:ext cx="191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1" name="Line 1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96"/>
                  <a:ext cx="184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9162" name="Group 13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964" name="Line 132"/>
                <p:cNvSpPr>
                  <a:spLocks noChangeShapeType="1"/>
                </p:cNvSpPr>
                <p:nvPr/>
              </p:nvSpPr>
              <p:spPr bwMode="auto">
                <a:xfrm>
                  <a:off x="4223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5" name="Line 13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204"/>
                  <a:ext cx="18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6" name="Line 134"/>
                <p:cNvSpPr>
                  <a:spLocks noChangeShapeType="1"/>
                </p:cNvSpPr>
                <p:nvPr/>
              </p:nvSpPr>
              <p:spPr bwMode="auto">
                <a:xfrm rot="6361956">
                  <a:off x="4599" y="1396"/>
                  <a:ext cx="187" cy="1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7" name="Line 13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1" y="1286"/>
                  <a:ext cx="187" cy="4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89139" name="Picture 244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9140" name="Group 249"/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89142" name="Picture 250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44" name="Line 25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5" name="Line 252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pic>
          <p:nvPicPr>
            <p:cNvPr id="89141" name="Picture 260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Wireless phones at different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2C744B-1C5B-4E90-8A36-066ACA7945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9312" y="5999342"/>
            <a:ext cx="64892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http://www.design-laorosa.com/2012_04_22_archive.html</a:t>
            </a:r>
            <a:endParaRPr lang="en-US" dirty="0"/>
          </a:p>
        </p:txBody>
      </p:sp>
      <p:pic>
        <p:nvPicPr>
          <p:cNvPr id="8" name="Picture 7" descr="mobilephone-gener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1432772"/>
            <a:ext cx="63500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886D862C-E2C8-4FBD-ADD7-5349367143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0380" y="5586772"/>
            <a:ext cx="60051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http://commons.wikimedia.org/wiki/File:Celulares.JPG</a:t>
            </a:r>
            <a:endParaRPr lang="en-US" dirty="0"/>
          </a:p>
        </p:txBody>
      </p:sp>
      <p:pic>
        <p:nvPicPr>
          <p:cNvPr id="6" name="Picture 5" descr="Mobile_phone_time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399" y="767388"/>
            <a:ext cx="7605132" cy="457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1529</Words>
  <Application>Microsoft Office PowerPoint</Application>
  <PresentationFormat>On-screen Show (4:3)</PresentationFormat>
  <Paragraphs>296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PAN: Bluetooth and Zigbee</vt:lpstr>
      <vt:lpstr>Chapter 6 outline</vt:lpstr>
      <vt:lpstr>PowerPoint Presentation</vt:lpstr>
      <vt:lpstr>Cellular networks: the first hop</vt:lpstr>
      <vt:lpstr>Wireless phones at different time</vt:lpstr>
      <vt:lpstr>PowerPoint Presentation</vt:lpstr>
      <vt:lpstr>PowerPoint Presentation</vt:lpstr>
      <vt:lpstr>1G mobile network (wikipedia)</vt:lpstr>
      <vt:lpstr>PowerPoint Presentation</vt:lpstr>
      <vt:lpstr>2G mobile network (wikipedia)</vt:lpstr>
      <vt:lpstr>2.5G mobile network (wikipedia)</vt:lpstr>
      <vt:lpstr>PowerPoint Presentation</vt:lpstr>
      <vt:lpstr>PowerPoint Presentation</vt:lpstr>
      <vt:lpstr>4G network</vt:lpstr>
      <vt:lpstr>4G LTE General</vt:lpstr>
      <vt:lpstr>Sample protocol stack from 4M</vt:lpstr>
      <vt:lpstr>WiMAX: (IEEE 802.16) Overview</vt:lpstr>
      <vt:lpstr>WiMAX: How it works</vt:lpstr>
      <vt:lpstr>WiMAX Protocol stack</vt:lpstr>
      <vt:lpstr>IEEE 802.11, 15, 16 compared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6th edition</dc:title>
  <dc:creator>Jim Kurose and Keith Ross</dc:creator>
  <cp:lastModifiedBy>Xiannong Meng</cp:lastModifiedBy>
  <cp:revision>294</cp:revision>
  <cp:lastPrinted>2011-11-16T01:40:55Z</cp:lastPrinted>
  <dcterms:created xsi:type="dcterms:W3CDTF">1999-10-08T19:08:27Z</dcterms:created>
  <dcterms:modified xsi:type="dcterms:W3CDTF">2016-04-12T16:54:13Z</dcterms:modified>
</cp:coreProperties>
</file>