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529" r:id="rId2"/>
    <p:sldId id="497" r:id="rId3"/>
    <p:sldId id="498" r:id="rId4"/>
    <p:sldId id="499" r:id="rId5"/>
    <p:sldId id="502" r:id="rId6"/>
    <p:sldId id="503" r:id="rId7"/>
    <p:sldId id="504" r:id="rId8"/>
    <p:sldId id="505" r:id="rId9"/>
    <p:sldId id="506" r:id="rId10"/>
    <p:sldId id="507" r:id="rId11"/>
    <p:sldId id="508" r:id="rId12"/>
    <p:sldId id="509" r:id="rId13"/>
    <p:sldId id="510" r:id="rId14"/>
    <p:sldId id="511" r:id="rId15"/>
    <p:sldId id="512" r:id="rId16"/>
    <p:sldId id="530" r:id="rId17"/>
    <p:sldId id="531" r:id="rId18"/>
    <p:sldId id="532" r:id="rId19"/>
    <p:sldId id="545" r:id="rId20"/>
    <p:sldId id="546" r:id="rId21"/>
    <p:sldId id="547" r:id="rId22"/>
    <p:sldId id="533" r:id="rId23"/>
    <p:sldId id="548" r:id="rId24"/>
    <p:sldId id="549" r:id="rId25"/>
    <p:sldId id="534" r:id="rId26"/>
    <p:sldId id="535" r:id="rId27"/>
    <p:sldId id="536" r:id="rId28"/>
    <p:sldId id="537" r:id="rId29"/>
    <p:sldId id="538" r:id="rId30"/>
    <p:sldId id="539" r:id="rId31"/>
    <p:sldId id="540" r:id="rId32"/>
    <p:sldId id="541" r:id="rId33"/>
    <p:sldId id="542" r:id="rId34"/>
    <p:sldId id="543" r:id="rId35"/>
    <p:sldId id="544" r:id="rId3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000099"/>
    <a:srgbClr val="FFFF00"/>
    <a:srgbClr val="DDDDDD"/>
    <a:srgbClr val="FFCCFF"/>
    <a:srgbClr val="FF99CC"/>
    <a:srgbClr val="FF33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2232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38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609" tIns="47305" rIns="94609" bIns="47305" numCol="1" anchor="t" anchorCtr="0" compatLnSpc="1">
            <a:prstTxWarp prst="textNoShape">
              <a:avLst/>
            </a:prstTxWarp>
          </a:bodyPr>
          <a:lstStyle>
            <a:lvl1pPr defTabSz="944472">
              <a:defRPr sz="1200"/>
            </a:lvl1pPr>
          </a:lstStyle>
          <a:p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11626" y="0"/>
            <a:ext cx="31638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609" tIns="47305" rIns="94609" bIns="47305" numCol="1" anchor="t" anchorCtr="0" compatLnSpc="1">
            <a:prstTxWarp prst="textNoShape">
              <a:avLst/>
            </a:prstTxWarp>
          </a:bodyPr>
          <a:lstStyle>
            <a:lvl1pPr algn="r" defTabSz="944472">
              <a:defRPr sz="1200"/>
            </a:lvl1pPr>
          </a:lstStyle>
          <a:p>
            <a:endParaRPr lang="en-US"/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9714"/>
            <a:ext cx="3163888" cy="4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609" tIns="47305" rIns="94609" bIns="47305" numCol="1" anchor="b" anchorCtr="0" compatLnSpc="1">
            <a:prstTxWarp prst="textNoShape">
              <a:avLst/>
            </a:prstTxWarp>
          </a:bodyPr>
          <a:lstStyle>
            <a:lvl1pPr defTabSz="944472">
              <a:defRPr sz="1200"/>
            </a:lvl1pPr>
          </a:lstStyle>
          <a:p>
            <a:endParaRPr lang="en-US"/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11626" y="9129714"/>
            <a:ext cx="3163888" cy="4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609" tIns="47305" rIns="94609" bIns="47305" numCol="1" anchor="b" anchorCtr="0" compatLnSpc="1">
            <a:prstTxWarp prst="textNoShape">
              <a:avLst/>
            </a:prstTxWarp>
          </a:bodyPr>
          <a:lstStyle>
            <a:lvl1pPr algn="r" defTabSz="944472">
              <a:defRPr sz="1200"/>
            </a:lvl1pPr>
          </a:lstStyle>
          <a:p>
            <a:fld id="{82103E86-271D-4CA1-A344-1EE3FF1411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67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6" tIns="48317" rIns="96636" bIns="48317" numCol="1" anchor="t" anchorCtr="0" compatLnSpc="1">
            <a:prstTxWarp prst="textNoShape">
              <a:avLst/>
            </a:prstTxWarp>
          </a:bodyPr>
          <a:lstStyle>
            <a:lvl1pPr defTabSz="96510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6" tIns="48317" rIns="96636" bIns="48317" numCol="1" anchor="t" anchorCtr="0" compatLnSpc="1">
            <a:prstTxWarp prst="textNoShape">
              <a:avLst/>
            </a:prstTxWarp>
          </a:bodyPr>
          <a:lstStyle>
            <a:lvl1pPr algn="r" defTabSz="96510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60889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6" tIns="48317" rIns="96636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6" tIns="48317" rIns="96636" bIns="48317" numCol="1" anchor="b" anchorCtr="0" compatLnSpc="1">
            <a:prstTxWarp prst="textNoShape">
              <a:avLst/>
            </a:prstTxWarp>
          </a:bodyPr>
          <a:lstStyle>
            <a:lvl1pPr defTabSz="965108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6" tIns="48317" rIns="96636" bIns="48317" numCol="1" anchor="b" anchorCtr="0" compatLnSpc="1">
            <a:prstTxWarp prst="textNoShape">
              <a:avLst/>
            </a:prstTxWarp>
          </a:bodyPr>
          <a:lstStyle>
            <a:lvl1pPr algn="r" defTabSz="965108">
              <a:defRPr sz="1200">
                <a:latin typeface="Times New Roman" pitchFamily="18" charset="0"/>
              </a:defRPr>
            </a:lvl1pPr>
          </a:lstStyle>
          <a:p>
            <a:fld id="{6697964B-9489-4A4A-9DAD-1DFD9B9CF7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99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9DCF05C2-91F6-4B76-BFB4-86DF1F108E70}" type="slidenum">
              <a:rPr lang="en-US"/>
              <a:pPr defTabSz="966696"/>
              <a:t>2</a:t>
            </a:fld>
            <a:endParaRPr lang="en-US" dirty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72E87C45-DE8D-46C0-B468-45215143CC9C}" type="slidenum">
              <a:rPr lang="en-US"/>
              <a:pPr defTabSz="966696"/>
              <a:t>11</a:t>
            </a:fld>
            <a:endParaRPr lang="en-US" dirty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D551F8F7-0D76-4117-8D40-215F339A169B}" type="slidenum">
              <a:rPr lang="en-US"/>
              <a:pPr defTabSz="966696"/>
              <a:t>12</a:t>
            </a:fld>
            <a:endParaRPr lang="en-US" dirty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01237F61-1FF2-4A02-8EFE-F96A14C4844D}" type="slidenum">
              <a:rPr lang="en-US"/>
              <a:pPr defTabSz="966696"/>
              <a:t>13</a:t>
            </a:fld>
            <a:endParaRPr lang="en-US" dirty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805EFDE8-729A-42F0-A085-205508F653EA}" type="slidenum">
              <a:rPr lang="en-US"/>
              <a:pPr defTabSz="966696"/>
              <a:t>14</a:t>
            </a:fld>
            <a:endParaRPr lang="en-US" dirty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D480A7CE-859A-499D-B10F-4BEF2C692DF1}" type="slidenum">
              <a:rPr lang="en-US"/>
              <a:pPr defTabSz="966696"/>
              <a:t>15</a:t>
            </a:fld>
            <a:endParaRPr lang="en-US" dirty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171B9503-440B-4FB5-B8CA-40C91A1A305D}" type="slidenum">
              <a:rPr lang="en-US"/>
              <a:pPr defTabSz="966696"/>
              <a:t>16</a:t>
            </a:fld>
            <a:endParaRPr lang="en-US" dirty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902AD4B5-F94D-42AB-A3A0-DDDE931AFFED}" type="slidenum">
              <a:rPr lang="en-US"/>
              <a:pPr defTabSz="966696"/>
              <a:t>17</a:t>
            </a:fld>
            <a:endParaRPr lang="en-US" dirty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F39D5DA0-B549-419E-ADFF-DB223FCF6166}" type="slidenum">
              <a:rPr lang="en-US"/>
              <a:pPr defTabSz="966696"/>
              <a:t>18</a:t>
            </a:fld>
            <a:endParaRPr lang="en-US" dirty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097EC76A-D979-4167-AC98-A89B4BC68C27}" type="slidenum">
              <a:rPr lang="en-US"/>
              <a:pPr defTabSz="966696"/>
              <a:t>22</a:t>
            </a:fld>
            <a:endParaRPr lang="en-US" dirty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97F39C86-6666-4560-B324-FC5598ECAB46}" type="slidenum">
              <a:rPr lang="en-US"/>
              <a:pPr defTabSz="966696"/>
              <a:t>25</a:t>
            </a:fld>
            <a:endParaRPr lang="en-US" dirty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E7F7C720-834F-49B1-ACB6-983EA0E370EE}" type="slidenum">
              <a:rPr lang="en-US"/>
              <a:pPr defTabSz="966696"/>
              <a:t>3</a:t>
            </a:fld>
            <a:endParaRPr lang="en-US" dirty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7199402E-17BF-440D-9944-826A9CF6E046}" type="slidenum">
              <a:rPr lang="en-US"/>
              <a:pPr defTabSz="966696"/>
              <a:t>26</a:t>
            </a:fld>
            <a:endParaRPr lang="en-US" dirty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1BD9F9E6-7C62-48A2-94D0-9F4974BFBA4B}" type="slidenum">
              <a:rPr lang="en-US"/>
              <a:pPr defTabSz="966696"/>
              <a:t>27</a:t>
            </a:fld>
            <a:endParaRPr lang="en-US" dirty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0EB8A544-466D-4CB5-97A1-0ABC8C7FF864}" type="slidenum">
              <a:rPr lang="en-US"/>
              <a:pPr defTabSz="966696"/>
              <a:t>28</a:t>
            </a:fld>
            <a:endParaRPr lang="en-US" dirty="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D3E9A18C-A1C6-4E9C-94CB-E700E33DD652}" type="slidenum">
              <a:rPr lang="en-US"/>
              <a:pPr defTabSz="966696"/>
              <a:t>29</a:t>
            </a:fld>
            <a:endParaRPr lang="en-US" dirty="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075E8544-FE7E-45A3-A61C-FBD836F359EE}" type="slidenum">
              <a:rPr lang="en-US"/>
              <a:pPr defTabSz="966696"/>
              <a:t>30</a:t>
            </a:fld>
            <a:endParaRPr lang="en-US" dirty="0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BC741349-6170-457A-9433-DAFE3D650AC9}" type="slidenum">
              <a:rPr lang="en-US"/>
              <a:pPr defTabSz="966696"/>
              <a:t>31</a:t>
            </a:fld>
            <a:endParaRPr lang="en-US" dirty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CA7363D4-1544-4656-950C-EF2FE5E93DE6}" type="slidenum">
              <a:rPr lang="en-US"/>
              <a:pPr defTabSz="966696"/>
              <a:t>32</a:t>
            </a:fld>
            <a:endParaRPr lang="en-US" dirty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94A7BF59-D864-485E-B076-64239A76D779}" type="slidenum">
              <a:rPr lang="en-US"/>
              <a:pPr defTabSz="966696"/>
              <a:t>33</a:t>
            </a:fld>
            <a:endParaRPr lang="en-US" dirty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2540FEF8-4983-4DB1-9705-44980CE76E9B}" type="slidenum">
              <a:rPr lang="en-US"/>
              <a:pPr defTabSz="966696"/>
              <a:t>34</a:t>
            </a:fld>
            <a:endParaRPr lang="en-US" dirty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29008DC0-7054-4CCB-9FAC-F7AC51BBC34D}" type="slidenum">
              <a:rPr lang="en-US"/>
              <a:pPr defTabSz="966696"/>
              <a:t>35</a:t>
            </a:fld>
            <a:endParaRPr lang="en-US" dirty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2A5EB679-F1F9-4B17-9C17-87AAF9117702}" type="slidenum">
              <a:rPr lang="en-US"/>
              <a:pPr defTabSz="966696"/>
              <a:t>4</a:t>
            </a:fld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C41F212C-154E-4FC8-A091-84D34C2A1831}" type="slidenum">
              <a:rPr lang="en-US"/>
              <a:pPr defTabSz="966696"/>
              <a:t>5</a:t>
            </a:fld>
            <a:endParaRPr lang="en-US" dirty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BF982E77-7B9C-4F1D-B468-40956844D10E}" type="slidenum">
              <a:rPr lang="en-US"/>
              <a:pPr defTabSz="966696"/>
              <a:t>6</a:t>
            </a:fld>
            <a:endParaRPr lang="en-US" dirty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C41C03D2-FD00-4F0C-9ED5-367095E90148}" type="slidenum">
              <a:rPr lang="en-US"/>
              <a:pPr defTabSz="966696"/>
              <a:t>7</a:t>
            </a:fld>
            <a:endParaRPr lang="en-US" dirty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F13220F5-7033-46BC-B134-705A73B1E339}" type="slidenum">
              <a:rPr lang="en-US"/>
              <a:pPr defTabSz="966696"/>
              <a:t>8</a:t>
            </a:fld>
            <a:endParaRPr lang="en-US" dirty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200C6DAA-0585-4924-A3CE-8C7179118EF9}" type="slidenum">
              <a:rPr lang="en-US"/>
              <a:pPr defTabSz="966696"/>
              <a:t>9</a:t>
            </a:fld>
            <a:endParaRPr lang="en-US" dirty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66696"/>
            <a:fld id="{588AAD88-2E01-4C0C-88E6-7D5FE1B997FF}" type="slidenum">
              <a:rPr lang="en-US"/>
              <a:pPr defTabSz="966696"/>
              <a:t>10</a:t>
            </a:fld>
            <a:endParaRPr lang="en-US" dirty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6B364F11-2E0A-4375-B8A8-86F0964668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8C0022A9-071C-4067-83E0-3986B3F880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061B6FC7-C8A4-483F-9D67-370569E176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654E6535-1D95-4E66-8594-D47E6CBAA0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602C744B-1C5B-4E90-8A36-066ACA7945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CC5EDFFC-9F89-4394-8A3D-9B0A61C77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5729523B-3451-46A4-AD74-4B46B36B39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052B4435-32AE-4BFA-A265-B2C8676056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886D862C-E2C8-4FBD-ADD7-534936714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2AA93773-ED31-4F9B-A767-25F30F51ED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9AD75806-B265-48A9-A415-90609BBD7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6-</a:t>
            </a:r>
            <a:fld id="{115F639B-445E-42F5-B3B9-9A5858E06F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6763" y="6400800"/>
            <a:ext cx="3862387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Wireless, Mobile Networks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2925" y="6400800"/>
            <a:ext cx="67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r>
              <a:rPr lang="en-US"/>
              <a:t>6-</a:t>
            </a:r>
            <a:fld id="{28108F09-4331-4FF9-B38D-4481495750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v"/>
        <a:defRPr sz="2800">
          <a:solidFill>
            <a:schemeClr val="tx1"/>
          </a:solidFill>
          <a:latin typeface="Gill Sans MT" pitchFamily="34" charset="0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400">
          <a:solidFill>
            <a:schemeClr val="tx1"/>
          </a:solidFill>
          <a:latin typeface="Gill Sans MT" pitchFamily="34" charset="0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3344.txt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5.wmf"/><Relationship Id="rId10" Type="http://schemas.openxmlformats.org/officeDocument/2006/relationships/image" Target="../media/image3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IP_protocol_numbers" TargetMode="Externa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nternet_Control_Message_Protocol" TargetMode="External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hyperlink" Target="http://www.ietf.org/rfc/rfc1256.tx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lylib.com/books/3/223/1/html/2/files/09fig07.gif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31.w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34.wmf"/><Relationship Id="rId4" Type="http://schemas.openxmlformats.org/officeDocument/2006/relationships/image" Target="../media/image3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34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3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>
                <a:solidFill>
                  <a:srgbClr val="000099"/>
                </a:solidFill>
                <a:latin typeface="Gill Sans MT" pitchFamily="34" charset="0"/>
                <a:cs typeface="Arial" pitchFamily="34" charset="0"/>
              </a:rPr>
              <a:t>Chapter 6</a:t>
            </a:r>
            <a:r>
              <a:rPr lang="en-US" sz="4800">
                <a:solidFill>
                  <a:srgbClr val="000099"/>
                </a:solidFill>
                <a:latin typeface="Gill Sans MT" pitchFamily="34" charset="0"/>
                <a:cs typeface="Arial" pitchFamily="34" charset="0"/>
              </a:rPr>
              <a:t/>
            </a:r>
            <a:br>
              <a:rPr lang="en-US" sz="4800">
                <a:solidFill>
                  <a:srgbClr val="000099"/>
                </a:solidFill>
                <a:latin typeface="Gill Sans MT" pitchFamily="34" charset="0"/>
                <a:cs typeface="Arial" pitchFamily="34" charset="0"/>
              </a:rPr>
            </a:br>
            <a:r>
              <a:rPr lang="en-US" sz="4400">
                <a:solidFill>
                  <a:srgbClr val="000099"/>
                </a:solidFill>
                <a:latin typeface="Gill Sans MT" pitchFamily="34" charset="0"/>
                <a:cs typeface="Arial" pitchFamily="34" charset="0"/>
              </a:rPr>
              <a:t>Wireless and Mobile Networks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6184900" y="3078163"/>
            <a:ext cx="2881313" cy="286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2800" i="1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Computer Networking: A Top Down Approach </a:t>
            </a:r>
            <a:r>
              <a:rPr lang="en-US" sz="28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/>
            </a:r>
            <a:br>
              <a:rPr lang="en-US" sz="28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</a:br>
            <a: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6</a:t>
            </a:r>
            <a:r>
              <a:rPr lang="en-US" sz="2000" baseline="30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th</a:t>
            </a:r>
            <a: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 edition </a:t>
            </a:r>
            <a:b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</a:br>
            <a: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Jim Kurose, Keith Ross</a:t>
            </a:r>
            <a:b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</a:br>
            <a: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Addison-Wesley</a:t>
            </a:r>
            <a:b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</a:br>
            <a:r>
              <a:rPr lang="en-US" sz="2000">
                <a:solidFill>
                  <a:srgbClr val="008000"/>
                </a:solidFill>
                <a:latin typeface="Gill Sans MT" pitchFamily="34" charset="0"/>
                <a:cs typeface="Arial" pitchFamily="34" charset="0"/>
              </a:rPr>
              <a:t>March 2012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69888" y="2766868"/>
            <a:ext cx="5378450" cy="146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A note on the use of these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ppt</a:t>
            </a:r>
            <a:r>
              <a:rPr lang="en-US" dirty="0">
                <a:latin typeface="Arial" pitchFamily="34" charset="0"/>
                <a:cs typeface="Arial" pitchFamily="34" charset="0"/>
              </a:rPr>
              <a:t> slides:</a:t>
            </a:r>
          </a:p>
          <a:p>
            <a:r>
              <a:rPr lang="en-US" sz="1200" dirty="0">
                <a:latin typeface="Arial" pitchFamily="34" charset="0"/>
                <a:cs typeface="Arial" pitchFamily="34" charset="0"/>
              </a:rPr>
              <a:t>We</a:t>
            </a:r>
            <a:r>
              <a:rPr lang="ja-JP" altLang="en-US" sz="1200">
                <a:latin typeface="Arial" pitchFamily="34" charset="0"/>
                <a:cs typeface="Arial" pitchFamily="34" charset="0"/>
              </a:rPr>
              <a:t>’</a:t>
            </a:r>
            <a:r>
              <a:rPr lang="en-US" altLang="ja-JP" sz="1200" dirty="0">
                <a:latin typeface="Arial" pitchFamily="34" charset="0"/>
                <a:cs typeface="Arial" pitchFamily="34" charset="0"/>
              </a:rPr>
              <a:t>re making these slides freely available to all (faculty, students, readers). They</a:t>
            </a:r>
            <a:r>
              <a:rPr lang="ja-JP" altLang="en-US" sz="1200">
                <a:latin typeface="Arial" pitchFamily="34" charset="0"/>
                <a:cs typeface="Arial" pitchFamily="34" charset="0"/>
              </a:rPr>
              <a:t>’</a:t>
            </a:r>
            <a:r>
              <a:rPr lang="en-US" altLang="ja-JP" sz="1200" dirty="0">
                <a:latin typeface="Arial" pitchFamily="34" charset="0"/>
                <a:cs typeface="Arial" pitchFamily="34" charset="0"/>
              </a:rPr>
              <a:t>re in PowerPoint form so you see the animations; and can add, modify, and delete slides  (including this one) and slide content to suit your needs. They obviously represent a </a:t>
            </a:r>
            <a:r>
              <a:rPr lang="en-US" altLang="ja-JP" sz="1200" i="1" dirty="0">
                <a:latin typeface="Arial" pitchFamily="34" charset="0"/>
                <a:cs typeface="Arial" pitchFamily="34" charset="0"/>
              </a:rPr>
              <a:t>lot</a:t>
            </a:r>
            <a:r>
              <a:rPr lang="en-US" altLang="ja-JP" sz="1200" dirty="0">
                <a:latin typeface="Arial" pitchFamily="34" charset="0"/>
                <a:cs typeface="Arial" pitchFamily="34" charset="0"/>
              </a:rPr>
              <a:t> of work on our part. In return for use, we only ask the following:</a:t>
            </a:r>
          </a:p>
          <a:p>
            <a:pPr>
              <a:lnSpc>
                <a:spcPct val="85000"/>
              </a:lnSpc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373063" y="3765405"/>
            <a:ext cx="537845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3038" indent="-173038">
              <a:lnSpc>
                <a:spcPct val="85000"/>
              </a:lnSpc>
            </a:pPr>
            <a:endParaRPr lang="en-US" sz="1400" dirty="0">
              <a:latin typeface="Gill Sans MT" pitchFamily="34" charset="0"/>
              <a:cs typeface="Arial" pitchFamily="34" charset="0"/>
            </a:endParaRPr>
          </a:p>
          <a:p>
            <a:pPr marL="173038" indent="-173038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If you use these slides (e.g., in a class) that you mention their source (after all, we</a:t>
            </a:r>
            <a:r>
              <a:rPr lang="ja-JP" altLang="en-US" sz="1200">
                <a:latin typeface="Arial" pitchFamily="34" charset="0"/>
                <a:cs typeface="Arial" pitchFamily="34" charset="0"/>
              </a:rPr>
              <a:t>’</a:t>
            </a:r>
            <a:r>
              <a:rPr lang="en-US" altLang="ja-JP" sz="1200" dirty="0">
                <a:latin typeface="Arial" pitchFamily="34" charset="0"/>
                <a:cs typeface="Arial" pitchFamily="34" charset="0"/>
              </a:rPr>
              <a:t>d like people to use our book!)</a:t>
            </a:r>
          </a:p>
          <a:p>
            <a:pPr marL="173038" indent="-173038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If you post any slides on a www site, that you note that they are adapted from (or perhaps identical to) our slides, and note our copyright of this material.</a:t>
            </a:r>
          </a:p>
          <a:p>
            <a:pPr marL="173038" indent="-173038">
              <a:buClr>
                <a:schemeClr val="accent2"/>
              </a:buClr>
              <a:buFont typeface="Wingdings" pitchFamily="2" charset="2"/>
              <a:buChar char="q"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173038" indent="-173038">
              <a:lnSpc>
                <a:spcPct val="85000"/>
              </a:lnSpc>
              <a:buClr>
                <a:schemeClr val="accent2"/>
              </a:buClr>
              <a:buFont typeface="Wingdings" pitchFamily="2" charset="2"/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Thanks and enjoy!  JFK/KWR</a:t>
            </a:r>
          </a:p>
          <a:p>
            <a:pPr marL="173038" indent="-173038">
              <a:lnSpc>
                <a:spcPct val="85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173038" indent="-173038">
              <a:lnSpc>
                <a:spcPct val="85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 All material copyright 1996-2012</a:t>
            </a:r>
          </a:p>
          <a:p>
            <a:pPr marL="173038" indent="-173038">
              <a:lnSpc>
                <a:spcPct val="85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 J.F Kurose and K.W. Ross, All Rights Reserved</a:t>
            </a:r>
          </a:p>
        </p:txBody>
      </p:sp>
      <p:pic>
        <p:nvPicPr>
          <p:cNvPr id="8201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5440218"/>
            <a:ext cx="18732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6390" name="Picture 1" descr="6e_cove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2525" y="511175"/>
            <a:ext cx="2306638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Arial" charset="0"/>
              </a:rPr>
              <a:t>Wireless, Mobile Networks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7FF91EB0-3917-4373-A3A7-8E0B9ECC3592}" type="slidenum">
              <a:rPr lang="en-US"/>
              <a:pPr/>
              <a:t>1</a:t>
            </a:fld>
            <a:endParaRPr lang="en-US"/>
          </a:p>
        </p:txBody>
      </p:sp>
      <p:pic>
        <p:nvPicPr>
          <p:cNvPr id="16393" name="Picture 23" descr="underline_base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" y="2395538"/>
            <a:ext cx="41132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23388" y="5731733"/>
            <a:ext cx="5758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course notes are adapted for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Bucknell’s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CSCI 363</a:t>
            </a:r>
          </a:p>
          <a:p>
            <a:pPr algn="l"/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Xiannong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Meng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Spring 2016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B427D0A3-CF3E-4946-A744-696C624A48F7}" type="slidenum">
              <a:rPr lang="en-US"/>
              <a:pPr/>
              <a:t>10</a:t>
            </a:fld>
            <a:endParaRPr lang="en-US"/>
          </a:p>
        </p:txBody>
      </p:sp>
      <p:sp>
        <p:nvSpPr>
          <p:cNvPr id="50180" name="Rectangle 21"/>
          <p:cNvSpPr>
            <a:spLocks noGrp="1" noChangeArrowheads="1"/>
          </p:cNvSpPr>
          <p:nvPr>
            <p:ph type="title"/>
          </p:nvPr>
        </p:nvSpPr>
        <p:spPr>
          <a:xfrm>
            <a:off x="307975" y="1571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ea typeface="ＭＳ Ｐゴシック" charset="0"/>
              </a:rPr>
              <a:t>Mobility via indirect routing</a:t>
            </a:r>
          </a:p>
        </p:txBody>
      </p:sp>
      <p:sp>
        <p:nvSpPr>
          <p:cNvPr id="110596" name="Freeform 2"/>
          <p:cNvSpPr>
            <a:spLocks/>
          </p:cNvSpPr>
          <p:nvPr/>
        </p:nvSpPr>
        <p:spPr bwMode="auto">
          <a:xfrm>
            <a:off x="1565275" y="2689225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7" name="Freeform 96"/>
          <p:cNvSpPr>
            <a:spLocks/>
          </p:cNvSpPr>
          <p:nvPr/>
        </p:nvSpPr>
        <p:spPr bwMode="auto">
          <a:xfrm>
            <a:off x="6365875" y="2559050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8" name="Freeform 119"/>
          <p:cNvSpPr>
            <a:spLocks/>
          </p:cNvSpPr>
          <p:nvPr/>
        </p:nvSpPr>
        <p:spPr bwMode="auto">
          <a:xfrm>
            <a:off x="3906838" y="3505200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Text Box 120"/>
          <p:cNvSpPr txBox="1">
            <a:spLocks noChangeArrowheads="1"/>
          </p:cNvSpPr>
          <p:nvPr/>
        </p:nvSpPr>
        <p:spPr bwMode="auto">
          <a:xfrm>
            <a:off x="4081463" y="3802063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 area network</a:t>
            </a:r>
          </a:p>
        </p:txBody>
      </p:sp>
      <p:grpSp>
        <p:nvGrpSpPr>
          <p:cNvPr id="110600" name="Group 140"/>
          <p:cNvGrpSpPr>
            <a:grpSpLocks/>
          </p:cNvGrpSpPr>
          <p:nvPr/>
        </p:nvGrpSpPr>
        <p:grpSpPr bwMode="auto">
          <a:xfrm>
            <a:off x="1549400" y="2808288"/>
            <a:ext cx="1092200" cy="790575"/>
            <a:chOff x="4089854" y="1363889"/>
            <a:chExt cx="1091746" cy="791482"/>
          </a:xfrm>
        </p:grpSpPr>
        <p:sp>
          <p:nvSpPr>
            <p:cNvPr id="110650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10651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45429" y="1550204"/>
              <a:ext cx="629104" cy="423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018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775" y="3643313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0602" name="Line 111"/>
          <p:cNvSpPr>
            <a:spLocks noChangeShapeType="1"/>
          </p:cNvSpPr>
          <p:nvPr/>
        </p:nvSpPr>
        <p:spPr bwMode="auto">
          <a:xfrm>
            <a:off x="2170113" y="3341688"/>
            <a:ext cx="503237" cy="3127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03" name="Line 111"/>
          <p:cNvSpPr>
            <a:spLocks noChangeShapeType="1"/>
          </p:cNvSpPr>
          <p:nvPr/>
        </p:nvSpPr>
        <p:spPr bwMode="auto">
          <a:xfrm flipV="1">
            <a:off x="3194050" y="3762375"/>
            <a:ext cx="94932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04" name="Line 111"/>
          <p:cNvSpPr>
            <a:spLocks noChangeShapeType="1"/>
          </p:cNvSpPr>
          <p:nvPr/>
        </p:nvSpPr>
        <p:spPr bwMode="auto">
          <a:xfrm>
            <a:off x="5546725" y="3933825"/>
            <a:ext cx="138430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0190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288" y="3784600"/>
            <a:ext cx="6842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0606" name="Line 111"/>
          <p:cNvSpPr>
            <a:spLocks noChangeShapeType="1"/>
          </p:cNvSpPr>
          <p:nvPr/>
        </p:nvSpPr>
        <p:spPr bwMode="auto">
          <a:xfrm flipH="1">
            <a:off x="7235825" y="3451225"/>
            <a:ext cx="344488" cy="322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0607" name="Group 151"/>
          <p:cNvGrpSpPr>
            <a:grpSpLocks/>
          </p:cNvGrpSpPr>
          <p:nvPr/>
        </p:nvGrpSpPr>
        <p:grpSpPr bwMode="auto">
          <a:xfrm>
            <a:off x="7004050" y="2884488"/>
            <a:ext cx="1090613" cy="790575"/>
            <a:chOff x="4089854" y="1363889"/>
            <a:chExt cx="1091746" cy="791482"/>
          </a:xfrm>
        </p:grpSpPr>
        <p:sp>
          <p:nvSpPr>
            <p:cNvPr id="110646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0647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10648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0649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0608" name="Freeform 96"/>
          <p:cNvSpPr>
            <a:spLocks/>
          </p:cNvSpPr>
          <p:nvPr/>
        </p:nvSpPr>
        <p:spPr bwMode="auto">
          <a:xfrm>
            <a:off x="1674813" y="2854325"/>
            <a:ext cx="1000125" cy="825500"/>
          </a:xfrm>
          <a:custGeom>
            <a:avLst/>
            <a:gdLst>
              <a:gd name="T0" fmla="*/ 100035003 w 10000"/>
              <a:gd name="T1" fmla="*/ 2147483647 h 10305"/>
              <a:gd name="T2" fmla="*/ 2147483647 w 10000"/>
              <a:gd name="T3" fmla="*/ 2147483647 h 10305"/>
              <a:gd name="T4" fmla="*/ 2147483647 w 10000"/>
              <a:gd name="T5" fmla="*/ 205622798 h 10305"/>
              <a:gd name="T6" fmla="*/ 2147483647 w 10000"/>
              <a:gd name="T7" fmla="*/ 2147483647 h 10305"/>
              <a:gd name="T8" fmla="*/ 2147483647 w 10000"/>
              <a:gd name="T9" fmla="*/ 2147483647 h 10305"/>
              <a:gd name="T10" fmla="*/ 2147483647 w 10000"/>
              <a:gd name="T11" fmla="*/ 2147483647 h 10305"/>
              <a:gd name="T12" fmla="*/ 2147483647 w 10000"/>
              <a:gd name="T13" fmla="*/ 2147483647 h 10305"/>
              <a:gd name="T14" fmla="*/ 2147483647 w 10000"/>
              <a:gd name="T15" fmla="*/ 2147483647 h 10305"/>
              <a:gd name="T16" fmla="*/ 2147483647 w 10000"/>
              <a:gd name="T17" fmla="*/ 2147483647 h 10305"/>
              <a:gd name="T18" fmla="*/ 2147483647 w 10000"/>
              <a:gd name="T19" fmla="*/ 2147483647 h 10305"/>
              <a:gd name="T20" fmla="*/ 100035003 w 10000"/>
              <a:gd name="T21" fmla="*/ 2147483647 h 1030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0000" h="10305">
                <a:moveTo>
                  <a:pt x="1" y="4863"/>
                </a:moveTo>
                <a:cubicBezTo>
                  <a:pt x="1" y="3794"/>
                  <a:pt x="5" y="1801"/>
                  <a:pt x="686" y="991"/>
                </a:cubicBezTo>
                <a:cubicBezTo>
                  <a:pt x="1367" y="181"/>
                  <a:pt x="2904" y="-40"/>
                  <a:pt x="4086" y="5"/>
                </a:cubicBezTo>
                <a:cubicBezTo>
                  <a:pt x="5268" y="50"/>
                  <a:pt x="6836" y="553"/>
                  <a:pt x="7779" y="1264"/>
                </a:cubicBezTo>
                <a:cubicBezTo>
                  <a:pt x="8722" y="1975"/>
                  <a:pt x="9397" y="2830"/>
                  <a:pt x="9747" y="4270"/>
                </a:cubicBezTo>
                <a:cubicBezTo>
                  <a:pt x="10096" y="5710"/>
                  <a:pt x="10030" y="8980"/>
                  <a:pt x="9875" y="9905"/>
                </a:cubicBezTo>
                <a:cubicBezTo>
                  <a:pt x="9719" y="10828"/>
                  <a:pt x="9488" y="9873"/>
                  <a:pt x="8815" y="9814"/>
                </a:cubicBezTo>
                <a:cubicBezTo>
                  <a:pt x="8140" y="9757"/>
                  <a:pt x="6708" y="9565"/>
                  <a:pt x="5830" y="9554"/>
                </a:cubicBezTo>
                <a:cubicBezTo>
                  <a:pt x="4953" y="9543"/>
                  <a:pt x="4372" y="9985"/>
                  <a:pt x="3546" y="9748"/>
                </a:cubicBezTo>
                <a:cubicBezTo>
                  <a:pt x="2722" y="9508"/>
                  <a:pt x="1457" y="8935"/>
                  <a:pt x="867" y="8121"/>
                </a:cubicBezTo>
                <a:cubicBezTo>
                  <a:pt x="276" y="7307"/>
                  <a:pt x="-15" y="6195"/>
                  <a:pt x="1" y="4863"/>
                </a:cubicBezTo>
                <a:close/>
              </a:path>
            </a:pathLst>
          </a:custGeom>
          <a:solidFill>
            <a:srgbClr val="33CCCC">
              <a:alpha val="78038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09" name="Freeform 121"/>
          <p:cNvSpPr>
            <a:spLocks/>
          </p:cNvSpPr>
          <p:nvPr/>
        </p:nvSpPr>
        <p:spPr bwMode="auto">
          <a:xfrm>
            <a:off x="3567113" y="5114925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0195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5126038"/>
            <a:ext cx="78105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0196" name="Text Box 120"/>
          <p:cNvSpPr txBox="1">
            <a:spLocks noChangeArrowheads="1"/>
          </p:cNvSpPr>
          <p:nvPr/>
        </p:nvSpPr>
        <p:spPr bwMode="auto">
          <a:xfrm>
            <a:off x="473075" y="2852738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home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50197" name="Text Box 121"/>
          <p:cNvSpPr txBox="1">
            <a:spLocks noChangeArrowheads="1"/>
          </p:cNvSpPr>
          <p:nvPr/>
        </p:nvSpPr>
        <p:spPr bwMode="auto">
          <a:xfrm>
            <a:off x="7874000" y="2174875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visited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network</a:t>
            </a:r>
          </a:p>
        </p:txBody>
      </p:sp>
      <p:grpSp>
        <p:nvGrpSpPr>
          <p:cNvPr id="49" name="Group 122"/>
          <p:cNvGrpSpPr>
            <a:grpSpLocks/>
          </p:cNvGrpSpPr>
          <p:nvPr/>
        </p:nvGrpSpPr>
        <p:grpSpPr bwMode="auto">
          <a:xfrm>
            <a:off x="7119938" y="3325813"/>
            <a:ext cx="492125" cy="366712"/>
            <a:chOff x="4485" y="2095"/>
            <a:chExt cx="310" cy="231"/>
          </a:xfrm>
        </p:grpSpPr>
        <p:sp>
          <p:nvSpPr>
            <p:cNvPr id="50227" name="Line 123"/>
            <p:cNvSpPr>
              <a:spLocks noChangeShapeType="1"/>
            </p:cNvSpPr>
            <p:nvPr/>
          </p:nvSpPr>
          <p:spPr bwMode="auto">
            <a:xfrm flipV="1">
              <a:off x="4485" y="2106"/>
              <a:ext cx="310" cy="21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10643" name="Group 124"/>
            <p:cNvGrpSpPr>
              <a:grpSpLocks/>
            </p:cNvGrpSpPr>
            <p:nvPr/>
          </p:nvGrpSpPr>
          <p:grpSpPr bwMode="auto">
            <a:xfrm>
              <a:off x="4530" y="2095"/>
              <a:ext cx="214" cy="231"/>
              <a:chOff x="618" y="3500"/>
              <a:chExt cx="214" cy="231"/>
            </a:xfrm>
          </p:grpSpPr>
          <p:sp>
            <p:nvSpPr>
              <p:cNvPr id="50229" name="Oval 12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30" name="Text Box 12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</p:grpSp>
      </p:grpSp>
      <p:grpSp>
        <p:nvGrpSpPr>
          <p:cNvPr id="54" name="Group 127"/>
          <p:cNvGrpSpPr>
            <a:grpSpLocks/>
          </p:cNvGrpSpPr>
          <p:nvPr/>
        </p:nvGrpSpPr>
        <p:grpSpPr bwMode="auto">
          <a:xfrm>
            <a:off x="3181350" y="3838575"/>
            <a:ext cx="3486150" cy="638175"/>
            <a:chOff x="2004" y="2418"/>
            <a:chExt cx="2196" cy="402"/>
          </a:xfrm>
        </p:grpSpPr>
        <p:sp>
          <p:nvSpPr>
            <p:cNvPr id="110638" name="Freeform 128"/>
            <p:cNvSpPr>
              <a:spLocks/>
            </p:cNvSpPr>
            <p:nvPr/>
          </p:nvSpPr>
          <p:spPr bwMode="auto">
            <a:xfrm>
              <a:off x="2004" y="2418"/>
              <a:ext cx="2196" cy="318"/>
            </a:xfrm>
            <a:custGeom>
              <a:avLst/>
              <a:gdLst>
                <a:gd name="T0" fmla="*/ 0 w 2196"/>
                <a:gd name="T1" fmla="*/ 0 h 318"/>
                <a:gd name="T2" fmla="*/ 1194 w 2196"/>
                <a:gd name="T3" fmla="*/ 306 h 318"/>
                <a:gd name="T4" fmla="*/ 2196 w 2196"/>
                <a:gd name="T5" fmla="*/ 30 h 31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6" h="318">
                  <a:moveTo>
                    <a:pt x="0" y="0"/>
                  </a:moveTo>
                  <a:cubicBezTo>
                    <a:pt x="199" y="51"/>
                    <a:pt x="828" y="301"/>
                    <a:pt x="1194" y="306"/>
                  </a:cubicBezTo>
                  <a:cubicBezTo>
                    <a:pt x="1536" y="318"/>
                    <a:pt x="1987" y="88"/>
                    <a:pt x="2196" y="3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10639" name="Group 129"/>
            <p:cNvGrpSpPr>
              <a:grpSpLocks/>
            </p:cNvGrpSpPr>
            <p:nvPr/>
          </p:nvGrpSpPr>
          <p:grpSpPr bwMode="auto">
            <a:xfrm>
              <a:off x="3083" y="2589"/>
              <a:ext cx="214" cy="231"/>
              <a:chOff x="618" y="3500"/>
              <a:chExt cx="214" cy="231"/>
            </a:xfrm>
          </p:grpSpPr>
          <p:sp>
            <p:nvSpPr>
              <p:cNvPr id="50225" name="Oval 13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26" name="Text Box 13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</p:grpSp>
      <p:grpSp>
        <p:nvGrpSpPr>
          <p:cNvPr id="59" name="Group 132"/>
          <p:cNvGrpSpPr>
            <a:grpSpLocks/>
          </p:cNvGrpSpPr>
          <p:nvPr/>
        </p:nvGrpSpPr>
        <p:grpSpPr bwMode="auto">
          <a:xfrm>
            <a:off x="4826000" y="3424238"/>
            <a:ext cx="3103563" cy="2016125"/>
            <a:chOff x="3040" y="2157"/>
            <a:chExt cx="1955" cy="1270"/>
          </a:xfrm>
        </p:grpSpPr>
        <p:sp>
          <p:nvSpPr>
            <p:cNvPr id="110634" name="Freeform 133"/>
            <p:cNvSpPr>
              <a:spLocks/>
            </p:cNvSpPr>
            <p:nvPr/>
          </p:nvSpPr>
          <p:spPr bwMode="auto">
            <a:xfrm>
              <a:off x="3040" y="2157"/>
              <a:ext cx="1955" cy="1270"/>
            </a:xfrm>
            <a:custGeom>
              <a:avLst/>
              <a:gdLst>
                <a:gd name="T0" fmla="*/ 1955 w 1955"/>
                <a:gd name="T1" fmla="*/ 0 h 1270"/>
                <a:gd name="T2" fmla="*/ 1077 w 1955"/>
                <a:gd name="T3" fmla="*/ 765 h 1270"/>
                <a:gd name="T4" fmla="*/ 0 w 1955"/>
                <a:gd name="T5" fmla="*/ 1270 h 12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55" h="1270">
                  <a:moveTo>
                    <a:pt x="1955" y="0"/>
                  </a:moveTo>
                  <a:cubicBezTo>
                    <a:pt x="1809" y="127"/>
                    <a:pt x="1425" y="536"/>
                    <a:pt x="1077" y="765"/>
                  </a:cubicBezTo>
                  <a:cubicBezTo>
                    <a:pt x="729" y="994"/>
                    <a:pt x="224" y="1165"/>
                    <a:pt x="0" y="127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10635" name="Group 134"/>
            <p:cNvGrpSpPr>
              <a:grpSpLocks/>
            </p:cNvGrpSpPr>
            <p:nvPr/>
          </p:nvGrpSpPr>
          <p:grpSpPr bwMode="auto">
            <a:xfrm>
              <a:off x="3982" y="2835"/>
              <a:ext cx="214" cy="231"/>
              <a:chOff x="618" y="3500"/>
              <a:chExt cx="214" cy="231"/>
            </a:xfrm>
          </p:grpSpPr>
          <p:sp>
            <p:nvSpPr>
              <p:cNvPr id="50221" name="Oval 13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22" name="Text Box 13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</p:grpSp>
      </p:grpSp>
      <p:grpSp>
        <p:nvGrpSpPr>
          <p:cNvPr id="64" name="Group 137"/>
          <p:cNvGrpSpPr>
            <a:grpSpLocks/>
          </p:cNvGrpSpPr>
          <p:nvPr/>
        </p:nvGrpSpPr>
        <p:grpSpPr bwMode="auto">
          <a:xfrm>
            <a:off x="2986088" y="3889375"/>
            <a:ext cx="1357312" cy="1298575"/>
            <a:chOff x="1881" y="2450"/>
            <a:chExt cx="855" cy="818"/>
          </a:xfrm>
        </p:grpSpPr>
        <p:sp>
          <p:nvSpPr>
            <p:cNvPr id="50215" name="Line 138"/>
            <p:cNvSpPr>
              <a:spLocks noChangeShapeType="1"/>
            </p:cNvSpPr>
            <p:nvPr/>
          </p:nvSpPr>
          <p:spPr bwMode="auto">
            <a:xfrm flipH="1" flipV="1">
              <a:off x="1881" y="2450"/>
              <a:ext cx="855" cy="8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10631" name="Group 139"/>
            <p:cNvGrpSpPr>
              <a:grpSpLocks/>
            </p:cNvGrpSpPr>
            <p:nvPr/>
          </p:nvGrpSpPr>
          <p:grpSpPr bwMode="auto">
            <a:xfrm>
              <a:off x="2172" y="2702"/>
              <a:ext cx="207" cy="233"/>
              <a:chOff x="618" y="3500"/>
              <a:chExt cx="207" cy="233"/>
            </a:xfrm>
          </p:grpSpPr>
          <p:sp>
            <p:nvSpPr>
              <p:cNvPr id="50217" name="Oval 14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18" name="Text Box 14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</p:grpSp>
      </p:grpSp>
      <p:grpSp>
        <p:nvGrpSpPr>
          <p:cNvPr id="69" name="Group 142"/>
          <p:cNvGrpSpPr>
            <a:grpSpLocks/>
          </p:cNvGrpSpPr>
          <p:nvPr/>
        </p:nvGrpSpPr>
        <p:grpSpPr bwMode="auto">
          <a:xfrm>
            <a:off x="908050" y="4598988"/>
            <a:ext cx="2535238" cy="1198562"/>
            <a:chOff x="572" y="2897"/>
            <a:chExt cx="1597" cy="755"/>
          </a:xfrm>
        </p:grpSpPr>
        <p:sp>
          <p:nvSpPr>
            <p:cNvPr id="50213" name="Text Box 143"/>
            <p:cNvSpPr txBox="1">
              <a:spLocks noChangeArrowheads="1"/>
            </p:cNvSpPr>
            <p:nvPr/>
          </p:nvSpPr>
          <p:spPr bwMode="auto">
            <a:xfrm>
              <a:off x="572" y="2902"/>
              <a:ext cx="1597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correspondent addresses packets using home address of mobile</a:t>
              </a:r>
            </a:p>
          </p:txBody>
        </p:sp>
        <p:sp>
          <p:nvSpPr>
            <p:cNvPr id="50214" name="Line 144"/>
            <p:cNvSpPr>
              <a:spLocks noChangeShapeType="1"/>
            </p:cNvSpPr>
            <p:nvPr/>
          </p:nvSpPr>
          <p:spPr bwMode="auto">
            <a:xfrm flipV="1">
              <a:off x="1703" y="2897"/>
              <a:ext cx="465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2" name="Group 145"/>
          <p:cNvGrpSpPr>
            <a:grpSpLocks/>
          </p:cNvGrpSpPr>
          <p:nvPr/>
        </p:nvGrpSpPr>
        <p:grpSpPr bwMode="auto">
          <a:xfrm>
            <a:off x="2506663" y="1882775"/>
            <a:ext cx="2794000" cy="2168525"/>
            <a:chOff x="1579" y="1186"/>
            <a:chExt cx="1760" cy="1366"/>
          </a:xfrm>
        </p:grpSpPr>
        <p:sp>
          <p:nvSpPr>
            <p:cNvPr id="50211" name="Text Box 146"/>
            <p:cNvSpPr txBox="1">
              <a:spLocks noChangeArrowheads="1"/>
            </p:cNvSpPr>
            <p:nvPr/>
          </p:nvSpPr>
          <p:spPr bwMode="auto">
            <a:xfrm>
              <a:off x="1579" y="1186"/>
              <a:ext cx="176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home agent intercepts packets, forwards to foreign agent</a:t>
              </a:r>
            </a:p>
          </p:txBody>
        </p:sp>
        <p:sp>
          <p:nvSpPr>
            <p:cNvPr id="50212" name="Line 147"/>
            <p:cNvSpPr>
              <a:spLocks noChangeShapeType="1"/>
            </p:cNvSpPr>
            <p:nvPr/>
          </p:nvSpPr>
          <p:spPr bwMode="auto">
            <a:xfrm>
              <a:off x="2652" y="1698"/>
              <a:ext cx="466" cy="8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5" name="Group 148"/>
          <p:cNvGrpSpPr>
            <a:grpSpLocks/>
          </p:cNvGrpSpPr>
          <p:nvPr/>
        </p:nvGrpSpPr>
        <p:grpSpPr bwMode="auto">
          <a:xfrm>
            <a:off x="5432425" y="1387475"/>
            <a:ext cx="2338388" cy="1924050"/>
            <a:chOff x="3422" y="874"/>
            <a:chExt cx="1473" cy="1212"/>
          </a:xfrm>
        </p:grpSpPr>
        <p:sp>
          <p:nvSpPr>
            <p:cNvPr id="50209" name="Text Box 149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foreign agent receives packets, forwards to mobile</a:t>
              </a:r>
            </a:p>
          </p:txBody>
        </p:sp>
        <p:sp>
          <p:nvSpPr>
            <p:cNvPr id="50210" name="Line 150"/>
            <p:cNvSpPr>
              <a:spLocks noChangeShapeType="1"/>
            </p:cNvSpPr>
            <p:nvPr/>
          </p:nvSpPr>
          <p:spPr bwMode="auto">
            <a:xfrm>
              <a:off x="4211" y="1420"/>
              <a:ext cx="377" cy="6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8" name="Group 151"/>
          <p:cNvGrpSpPr>
            <a:grpSpLocks/>
          </p:cNvGrpSpPr>
          <p:nvPr/>
        </p:nvGrpSpPr>
        <p:grpSpPr bwMode="auto">
          <a:xfrm>
            <a:off x="6653213" y="4776788"/>
            <a:ext cx="2247900" cy="1165225"/>
            <a:chOff x="4191" y="3009"/>
            <a:chExt cx="1416" cy="734"/>
          </a:xfrm>
        </p:grpSpPr>
        <p:sp>
          <p:nvSpPr>
            <p:cNvPr id="50207" name="Text Box 152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mobile replies directly to correspondent</a:t>
              </a:r>
            </a:p>
          </p:txBody>
        </p:sp>
        <p:sp>
          <p:nvSpPr>
            <p:cNvPr id="50208" name="Line 153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pic>
        <p:nvPicPr>
          <p:cNvPr id="110621" name="Picture 20" descr="underline_base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6713" y="912813"/>
            <a:ext cx="54848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6483A0B7-A3C0-41D9-858D-1769E649BB95}" type="slidenum">
              <a:rPr lang="en-US"/>
              <a:pPr/>
              <a:t>11</a:t>
            </a:fld>
            <a:endParaRPr 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25" y="109538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ea typeface="ＭＳ Ｐゴシック" charset="0"/>
              </a:rPr>
              <a:t>Indirect Routing: comments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025" y="1347788"/>
            <a:ext cx="8089900" cy="4648200"/>
          </a:xfrm>
        </p:spPr>
        <p:txBody>
          <a:bodyPr/>
          <a:lstStyle/>
          <a:p>
            <a:r>
              <a:rPr lang="en-US" dirty="0" smtClean="0"/>
              <a:t>mobile uses two addresses:</a:t>
            </a:r>
          </a:p>
          <a:p>
            <a:pPr lvl="1"/>
            <a:r>
              <a:rPr lang="en-US" dirty="0" smtClean="0">
                <a:solidFill>
                  <a:srgbClr val="000099"/>
                </a:solidFill>
              </a:rPr>
              <a:t>permanent address:</a:t>
            </a:r>
            <a:r>
              <a:rPr lang="en-US" dirty="0" smtClean="0"/>
              <a:t> used by correspondent (hence mobile location is </a:t>
            </a:r>
            <a:r>
              <a:rPr lang="en-US" i="1" dirty="0" smtClean="0">
                <a:solidFill>
                  <a:srgbClr val="C00000"/>
                </a:solidFill>
              </a:rPr>
              <a:t>transparent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to correspondent)</a:t>
            </a:r>
          </a:p>
          <a:p>
            <a:pPr lvl="1"/>
            <a:r>
              <a:rPr lang="en-US" dirty="0" smtClean="0">
                <a:solidFill>
                  <a:srgbClr val="000099"/>
                </a:solidFill>
              </a:rPr>
              <a:t>care-of-address:</a:t>
            </a:r>
            <a:r>
              <a:rPr lang="en-US" dirty="0" smtClean="0"/>
              <a:t> used by home agent to forward datagrams to mobile</a:t>
            </a:r>
          </a:p>
          <a:p>
            <a:r>
              <a:rPr lang="en-US" dirty="0" smtClean="0"/>
              <a:t>foreign agent functions may be done by mobile itself</a:t>
            </a:r>
          </a:p>
          <a:p>
            <a:r>
              <a:rPr lang="en-US" dirty="0" smtClean="0">
                <a:solidFill>
                  <a:srgbClr val="000099"/>
                </a:solidFill>
              </a:rPr>
              <a:t>triangle routing:</a:t>
            </a:r>
            <a:r>
              <a:rPr lang="en-US" dirty="0" smtClean="0"/>
              <a:t> correspondent-home-network-mobile</a:t>
            </a:r>
          </a:p>
          <a:p>
            <a:pPr lvl="1">
              <a:lnSpc>
                <a:spcPts val="2200"/>
              </a:lnSpc>
            </a:pPr>
            <a:r>
              <a:rPr lang="en-US" dirty="0" smtClean="0"/>
              <a:t>inefficient when </a:t>
            </a:r>
          </a:p>
          <a:p>
            <a:pPr lvl="1">
              <a:lnSpc>
                <a:spcPts val="2200"/>
              </a:lnSpc>
              <a:buFont typeface="Wingdings" pitchFamily="2" charset="2"/>
              <a:buNone/>
            </a:pPr>
            <a:r>
              <a:rPr lang="en-US" dirty="0" smtClean="0"/>
              <a:t>correspondent, mobile </a:t>
            </a:r>
          </a:p>
          <a:p>
            <a:pPr lvl="1">
              <a:lnSpc>
                <a:spcPts val="2200"/>
              </a:lnSpc>
              <a:buFont typeface="Wingdings" pitchFamily="2" charset="2"/>
              <a:buNone/>
            </a:pPr>
            <a:r>
              <a:rPr lang="en-US" dirty="0" smtClean="0"/>
              <a:t>are in same </a:t>
            </a:r>
            <a:r>
              <a:rPr lang="en-US" dirty="0" smtClean="0"/>
              <a:t>network or close </a:t>
            </a:r>
          </a:p>
          <a:p>
            <a:pPr lvl="1">
              <a:lnSpc>
                <a:spcPts val="2200"/>
              </a:lnSpc>
              <a:buFont typeface="Wingdings" pitchFamily="2" charset="2"/>
              <a:buNone/>
            </a:pPr>
            <a:r>
              <a:rPr lang="en-US" sz="2000" dirty="0"/>
              <a:t>t</a:t>
            </a:r>
            <a:r>
              <a:rPr lang="en-US" sz="2000" dirty="0" smtClean="0"/>
              <a:t>o each other.</a:t>
            </a:r>
            <a:endParaRPr lang="en-US" sz="2000" dirty="0" smtClean="0"/>
          </a:p>
        </p:txBody>
      </p:sp>
      <p:grpSp>
        <p:nvGrpSpPr>
          <p:cNvPr id="112645" name="Group 142"/>
          <p:cNvGrpSpPr>
            <a:grpSpLocks/>
          </p:cNvGrpSpPr>
          <p:nvPr/>
        </p:nvGrpSpPr>
        <p:grpSpPr bwMode="auto">
          <a:xfrm>
            <a:off x="4845050" y="4513263"/>
            <a:ext cx="2957513" cy="1512887"/>
            <a:chOff x="1549525" y="2558267"/>
            <a:chExt cx="6654798" cy="3467575"/>
          </a:xfrm>
        </p:grpSpPr>
        <p:sp>
          <p:nvSpPr>
            <p:cNvPr id="112647" name="Freeform 2"/>
            <p:cNvSpPr>
              <a:spLocks/>
            </p:cNvSpPr>
            <p:nvPr/>
          </p:nvSpPr>
          <p:spPr bwMode="auto">
            <a:xfrm>
              <a:off x="1565398" y="2688442"/>
              <a:ext cx="1866900" cy="1589088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8" name="Freeform 96"/>
            <p:cNvSpPr>
              <a:spLocks/>
            </p:cNvSpPr>
            <p:nvPr/>
          </p:nvSpPr>
          <p:spPr bwMode="auto">
            <a:xfrm>
              <a:off x="6365998" y="2558267"/>
              <a:ext cx="1838325" cy="171132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9" name="Freeform 119"/>
            <p:cNvSpPr>
              <a:spLocks/>
            </p:cNvSpPr>
            <p:nvPr/>
          </p:nvSpPr>
          <p:spPr bwMode="auto">
            <a:xfrm>
              <a:off x="3906961" y="3504417"/>
              <a:ext cx="2109787" cy="1250950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650" name="Group 146"/>
            <p:cNvGrpSpPr>
              <a:grpSpLocks/>
            </p:cNvGrpSpPr>
            <p:nvPr/>
          </p:nvGrpSpPr>
          <p:grpSpPr bwMode="auto">
            <a:xfrm>
              <a:off x="1549525" y="2807731"/>
              <a:ext cx="1091746" cy="791482"/>
              <a:chOff x="4089854" y="1363889"/>
              <a:chExt cx="1091746" cy="791482"/>
            </a:xfrm>
          </p:grpSpPr>
          <p:sp>
            <p:nvSpPr>
              <p:cNvPr id="112683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12684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1212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562" y="3642567"/>
              <a:ext cx="685841" cy="247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2652" name="Line 111"/>
            <p:cNvSpPr>
              <a:spLocks noChangeShapeType="1"/>
            </p:cNvSpPr>
            <p:nvPr/>
          </p:nvSpPr>
          <p:spPr bwMode="auto">
            <a:xfrm>
              <a:off x="2170690" y="3342038"/>
              <a:ext cx="503237" cy="3116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51214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1934" y="3784471"/>
              <a:ext cx="685841" cy="247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2654" name="Line 111"/>
            <p:cNvSpPr>
              <a:spLocks noChangeShapeType="1"/>
            </p:cNvSpPr>
            <p:nvPr/>
          </p:nvSpPr>
          <p:spPr bwMode="auto">
            <a:xfrm flipH="1">
              <a:off x="7235041" y="3450896"/>
              <a:ext cx="345849" cy="3224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655" name="Group 151"/>
            <p:cNvGrpSpPr>
              <a:grpSpLocks/>
            </p:cNvGrpSpPr>
            <p:nvPr/>
          </p:nvGrpSpPr>
          <p:grpSpPr bwMode="auto">
            <a:xfrm>
              <a:off x="7003268" y="2883931"/>
              <a:ext cx="1091746" cy="791482"/>
              <a:chOff x="4089854" y="1363889"/>
              <a:chExt cx="1091746" cy="791482"/>
            </a:xfrm>
          </p:grpSpPr>
          <p:sp>
            <p:nvSpPr>
              <p:cNvPr id="112679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2680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2681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682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12656" name="Freeform 96"/>
            <p:cNvSpPr>
              <a:spLocks/>
            </p:cNvSpPr>
            <p:nvPr/>
          </p:nvSpPr>
          <p:spPr bwMode="auto">
            <a:xfrm>
              <a:off x="1675060" y="2854753"/>
              <a:ext cx="999199" cy="824438"/>
            </a:xfrm>
            <a:custGeom>
              <a:avLst/>
              <a:gdLst>
                <a:gd name="T0" fmla="*/ 9976002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204825281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9976002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57" name="Freeform 121"/>
            <p:cNvSpPr>
              <a:spLocks/>
            </p:cNvSpPr>
            <p:nvPr/>
          </p:nvSpPr>
          <p:spPr bwMode="auto">
            <a:xfrm>
              <a:off x="3567896" y="5114617"/>
              <a:ext cx="2944812" cy="911225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121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8627" y="5127111"/>
              <a:ext cx="782288" cy="676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2659" name="Group 122"/>
            <p:cNvGrpSpPr>
              <a:grpSpLocks/>
            </p:cNvGrpSpPr>
            <p:nvPr/>
          </p:nvGrpSpPr>
          <p:grpSpPr bwMode="auto">
            <a:xfrm>
              <a:off x="7119938" y="3325813"/>
              <a:ext cx="492125" cy="369887"/>
              <a:chOff x="4485" y="2095"/>
              <a:chExt cx="310" cy="233"/>
            </a:xfrm>
          </p:grpSpPr>
          <p:sp>
            <p:nvSpPr>
              <p:cNvPr id="51236" name="Line 123"/>
              <p:cNvSpPr>
                <a:spLocks noChangeShapeType="1"/>
              </p:cNvSpPr>
              <p:nvPr/>
            </p:nvSpPr>
            <p:spPr bwMode="auto">
              <a:xfrm flipV="1">
                <a:off x="4484" y="2107"/>
                <a:ext cx="311" cy="21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12676" name="Group 124"/>
              <p:cNvGrpSpPr>
                <a:grpSpLocks/>
              </p:cNvGrpSpPr>
              <p:nvPr/>
            </p:nvGrpSpPr>
            <p:grpSpPr bwMode="auto">
              <a:xfrm>
                <a:off x="4530" y="2095"/>
                <a:ext cx="202" cy="233"/>
                <a:chOff x="618" y="3500"/>
                <a:chExt cx="202" cy="233"/>
              </a:xfrm>
            </p:grpSpPr>
            <p:sp>
              <p:nvSpPr>
                <p:cNvPr id="51238" name="Oval 125"/>
                <p:cNvSpPr>
                  <a:spLocks noChangeArrowheads="1"/>
                </p:cNvSpPr>
                <p:nvPr/>
              </p:nvSpPr>
              <p:spPr bwMode="auto">
                <a:xfrm>
                  <a:off x="617" y="3521"/>
                  <a:ext cx="203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39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626" y="3500"/>
                  <a:ext cx="117" cy="2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112660" name="Group 127"/>
            <p:cNvGrpSpPr>
              <a:grpSpLocks/>
            </p:cNvGrpSpPr>
            <p:nvPr/>
          </p:nvGrpSpPr>
          <p:grpSpPr bwMode="auto">
            <a:xfrm>
              <a:off x="3181350" y="3838575"/>
              <a:ext cx="3486150" cy="641350"/>
              <a:chOff x="2004" y="2418"/>
              <a:chExt cx="2196" cy="404"/>
            </a:xfrm>
          </p:grpSpPr>
          <p:sp>
            <p:nvSpPr>
              <p:cNvPr id="112671" name="Freeform 128"/>
              <p:cNvSpPr>
                <a:spLocks/>
              </p:cNvSpPr>
              <p:nvPr/>
            </p:nvSpPr>
            <p:spPr bwMode="auto">
              <a:xfrm>
                <a:off x="2004" y="2418"/>
                <a:ext cx="2196" cy="318"/>
              </a:xfrm>
              <a:custGeom>
                <a:avLst/>
                <a:gdLst>
                  <a:gd name="T0" fmla="*/ 0 w 2196"/>
                  <a:gd name="T1" fmla="*/ 0 h 318"/>
                  <a:gd name="T2" fmla="*/ 1194 w 2196"/>
                  <a:gd name="T3" fmla="*/ 306 h 318"/>
                  <a:gd name="T4" fmla="*/ 2196 w 2196"/>
                  <a:gd name="T5" fmla="*/ 30 h 31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96" h="318">
                    <a:moveTo>
                      <a:pt x="0" y="0"/>
                    </a:moveTo>
                    <a:cubicBezTo>
                      <a:pt x="199" y="51"/>
                      <a:pt x="828" y="301"/>
                      <a:pt x="1194" y="306"/>
                    </a:cubicBezTo>
                    <a:cubicBezTo>
                      <a:pt x="1536" y="318"/>
                      <a:pt x="1987" y="88"/>
                      <a:pt x="2196" y="3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112672" name="Group 129"/>
              <p:cNvGrpSpPr>
                <a:grpSpLocks/>
              </p:cNvGrpSpPr>
              <p:nvPr/>
            </p:nvGrpSpPr>
            <p:grpSpPr bwMode="auto">
              <a:xfrm>
                <a:off x="3083" y="2589"/>
                <a:ext cx="202" cy="233"/>
                <a:chOff x="618" y="3500"/>
                <a:chExt cx="202" cy="233"/>
              </a:xfrm>
            </p:grpSpPr>
            <p:sp>
              <p:nvSpPr>
                <p:cNvPr id="51234" name="Oval 130"/>
                <p:cNvSpPr>
                  <a:spLocks noChangeArrowheads="1"/>
                </p:cNvSpPr>
                <p:nvPr/>
              </p:nvSpPr>
              <p:spPr bwMode="auto">
                <a:xfrm>
                  <a:off x="619" y="3520"/>
                  <a:ext cx="200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35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628" y="3499"/>
                  <a:ext cx="117" cy="2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112661" name="Group 132"/>
            <p:cNvGrpSpPr>
              <a:grpSpLocks/>
            </p:cNvGrpSpPr>
            <p:nvPr/>
          </p:nvGrpSpPr>
          <p:grpSpPr bwMode="auto">
            <a:xfrm>
              <a:off x="4826000" y="3424238"/>
              <a:ext cx="3103563" cy="2016125"/>
              <a:chOff x="3040" y="2157"/>
              <a:chExt cx="1955" cy="1270"/>
            </a:xfrm>
          </p:grpSpPr>
          <p:sp>
            <p:nvSpPr>
              <p:cNvPr id="112667" name="Freeform 133"/>
              <p:cNvSpPr>
                <a:spLocks/>
              </p:cNvSpPr>
              <p:nvPr/>
            </p:nvSpPr>
            <p:spPr bwMode="auto">
              <a:xfrm>
                <a:off x="3040" y="2157"/>
                <a:ext cx="1955" cy="1270"/>
              </a:xfrm>
              <a:custGeom>
                <a:avLst/>
                <a:gdLst>
                  <a:gd name="T0" fmla="*/ 1955 w 1955"/>
                  <a:gd name="T1" fmla="*/ 0 h 1270"/>
                  <a:gd name="T2" fmla="*/ 1077 w 1955"/>
                  <a:gd name="T3" fmla="*/ 765 h 1270"/>
                  <a:gd name="T4" fmla="*/ 0 w 1955"/>
                  <a:gd name="T5" fmla="*/ 1270 h 12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55" h="1270">
                    <a:moveTo>
                      <a:pt x="1955" y="0"/>
                    </a:moveTo>
                    <a:cubicBezTo>
                      <a:pt x="1809" y="127"/>
                      <a:pt x="1425" y="536"/>
                      <a:pt x="1077" y="765"/>
                    </a:cubicBezTo>
                    <a:cubicBezTo>
                      <a:pt x="729" y="994"/>
                      <a:pt x="224" y="1165"/>
                      <a:pt x="0" y="127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112668" name="Group 134"/>
              <p:cNvGrpSpPr>
                <a:grpSpLocks/>
              </p:cNvGrpSpPr>
              <p:nvPr/>
            </p:nvGrpSpPr>
            <p:grpSpPr bwMode="auto">
              <a:xfrm>
                <a:off x="3982" y="2835"/>
                <a:ext cx="202" cy="233"/>
                <a:chOff x="618" y="3500"/>
                <a:chExt cx="202" cy="233"/>
              </a:xfrm>
            </p:grpSpPr>
            <p:sp>
              <p:nvSpPr>
                <p:cNvPr id="51230" name="Oval 135"/>
                <p:cNvSpPr>
                  <a:spLocks noChangeArrowheads="1"/>
                </p:cNvSpPr>
                <p:nvPr/>
              </p:nvSpPr>
              <p:spPr bwMode="auto">
                <a:xfrm>
                  <a:off x="618" y="3521"/>
                  <a:ext cx="203" cy="19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31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627" y="3500"/>
                  <a:ext cx="117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112662" name="Group 137"/>
            <p:cNvGrpSpPr>
              <a:grpSpLocks/>
            </p:cNvGrpSpPr>
            <p:nvPr/>
          </p:nvGrpSpPr>
          <p:grpSpPr bwMode="auto">
            <a:xfrm>
              <a:off x="2986088" y="3889375"/>
              <a:ext cx="1357312" cy="1298575"/>
              <a:chOff x="1881" y="2450"/>
              <a:chExt cx="855" cy="818"/>
            </a:xfrm>
          </p:grpSpPr>
          <p:sp>
            <p:nvSpPr>
              <p:cNvPr id="51224" name="Line 138"/>
              <p:cNvSpPr>
                <a:spLocks noChangeShapeType="1"/>
              </p:cNvSpPr>
              <p:nvPr/>
            </p:nvSpPr>
            <p:spPr bwMode="auto">
              <a:xfrm flipH="1" flipV="1">
                <a:off x="1881" y="2450"/>
                <a:ext cx="855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12664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02" cy="233"/>
                <a:chOff x="618" y="3500"/>
                <a:chExt cx="202" cy="233"/>
              </a:xfrm>
            </p:grpSpPr>
            <p:sp>
              <p:nvSpPr>
                <p:cNvPr id="51226" name="Oval 140"/>
                <p:cNvSpPr>
                  <a:spLocks noChangeArrowheads="1"/>
                </p:cNvSpPr>
                <p:nvPr/>
              </p:nvSpPr>
              <p:spPr bwMode="auto">
                <a:xfrm>
                  <a:off x="617" y="3521"/>
                  <a:ext cx="203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27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6" y="3501"/>
                  <a:ext cx="117" cy="2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</p:grpSp>
      <p:pic>
        <p:nvPicPr>
          <p:cNvPr id="112646" name="Picture 20" descr="underline_base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862013"/>
            <a:ext cx="54848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8CAEBCFA-B78D-4ABE-A4C0-7EF64DF764C2}" type="slidenum">
              <a:rPr lang="en-US"/>
              <a:pPr/>
              <a:t>12</a:t>
            </a:fld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123825"/>
            <a:ext cx="8561387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ea typeface="ＭＳ Ｐゴシック" charset="0"/>
              </a:rPr>
              <a:t>Indirect routing: moving between networks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025" y="1347788"/>
            <a:ext cx="8089900" cy="46482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latin typeface="Gill Sans MT" charset="0"/>
                <a:ea typeface="ＭＳ Ｐゴシック" charset="0"/>
              </a:rPr>
              <a:t>suppose mobile user moves to another network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latin typeface="Gill Sans MT" charset="0"/>
                <a:ea typeface="ＭＳ Ｐゴシック" charset="0"/>
              </a:rPr>
              <a:t>registers with new foreign agent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latin typeface="Gill Sans MT" charset="0"/>
                <a:ea typeface="ＭＳ Ｐゴシック" charset="0"/>
              </a:rPr>
              <a:t>new foreign agent registers with home agent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latin typeface="Gill Sans MT" charset="0"/>
                <a:ea typeface="ＭＳ Ｐゴシック" charset="0"/>
              </a:rPr>
              <a:t>home agent update care-of-address for mobile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latin typeface="Gill Sans MT" charset="0"/>
                <a:ea typeface="ＭＳ Ｐゴシック" charset="0"/>
              </a:rPr>
              <a:t>packets continue to be forwarded to mobile (but with new care-of-address)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mobility, changing foreign networks transparent: </a:t>
            </a:r>
            <a:r>
              <a:rPr lang="en-US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on going connections can be maintained!</a:t>
            </a:r>
          </a:p>
        </p:txBody>
      </p:sp>
      <p:pic>
        <p:nvPicPr>
          <p:cNvPr id="114693" name="Picture 6" descr="underline_ba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963" y="881063"/>
            <a:ext cx="82280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7" name="Group 154"/>
          <p:cNvGrpSpPr>
            <a:grpSpLocks/>
          </p:cNvGrpSpPr>
          <p:nvPr/>
        </p:nvGrpSpPr>
        <p:grpSpPr bwMode="auto">
          <a:xfrm>
            <a:off x="1128713" y="2232025"/>
            <a:ext cx="7159625" cy="3402013"/>
            <a:chOff x="641269" y="2624447"/>
            <a:chExt cx="7160820" cy="3401396"/>
          </a:xfrm>
        </p:grpSpPr>
        <p:sp>
          <p:nvSpPr>
            <p:cNvPr id="116755" name="Freeform 2"/>
            <p:cNvSpPr>
              <a:spLocks/>
            </p:cNvSpPr>
            <p:nvPr/>
          </p:nvSpPr>
          <p:spPr bwMode="auto">
            <a:xfrm>
              <a:off x="658349" y="2752138"/>
              <a:ext cx="2008857" cy="155876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6" name="Freeform 96"/>
            <p:cNvSpPr>
              <a:spLocks/>
            </p:cNvSpPr>
            <p:nvPr/>
          </p:nvSpPr>
          <p:spPr bwMode="auto">
            <a:xfrm>
              <a:off x="5823980" y="2624447"/>
              <a:ext cx="1978109" cy="1678664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7" name="Freeform 119"/>
            <p:cNvSpPr>
              <a:spLocks/>
            </p:cNvSpPr>
            <p:nvPr/>
          </p:nvSpPr>
          <p:spPr bwMode="auto">
            <a:xfrm>
              <a:off x="3177961" y="3552540"/>
              <a:ext cx="2270212" cy="122707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6758" name="Group 158"/>
            <p:cNvGrpSpPr>
              <a:grpSpLocks/>
            </p:cNvGrpSpPr>
            <p:nvPr/>
          </p:nvGrpSpPr>
          <p:grpSpPr bwMode="auto">
            <a:xfrm>
              <a:off x="641269" y="2869150"/>
              <a:ext cx="1174761" cy="776376"/>
              <a:chOff x="4089854" y="1363889"/>
              <a:chExt cx="1091746" cy="791482"/>
            </a:xfrm>
          </p:grpSpPr>
          <p:sp>
            <p:nvSpPr>
              <p:cNvPr id="116785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16786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3272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843" y="3687879"/>
              <a:ext cx="736723" cy="241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6760" name="Line 111"/>
            <p:cNvSpPr>
              <a:spLocks noChangeShapeType="1"/>
            </p:cNvSpPr>
            <p:nvPr/>
          </p:nvSpPr>
          <p:spPr bwMode="auto">
            <a:xfrm>
              <a:off x="1309667" y="3393260"/>
              <a:ext cx="541502" cy="3056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53274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8337" y="3827554"/>
              <a:ext cx="736723" cy="241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6762" name="Line 111"/>
            <p:cNvSpPr>
              <a:spLocks noChangeShapeType="1"/>
            </p:cNvSpPr>
            <p:nvPr/>
          </p:nvSpPr>
          <p:spPr bwMode="auto">
            <a:xfrm flipH="1">
              <a:off x="6759104" y="3500040"/>
              <a:ext cx="372147" cy="316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6763" name="Group 163"/>
            <p:cNvGrpSpPr>
              <a:grpSpLocks/>
            </p:cNvGrpSpPr>
            <p:nvPr/>
          </p:nvGrpSpPr>
          <p:grpSpPr bwMode="auto">
            <a:xfrm>
              <a:off x="6509707" y="2943896"/>
              <a:ext cx="1174761" cy="776376"/>
              <a:chOff x="4089854" y="1363889"/>
              <a:chExt cx="1091746" cy="791482"/>
            </a:xfrm>
          </p:grpSpPr>
          <p:sp>
            <p:nvSpPr>
              <p:cNvPr id="116781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6782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6783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6784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16764" name="Freeform 96"/>
            <p:cNvSpPr>
              <a:spLocks/>
            </p:cNvSpPr>
            <p:nvPr/>
          </p:nvSpPr>
          <p:spPr bwMode="auto">
            <a:xfrm>
              <a:off x="776350" y="2915275"/>
              <a:ext cx="1075177" cy="808704"/>
            </a:xfrm>
            <a:custGeom>
              <a:avLst/>
              <a:gdLst>
                <a:gd name="T0" fmla="*/ 13423541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189457570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13423541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65" name="Freeform 121"/>
            <p:cNvSpPr>
              <a:spLocks/>
            </p:cNvSpPr>
            <p:nvPr/>
          </p:nvSpPr>
          <p:spPr bwMode="auto">
            <a:xfrm>
              <a:off x="2813114" y="5132009"/>
              <a:ext cx="3168732" cy="893834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3279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586" y="5143353"/>
              <a:ext cx="839927" cy="665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6767" name="Group 137"/>
            <p:cNvGrpSpPr>
              <a:grpSpLocks/>
            </p:cNvGrpSpPr>
            <p:nvPr/>
          </p:nvGrpSpPr>
          <p:grpSpPr bwMode="auto">
            <a:xfrm>
              <a:off x="1949560" y="3989527"/>
              <a:ext cx="1460520" cy="1273792"/>
              <a:chOff x="1881" y="2450"/>
              <a:chExt cx="855" cy="818"/>
            </a:xfrm>
          </p:grpSpPr>
          <p:sp>
            <p:nvSpPr>
              <p:cNvPr id="53290" name="Line 138"/>
              <p:cNvSpPr>
                <a:spLocks noChangeShapeType="1"/>
              </p:cNvSpPr>
              <p:nvPr/>
            </p:nvSpPr>
            <p:spPr bwMode="auto">
              <a:xfrm flipH="1" flipV="1">
                <a:off x="1881" y="2450"/>
                <a:ext cx="855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16778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02" cy="237"/>
                <a:chOff x="618" y="3500"/>
                <a:chExt cx="202" cy="237"/>
              </a:xfrm>
            </p:grpSpPr>
            <p:sp>
              <p:nvSpPr>
                <p:cNvPr id="53292" name="Oval 140"/>
                <p:cNvSpPr>
                  <a:spLocks noChangeArrowheads="1"/>
                </p:cNvSpPr>
                <p:nvPr/>
              </p:nvSpPr>
              <p:spPr bwMode="auto">
                <a:xfrm>
                  <a:off x="618" y="3520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93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8" y="3500"/>
                  <a:ext cx="182" cy="2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</p:grpSp>
        </p:grpSp>
        <p:sp>
          <p:nvSpPr>
            <p:cNvPr id="53281" name="Line 138"/>
            <p:cNvSpPr>
              <a:spLocks noChangeShapeType="1"/>
            </p:cNvSpPr>
            <p:nvPr/>
          </p:nvSpPr>
          <p:spPr bwMode="auto">
            <a:xfrm rot="10800000" flipH="1" flipV="1">
              <a:off x="2363993" y="3951356"/>
              <a:ext cx="1459157" cy="12745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3282" name="Oval 140"/>
            <p:cNvSpPr>
              <a:spLocks noChangeArrowheads="1"/>
            </p:cNvSpPr>
            <p:nvPr/>
          </p:nvSpPr>
          <p:spPr bwMode="auto">
            <a:xfrm rot="261078">
              <a:off x="2884780" y="4360857"/>
              <a:ext cx="344545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3" name="Text Box 141"/>
            <p:cNvSpPr txBox="1">
              <a:spLocks noChangeArrowheads="1"/>
            </p:cNvSpPr>
            <p:nvPr/>
          </p:nvSpPr>
          <p:spPr bwMode="auto">
            <a:xfrm>
              <a:off x="2892720" y="4310066"/>
              <a:ext cx="312789" cy="369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3284" name="Line 138"/>
            <p:cNvSpPr>
              <a:spLocks noChangeShapeType="1"/>
            </p:cNvSpPr>
            <p:nvPr/>
          </p:nvSpPr>
          <p:spPr bwMode="auto">
            <a:xfrm rot="10800000" flipH="1">
              <a:off x="4596391" y="3491065"/>
              <a:ext cx="2184765" cy="167450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3285" name="Oval 140"/>
            <p:cNvSpPr>
              <a:spLocks noChangeArrowheads="1"/>
            </p:cNvSpPr>
            <p:nvPr/>
          </p:nvSpPr>
          <p:spPr bwMode="auto">
            <a:xfrm rot="261078">
              <a:off x="5566516" y="4097380"/>
              <a:ext cx="344544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6" name="Text Box 141"/>
            <p:cNvSpPr txBox="1">
              <a:spLocks noChangeArrowheads="1"/>
            </p:cNvSpPr>
            <p:nvPr/>
          </p:nvSpPr>
          <p:spPr bwMode="auto">
            <a:xfrm>
              <a:off x="5574454" y="4046589"/>
              <a:ext cx="314377" cy="369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53287" name="Line 138"/>
            <p:cNvSpPr>
              <a:spLocks noChangeShapeType="1"/>
            </p:cNvSpPr>
            <p:nvPr/>
          </p:nvSpPr>
          <p:spPr bwMode="auto">
            <a:xfrm rot="10800000" flipH="1">
              <a:off x="4748816" y="3643437"/>
              <a:ext cx="2184765" cy="167450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3288" name="Oval 140"/>
            <p:cNvSpPr>
              <a:spLocks noChangeArrowheads="1"/>
            </p:cNvSpPr>
            <p:nvPr/>
          </p:nvSpPr>
          <p:spPr bwMode="auto">
            <a:xfrm rot="261078">
              <a:off x="5326763" y="4630683"/>
              <a:ext cx="344545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9" name="Text Box 141"/>
            <p:cNvSpPr txBox="1">
              <a:spLocks noChangeArrowheads="1"/>
            </p:cNvSpPr>
            <p:nvPr/>
          </p:nvSpPr>
          <p:spPr bwMode="auto">
            <a:xfrm>
              <a:off x="5336290" y="4579892"/>
              <a:ext cx="312790" cy="368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9B4F694B-2BDE-41E8-BA5C-1F2A60049FF7}" type="slidenum">
              <a:rPr lang="en-US"/>
              <a:pPr/>
              <a:t>13</a:t>
            </a:fld>
            <a:endParaRPr lang="en-US"/>
          </a:p>
        </p:txBody>
      </p:sp>
      <p:sp>
        <p:nvSpPr>
          <p:cNvPr id="53253" name="Rectangle 21"/>
          <p:cNvSpPr>
            <a:spLocks noGrp="1" noChangeArrowheads="1"/>
          </p:cNvSpPr>
          <p:nvPr>
            <p:ph type="title"/>
          </p:nvPr>
        </p:nvSpPr>
        <p:spPr>
          <a:xfrm>
            <a:off x="390525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ea typeface="ＭＳ Ｐゴシック" charset="0"/>
              </a:rPr>
              <a:t>Mobility via direct routing</a:t>
            </a:r>
          </a:p>
        </p:txBody>
      </p:sp>
      <p:sp>
        <p:nvSpPr>
          <p:cNvPr id="53254" name="Text Box 120"/>
          <p:cNvSpPr txBox="1">
            <a:spLocks noChangeArrowheads="1"/>
          </p:cNvSpPr>
          <p:nvPr/>
        </p:nvSpPr>
        <p:spPr bwMode="auto">
          <a:xfrm>
            <a:off x="473075" y="2852738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home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53255" name="Text Box 121"/>
          <p:cNvSpPr txBox="1">
            <a:spLocks noChangeArrowheads="1"/>
          </p:cNvSpPr>
          <p:nvPr/>
        </p:nvSpPr>
        <p:spPr bwMode="auto">
          <a:xfrm>
            <a:off x="7874000" y="2174875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visited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53256" name="Text Box 138"/>
          <p:cNvSpPr txBox="1">
            <a:spLocks noChangeArrowheads="1"/>
          </p:cNvSpPr>
          <p:nvPr/>
        </p:nvSpPr>
        <p:spPr bwMode="auto">
          <a:xfrm>
            <a:off x="908050" y="4606925"/>
            <a:ext cx="25352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Arial" charset="0"/>
              </a:rPr>
              <a:t>correspondent requests, receives foreign address of mobile</a:t>
            </a:r>
          </a:p>
        </p:txBody>
      </p:sp>
      <p:sp>
        <p:nvSpPr>
          <p:cNvPr id="53257" name="Line 139"/>
          <p:cNvSpPr>
            <a:spLocks noChangeShapeType="1"/>
          </p:cNvSpPr>
          <p:nvPr/>
        </p:nvSpPr>
        <p:spPr bwMode="auto">
          <a:xfrm flipV="1">
            <a:off x="2703513" y="4598988"/>
            <a:ext cx="738187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53258" name="Text Box 140"/>
          <p:cNvSpPr txBox="1">
            <a:spLocks noChangeArrowheads="1"/>
          </p:cNvSpPr>
          <p:nvPr/>
        </p:nvSpPr>
        <p:spPr bwMode="auto">
          <a:xfrm>
            <a:off x="2506663" y="1882775"/>
            <a:ext cx="279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Arial" charset="0"/>
              </a:rPr>
              <a:t>correspondent forwards to foreign agent</a:t>
            </a:r>
          </a:p>
        </p:txBody>
      </p:sp>
      <p:sp>
        <p:nvSpPr>
          <p:cNvPr id="53259" name="Line 141"/>
          <p:cNvSpPr>
            <a:spLocks noChangeShapeType="1"/>
          </p:cNvSpPr>
          <p:nvPr/>
        </p:nvSpPr>
        <p:spPr bwMode="auto">
          <a:xfrm>
            <a:off x="4541838" y="2232025"/>
            <a:ext cx="1408112" cy="1460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116747" name="Group 142"/>
          <p:cNvGrpSpPr>
            <a:grpSpLocks/>
          </p:cNvGrpSpPr>
          <p:nvPr/>
        </p:nvGrpSpPr>
        <p:grpSpPr bwMode="auto">
          <a:xfrm>
            <a:off x="5432425" y="1387475"/>
            <a:ext cx="2338388" cy="2020888"/>
            <a:chOff x="3422" y="874"/>
            <a:chExt cx="1473" cy="1273"/>
          </a:xfrm>
        </p:grpSpPr>
        <p:sp>
          <p:nvSpPr>
            <p:cNvPr id="53266" name="Text Box 143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foreign agent receives packets, forwards to mobile</a:t>
              </a:r>
            </a:p>
          </p:txBody>
        </p:sp>
        <p:sp>
          <p:nvSpPr>
            <p:cNvPr id="53267" name="Line 144"/>
            <p:cNvSpPr>
              <a:spLocks noChangeShapeType="1"/>
            </p:cNvSpPr>
            <p:nvPr/>
          </p:nvSpPr>
          <p:spPr bwMode="auto">
            <a:xfrm>
              <a:off x="4211" y="1420"/>
              <a:ext cx="240" cy="7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116748" name="Group 145"/>
          <p:cNvGrpSpPr>
            <a:grpSpLocks/>
          </p:cNvGrpSpPr>
          <p:nvPr/>
        </p:nvGrpSpPr>
        <p:grpSpPr bwMode="auto">
          <a:xfrm>
            <a:off x="6308725" y="4230688"/>
            <a:ext cx="2247900" cy="1165225"/>
            <a:chOff x="4191" y="3009"/>
            <a:chExt cx="1416" cy="734"/>
          </a:xfrm>
        </p:grpSpPr>
        <p:sp>
          <p:nvSpPr>
            <p:cNvPr id="53264" name="Text Box 146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mobile replies directly to correspondent</a:t>
              </a:r>
            </a:p>
          </p:txBody>
        </p:sp>
        <p:sp>
          <p:nvSpPr>
            <p:cNvPr id="53265" name="Line 147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53262" name="Line 148"/>
          <p:cNvSpPr>
            <a:spLocks noChangeShapeType="1"/>
          </p:cNvSpPr>
          <p:nvPr/>
        </p:nvSpPr>
        <p:spPr bwMode="auto">
          <a:xfrm flipV="1">
            <a:off x="2730500" y="4262438"/>
            <a:ext cx="769938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pic>
        <p:nvPicPr>
          <p:cNvPr id="116750" name="Picture 21" descr="underline_base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6088" y="765175"/>
            <a:ext cx="50276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42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C4ED76A7-1234-4A55-BC33-46C54FCC66A4}" type="slidenum">
              <a:rPr lang="en-US"/>
              <a:pPr/>
              <a:t>14</a:t>
            </a:fld>
            <a:endParaRPr lang="en-US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225425" y="109538"/>
            <a:ext cx="8383588" cy="1143000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ea typeface="ＭＳ Ｐゴシック" charset="0"/>
              </a:rPr>
              <a:t>Mobility via direct routing: comments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025" y="1347788"/>
            <a:ext cx="8089900" cy="46482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latin typeface="Gill Sans MT" charset="0"/>
                <a:ea typeface="ＭＳ Ｐゴシック" charset="0"/>
              </a:rPr>
              <a:t>overcome triangle routing problem</a:t>
            </a:r>
          </a:p>
          <a:p>
            <a:pPr>
              <a:buFont typeface="Wingdings" charset="0"/>
              <a:buChar char="v"/>
              <a:defRPr/>
            </a:pPr>
            <a:r>
              <a:rPr lang="en-US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non-transparent to correspondent: </a:t>
            </a:r>
            <a:r>
              <a:rPr lang="en-US">
                <a:latin typeface="Gill Sans MT" charset="0"/>
                <a:ea typeface="ＭＳ Ｐゴシック" charset="0"/>
              </a:rPr>
              <a:t>correspondent must get care-of-address from home agent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latin typeface="Gill Sans MT" charset="0"/>
                <a:ea typeface="ＭＳ Ｐゴシック" charset="0"/>
              </a:rPr>
              <a:t>what if mobile changes visited network?</a:t>
            </a:r>
          </a:p>
        </p:txBody>
      </p:sp>
      <p:grpSp>
        <p:nvGrpSpPr>
          <p:cNvPr id="118789" name="Group 128"/>
          <p:cNvGrpSpPr>
            <a:grpSpLocks/>
          </p:cNvGrpSpPr>
          <p:nvPr/>
        </p:nvGrpSpPr>
        <p:grpSpPr bwMode="auto">
          <a:xfrm>
            <a:off x="2046288" y="3649663"/>
            <a:ext cx="4618037" cy="1987550"/>
            <a:chOff x="641269" y="2624447"/>
            <a:chExt cx="7160820" cy="3401396"/>
          </a:xfrm>
        </p:grpSpPr>
        <p:sp>
          <p:nvSpPr>
            <p:cNvPr id="118791" name="Freeform 2"/>
            <p:cNvSpPr>
              <a:spLocks/>
            </p:cNvSpPr>
            <p:nvPr/>
          </p:nvSpPr>
          <p:spPr bwMode="auto">
            <a:xfrm>
              <a:off x="658349" y="2752138"/>
              <a:ext cx="2008857" cy="155876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92" name="Freeform 96"/>
            <p:cNvSpPr>
              <a:spLocks/>
            </p:cNvSpPr>
            <p:nvPr/>
          </p:nvSpPr>
          <p:spPr bwMode="auto">
            <a:xfrm>
              <a:off x="5823980" y="2624447"/>
              <a:ext cx="1978109" cy="1678664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93" name="Freeform 119"/>
            <p:cNvSpPr>
              <a:spLocks/>
            </p:cNvSpPr>
            <p:nvPr/>
          </p:nvSpPr>
          <p:spPr bwMode="auto">
            <a:xfrm>
              <a:off x="3177961" y="3552540"/>
              <a:ext cx="2270212" cy="122707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8794" name="Group 132"/>
            <p:cNvGrpSpPr>
              <a:grpSpLocks/>
            </p:cNvGrpSpPr>
            <p:nvPr/>
          </p:nvGrpSpPr>
          <p:grpSpPr bwMode="auto">
            <a:xfrm>
              <a:off x="641269" y="2869150"/>
              <a:ext cx="1174761" cy="776376"/>
              <a:chOff x="4089854" y="1363889"/>
              <a:chExt cx="1091746" cy="791482"/>
            </a:xfrm>
          </p:grpSpPr>
          <p:sp>
            <p:nvSpPr>
              <p:cNvPr id="118821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1882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4284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529" y="3689421"/>
              <a:ext cx="736022" cy="239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8796" name="Line 111"/>
            <p:cNvSpPr>
              <a:spLocks noChangeShapeType="1"/>
            </p:cNvSpPr>
            <p:nvPr/>
          </p:nvSpPr>
          <p:spPr bwMode="auto">
            <a:xfrm>
              <a:off x="1309667" y="3393260"/>
              <a:ext cx="541502" cy="3056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54286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433" y="3827975"/>
              <a:ext cx="736022" cy="239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8798" name="Line 111"/>
            <p:cNvSpPr>
              <a:spLocks noChangeShapeType="1"/>
            </p:cNvSpPr>
            <p:nvPr/>
          </p:nvSpPr>
          <p:spPr bwMode="auto">
            <a:xfrm flipH="1">
              <a:off x="6759104" y="3500040"/>
              <a:ext cx="372147" cy="316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8799" name="Group 137"/>
            <p:cNvGrpSpPr>
              <a:grpSpLocks/>
            </p:cNvGrpSpPr>
            <p:nvPr/>
          </p:nvGrpSpPr>
          <p:grpSpPr bwMode="auto">
            <a:xfrm>
              <a:off x="6509707" y="2943896"/>
              <a:ext cx="1174761" cy="776376"/>
              <a:chOff x="4089854" y="1363889"/>
              <a:chExt cx="1091746" cy="791482"/>
            </a:xfrm>
          </p:grpSpPr>
          <p:sp>
            <p:nvSpPr>
              <p:cNvPr id="118817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8818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8819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8820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18800" name="Freeform 96"/>
            <p:cNvSpPr>
              <a:spLocks/>
            </p:cNvSpPr>
            <p:nvPr/>
          </p:nvSpPr>
          <p:spPr bwMode="auto">
            <a:xfrm>
              <a:off x="776350" y="2915275"/>
              <a:ext cx="1075177" cy="808704"/>
            </a:xfrm>
            <a:custGeom>
              <a:avLst/>
              <a:gdLst>
                <a:gd name="T0" fmla="*/ 13423541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189457570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13423541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01" name="Freeform 121"/>
            <p:cNvSpPr>
              <a:spLocks/>
            </p:cNvSpPr>
            <p:nvPr/>
          </p:nvSpPr>
          <p:spPr bwMode="auto">
            <a:xfrm>
              <a:off x="2813114" y="5132009"/>
              <a:ext cx="3168732" cy="893834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4291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434" y="5142892"/>
              <a:ext cx="839409" cy="665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8803" name="Group 137"/>
            <p:cNvGrpSpPr>
              <a:grpSpLocks/>
            </p:cNvGrpSpPr>
            <p:nvPr/>
          </p:nvGrpSpPr>
          <p:grpSpPr bwMode="auto">
            <a:xfrm>
              <a:off x="1949560" y="3989527"/>
              <a:ext cx="1460520" cy="1273792"/>
              <a:chOff x="1881" y="2450"/>
              <a:chExt cx="855" cy="818"/>
            </a:xfrm>
          </p:grpSpPr>
          <p:sp>
            <p:nvSpPr>
              <p:cNvPr id="54302" name="Line 138"/>
              <p:cNvSpPr>
                <a:spLocks noChangeShapeType="1"/>
              </p:cNvSpPr>
              <p:nvPr/>
            </p:nvSpPr>
            <p:spPr bwMode="auto">
              <a:xfrm flipH="1" flipV="1">
                <a:off x="1880" y="2449"/>
                <a:ext cx="856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18814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49" cy="288"/>
                <a:chOff x="618" y="3500"/>
                <a:chExt cx="249" cy="288"/>
              </a:xfrm>
            </p:grpSpPr>
            <p:sp>
              <p:nvSpPr>
                <p:cNvPr id="54304" name="Oval 140"/>
                <p:cNvSpPr>
                  <a:spLocks noChangeArrowheads="1"/>
                </p:cNvSpPr>
                <p:nvPr/>
              </p:nvSpPr>
              <p:spPr bwMode="auto">
                <a:xfrm>
                  <a:off x="617" y="3519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100"/>
                </a:p>
              </p:txBody>
            </p:sp>
            <p:sp>
              <p:nvSpPr>
                <p:cNvPr id="54305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7" y="3498"/>
                  <a:ext cx="239" cy="29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110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</p:grpSp>
        </p:grpSp>
        <p:sp>
          <p:nvSpPr>
            <p:cNvPr id="54293" name="Line 138"/>
            <p:cNvSpPr>
              <a:spLocks noChangeShapeType="1"/>
            </p:cNvSpPr>
            <p:nvPr/>
          </p:nvSpPr>
          <p:spPr bwMode="auto">
            <a:xfrm rot="10800000" flipH="1" flipV="1">
              <a:off x="2364395" y="3952947"/>
              <a:ext cx="1459733" cy="12714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4294" name="Oval 140"/>
            <p:cNvSpPr>
              <a:spLocks noChangeArrowheads="1"/>
            </p:cNvSpPr>
            <p:nvPr/>
          </p:nvSpPr>
          <p:spPr bwMode="auto">
            <a:xfrm rot="261078">
              <a:off x="2883794" y="4360462"/>
              <a:ext cx="347088" cy="31242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100"/>
            </a:p>
          </p:txBody>
        </p:sp>
        <p:sp>
          <p:nvSpPr>
            <p:cNvPr id="54295" name="Text Box 141"/>
            <p:cNvSpPr txBox="1">
              <a:spLocks noChangeArrowheads="1"/>
            </p:cNvSpPr>
            <p:nvPr/>
          </p:nvSpPr>
          <p:spPr bwMode="auto">
            <a:xfrm>
              <a:off x="2893641" y="4311560"/>
              <a:ext cx="408627" cy="445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1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4296" name="Line 138"/>
            <p:cNvSpPr>
              <a:spLocks noChangeShapeType="1"/>
            </p:cNvSpPr>
            <p:nvPr/>
          </p:nvSpPr>
          <p:spPr bwMode="auto">
            <a:xfrm rot="10800000" flipH="1">
              <a:off x="4594613" y="3491096"/>
              <a:ext cx="2185909" cy="167353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4297" name="Oval 140"/>
            <p:cNvSpPr>
              <a:spLocks noChangeArrowheads="1"/>
            </p:cNvSpPr>
            <p:nvPr/>
          </p:nvSpPr>
          <p:spPr bwMode="auto">
            <a:xfrm rot="261078">
              <a:off x="5566948" y="4096936"/>
              <a:ext cx="344625" cy="3124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100"/>
            </a:p>
          </p:txBody>
        </p:sp>
        <p:sp>
          <p:nvSpPr>
            <p:cNvPr id="54298" name="Text Box 141"/>
            <p:cNvSpPr txBox="1">
              <a:spLocks noChangeArrowheads="1"/>
            </p:cNvSpPr>
            <p:nvPr/>
          </p:nvSpPr>
          <p:spPr bwMode="auto">
            <a:xfrm>
              <a:off x="5574334" y="4048034"/>
              <a:ext cx="408627" cy="448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10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54299" name="Line 138"/>
            <p:cNvSpPr>
              <a:spLocks noChangeShapeType="1"/>
            </p:cNvSpPr>
            <p:nvPr/>
          </p:nvSpPr>
          <p:spPr bwMode="auto">
            <a:xfrm rot="10800000" flipH="1">
              <a:off x="4747233" y="3643235"/>
              <a:ext cx="2185909" cy="16762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4300" name="Oval 140"/>
            <p:cNvSpPr>
              <a:spLocks noChangeArrowheads="1"/>
            </p:cNvSpPr>
            <p:nvPr/>
          </p:nvSpPr>
          <p:spPr bwMode="auto">
            <a:xfrm rot="261078">
              <a:off x="5328173" y="4629423"/>
              <a:ext cx="344625" cy="3124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100"/>
            </a:p>
          </p:txBody>
        </p:sp>
        <p:sp>
          <p:nvSpPr>
            <p:cNvPr id="54301" name="Text Box 141"/>
            <p:cNvSpPr txBox="1">
              <a:spLocks noChangeArrowheads="1"/>
            </p:cNvSpPr>
            <p:nvPr/>
          </p:nvSpPr>
          <p:spPr bwMode="auto">
            <a:xfrm>
              <a:off x="5335557" y="4580521"/>
              <a:ext cx="408627" cy="448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10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pic>
        <p:nvPicPr>
          <p:cNvPr id="118790" name="Picture 15" descr="underline_base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5113" y="896938"/>
            <a:ext cx="7769225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52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C1135DE4-8689-4A59-9C76-623C5DAEAFA8}" type="slidenum">
              <a:rPr lang="en-US"/>
              <a:pPr/>
              <a:t>15</a:t>
            </a:fld>
            <a:endParaRPr lang="en-US"/>
          </a:p>
        </p:txBody>
      </p:sp>
      <p:sp>
        <p:nvSpPr>
          <p:cNvPr id="120835" name="Freeform 92"/>
          <p:cNvSpPr>
            <a:spLocks/>
          </p:cNvSpPr>
          <p:nvPr/>
        </p:nvSpPr>
        <p:spPr bwMode="auto">
          <a:xfrm>
            <a:off x="4219575" y="3071813"/>
            <a:ext cx="1838325" cy="14065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36" name="Freeform 110"/>
          <p:cNvSpPr>
            <a:spLocks/>
          </p:cNvSpPr>
          <p:nvPr/>
        </p:nvSpPr>
        <p:spPr bwMode="auto">
          <a:xfrm>
            <a:off x="1760538" y="3802063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37" name="Text Box 111"/>
          <p:cNvSpPr txBox="1">
            <a:spLocks noChangeArrowheads="1"/>
          </p:cNvSpPr>
          <p:nvPr/>
        </p:nvSpPr>
        <p:spPr bwMode="auto">
          <a:xfrm>
            <a:off x="1935163" y="4098925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 area network</a:t>
            </a:r>
          </a:p>
        </p:txBody>
      </p:sp>
      <p:sp>
        <p:nvSpPr>
          <p:cNvPr id="120838" name="Freeform 112"/>
          <p:cNvSpPr>
            <a:spLocks/>
          </p:cNvSpPr>
          <p:nvPr/>
        </p:nvSpPr>
        <p:spPr bwMode="auto">
          <a:xfrm>
            <a:off x="1065213" y="5365750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39" name="Freeform 115"/>
          <p:cNvSpPr>
            <a:spLocks/>
          </p:cNvSpPr>
          <p:nvPr/>
        </p:nvSpPr>
        <p:spPr bwMode="auto">
          <a:xfrm>
            <a:off x="5045075" y="3789363"/>
            <a:ext cx="512763" cy="301625"/>
          </a:xfrm>
          <a:custGeom>
            <a:avLst/>
            <a:gdLst>
              <a:gd name="T0" fmla="*/ 0 w 235"/>
              <a:gd name="T1" fmla="*/ 2147483647 h 238"/>
              <a:gd name="T2" fmla="*/ 2147483647 w 235"/>
              <a:gd name="T3" fmla="*/ 0 h 2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5" h="238">
                <a:moveTo>
                  <a:pt x="0" y="238"/>
                </a:moveTo>
                <a:lnTo>
                  <a:pt x="235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0840" name="Freeform 116"/>
          <p:cNvSpPr>
            <a:spLocks/>
          </p:cNvSpPr>
          <p:nvPr/>
        </p:nvSpPr>
        <p:spPr bwMode="auto">
          <a:xfrm>
            <a:off x="2501900" y="4319588"/>
            <a:ext cx="2047875" cy="1296987"/>
          </a:xfrm>
          <a:custGeom>
            <a:avLst/>
            <a:gdLst>
              <a:gd name="T0" fmla="*/ 0 w 1290"/>
              <a:gd name="T1" fmla="*/ 2147483647 h 817"/>
              <a:gd name="T2" fmla="*/ 2147483647 w 1290"/>
              <a:gd name="T3" fmla="*/ 2147483647 h 817"/>
              <a:gd name="T4" fmla="*/ 2147483647 w 1290"/>
              <a:gd name="T5" fmla="*/ 0 h 81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90" h="817">
                <a:moveTo>
                  <a:pt x="0" y="817"/>
                </a:moveTo>
                <a:cubicBezTo>
                  <a:pt x="91" y="728"/>
                  <a:pt x="333" y="419"/>
                  <a:pt x="548" y="283"/>
                </a:cubicBezTo>
                <a:cubicBezTo>
                  <a:pt x="816" y="127"/>
                  <a:pt x="1136" y="59"/>
                  <a:pt x="129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120841" name="Group 117"/>
          <p:cNvGrpSpPr>
            <a:grpSpLocks/>
          </p:cNvGrpSpPr>
          <p:nvPr/>
        </p:nvGrpSpPr>
        <p:grpSpPr bwMode="auto">
          <a:xfrm>
            <a:off x="3162300" y="4557713"/>
            <a:ext cx="320675" cy="366712"/>
            <a:chOff x="618" y="3500"/>
            <a:chExt cx="202" cy="231"/>
          </a:xfrm>
        </p:grpSpPr>
        <p:sp>
          <p:nvSpPr>
            <p:cNvPr id="55431" name="Oval 11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432" name="Text Box 119"/>
            <p:cNvSpPr txBox="1">
              <a:spLocks noChangeArrowheads="1"/>
            </p:cNvSpPr>
            <p:nvPr/>
          </p:nvSpPr>
          <p:spPr bwMode="auto">
            <a:xfrm>
              <a:off x="628" y="3500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1</a:t>
              </a:r>
            </a:p>
          </p:txBody>
        </p:sp>
      </p:grpSp>
      <p:sp>
        <p:nvSpPr>
          <p:cNvPr id="55307" name="Text Box 121"/>
          <p:cNvSpPr txBox="1">
            <a:spLocks noChangeArrowheads="1"/>
          </p:cNvSpPr>
          <p:nvPr/>
        </p:nvSpPr>
        <p:spPr bwMode="auto">
          <a:xfrm>
            <a:off x="6056313" y="3221038"/>
            <a:ext cx="164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</a:rPr>
              <a:t>foreign net  visited 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at session start</a:t>
            </a:r>
          </a:p>
        </p:txBody>
      </p:sp>
      <p:sp>
        <p:nvSpPr>
          <p:cNvPr id="55308" name="Text Box 122"/>
          <p:cNvSpPr txBox="1">
            <a:spLocks noChangeArrowheads="1"/>
          </p:cNvSpPr>
          <p:nvPr/>
        </p:nvSpPr>
        <p:spPr bwMode="auto">
          <a:xfrm>
            <a:off x="3867150" y="3641725"/>
            <a:ext cx="98583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</a:rPr>
              <a:t>anchor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foreign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agent</a:t>
            </a:r>
          </a:p>
        </p:txBody>
      </p:sp>
      <p:sp>
        <p:nvSpPr>
          <p:cNvPr id="120844" name="Freeform 123"/>
          <p:cNvSpPr>
            <a:spLocks/>
          </p:cNvSpPr>
          <p:nvPr/>
        </p:nvSpPr>
        <p:spPr bwMode="auto">
          <a:xfrm>
            <a:off x="5146675" y="4430713"/>
            <a:ext cx="1838325" cy="14065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45" name="Line 138"/>
          <p:cNvSpPr>
            <a:spLocks noChangeShapeType="1"/>
          </p:cNvSpPr>
          <p:nvPr/>
        </p:nvSpPr>
        <p:spPr bwMode="auto">
          <a:xfrm flipV="1">
            <a:off x="5889625" y="5070475"/>
            <a:ext cx="603250" cy="3540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0846" name="Freeform 146"/>
          <p:cNvSpPr>
            <a:spLocks/>
          </p:cNvSpPr>
          <p:nvPr/>
        </p:nvSpPr>
        <p:spPr bwMode="auto">
          <a:xfrm>
            <a:off x="4892675" y="4332288"/>
            <a:ext cx="596900" cy="1054100"/>
          </a:xfrm>
          <a:custGeom>
            <a:avLst/>
            <a:gdLst>
              <a:gd name="T0" fmla="*/ 2147483647 w 376"/>
              <a:gd name="T1" fmla="*/ 2147483647 h 664"/>
              <a:gd name="T2" fmla="*/ 0 w 376"/>
              <a:gd name="T3" fmla="*/ 0 h 6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120847" name="Group 147"/>
          <p:cNvGrpSpPr>
            <a:grpSpLocks/>
          </p:cNvGrpSpPr>
          <p:nvPr/>
        </p:nvGrpSpPr>
        <p:grpSpPr bwMode="auto">
          <a:xfrm>
            <a:off x="5562600" y="3649663"/>
            <a:ext cx="914400" cy="590550"/>
            <a:chOff x="10665" y="3225"/>
            <a:chExt cx="1440" cy="930"/>
          </a:xfrm>
        </p:grpSpPr>
        <p:sp>
          <p:nvSpPr>
            <p:cNvPr id="120896" name="Oval 148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897" name="Group 149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0898" name="Freeform 150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0 w 788"/>
                  <a:gd name="T1" fmla="*/ 0 h 1138"/>
                  <a:gd name="T2" fmla="*/ 0 w 788"/>
                  <a:gd name="T3" fmla="*/ 0 h 1138"/>
                  <a:gd name="T4" fmla="*/ 0 w 788"/>
                  <a:gd name="T5" fmla="*/ 0 h 1138"/>
                  <a:gd name="T6" fmla="*/ 0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0 h 1138"/>
                  <a:gd name="T18" fmla="*/ 0 w 788"/>
                  <a:gd name="T19" fmla="*/ 0 h 1138"/>
                  <a:gd name="T20" fmla="*/ 0 w 788"/>
                  <a:gd name="T21" fmla="*/ 0 h 1138"/>
                  <a:gd name="T22" fmla="*/ 0 w 788"/>
                  <a:gd name="T23" fmla="*/ 0 h 1138"/>
                  <a:gd name="T24" fmla="*/ 0 w 788"/>
                  <a:gd name="T25" fmla="*/ 1 h 1138"/>
                  <a:gd name="T26" fmla="*/ 0 w 788"/>
                  <a:gd name="T27" fmla="*/ 1 h 1138"/>
                  <a:gd name="T28" fmla="*/ 0 w 788"/>
                  <a:gd name="T29" fmla="*/ 1 h 1138"/>
                  <a:gd name="T30" fmla="*/ 0 w 788"/>
                  <a:gd name="T31" fmla="*/ 1 h 1138"/>
                  <a:gd name="T32" fmla="*/ 0 w 788"/>
                  <a:gd name="T33" fmla="*/ 1 h 1138"/>
                  <a:gd name="T34" fmla="*/ 0 w 788"/>
                  <a:gd name="T35" fmla="*/ 1 h 1138"/>
                  <a:gd name="T36" fmla="*/ 1 w 788"/>
                  <a:gd name="T37" fmla="*/ 2 h 1138"/>
                  <a:gd name="T38" fmla="*/ 1 w 788"/>
                  <a:gd name="T39" fmla="*/ 2 h 1138"/>
                  <a:gd name="T40" fmla="*/ 1 w 788"/>
                  <a:gd name="T41" fmla="*/ 2 h 1138"/>
                  <a:gd name="T42" fmla="*/ 1 w 788"/>
                  <a:gd name="T43" fmla="*/ 2 h 1138"/>
                  <a:gd name="T44" fmla="*/ 1 w 788"/>
                  <a:gd name="T45" fmla="*/ 1 h 1138"/>
                  <a:gd name="T46" fmla="*/ 1 w 788"/>
                  <a:gd name="T47" fmla="*/ 1 h 1138"/>
                  <a:gd name="T48" fmla="*/ 1 w 788"/>
                  <a:gd name="T49" fmla="*/ 1 h 1138"/>
                  <a:gd name="T50" fmla="*/ 1 w 788"/>
                  <a:gd name="T51" fmla="*/ 1 h 1138"/>
                  <a:gd name="T52" fmla="*/ 1 w 788"/>
                  <a:gd name="T53" fmla="*/ 1 h 1138"/>
                  <a:gd name="T54" fmla="*/ 1 w 788"/>
                  <a:gd name="T55" fmla="*/ 1 h 1138"/>
                  <a:gd name="T56" fmla="*/ 1 w 788"/>
                  <a:gd name="T57" fmla="*/ 1 h 1138"/>
                  <a:gd name="T58" fmla="*/ 1 w 788"/>
                  <a:gd name="T59" fmla="*/ 1 h 1138"/>
                  <a:gd name="T60" fmla="*/ 1 w 788"/>
                  <a:gd name="T61" fmla="*/ 1 h 1138"/>
                  <a:gd name="T62" fmla="*/ 1 w 788"/>
                  <a:gd name="T63" fmla="*/ 1 h 1138"/>
                  <a:gd name="T64" fmla="*/ 1 w 788"/>
                  <a:gd name="T65" fmla="*/ 1 h 1138"/>
                  <a:gd name="T66" fmla="*/ 1 w 788"/>
                  <a:gd name="T67" fmla="*/ 0 h 1138"/>
                  <a:gd name="T68" fmla="*/ 0 w 788"/>
                  <a:gd name="T69" fmla="*/ 0 h 1138"/>
                  <a:gd name="T70" fmla="*/ 0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99" name="Freeform 151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0 h 936"/>
                  <a:gd name="T20" fmla="*/ 0 w 425"/>
                  <a:gd name="T21" fmla="*/ 0 h 936"/>
                  <a:gd name="T22" fmla="*/ 0 w 425"/>
                  <a:gd name="T23" fmla="*/ 0 h 936"/>
                  <a:gd name="T24" fmla="*/ 0 w 425"/>
                  <a:gd name="T25" fmla="*/ 0 h 936"/>
                  <a:gd name="T26" fmla="*/ 0 w 425"/>
                  <a:gd name="T27" fmla="*/ 0 h 936"/>
                  <a:gd name="T28" fmla="*/ 0 w 425"/>
                  <a:gd name="T29" fmla="*/ 1 h 936"/>
                  <a:gd name="T30" fmla="*/ 0 w 425"/>
                  <a:gd name="T31" fmla="*/ 1 h 936"/>
                  <a:gd name="T32" fmla="*/ 0 w 425"/>
                  <a:gd name="T33" fmla="*/ 1 h 936"/>
                  <a:gd name="T34" fmla="*/ 0 w 425"/>
                  <a:gd name="T35" fmla="*/ 1 h 936"/>
                  <a:gd name="T36" fmla="*/ 0 w 425"/>
                  <a:gd name="T37" fmla="*/ 1 h 936"/>
                  <a:gd name="T38" fmla="*/ 0 w 425"/>
                  <a:gd name="T39" fmla="*/ 1 h 936"/>
                  <a:gd name="T40" fmla="*/ 0 w 425"/>
                  <a:gd name="T41" fmla="*/ 1 h 936"/>
                  <a:gd name="T42" fmla="*/ 0 w 425"/>
                  <a:gd name="T43" fmla="*/ 1 h 936"/>
                  <a:gd name="T44" fmla="*/ 0 w 425"/>
                  <a:gd name="T45" fmla="*/ 1 h 936"/>
                  <a:gd name="T46" fmla="*/ 0 w 425"/>
                  <a:gd name="T47" fmla="*/ 1 h 936"/>
                  <a:gd name="T48" fmla="*/ 0 w 425"/>
                  <a:gd name="T49" fmla="*/ 1 h 936"/>
                  <a:gd name="T50" fmla="*/ 0 w 425"/>
                  <a:gd name="T51" fmla="*/ 1 h 936"/>
                  <a:gd name="T52" fmla="*/ 0 w 425"/>
                  <a:gd name="T53" fmla="*/ 1 h 936"/>
                  <a:gd name="T54" fmla="*/ 0 w 425"/>
                  <a:gd name="T55" fmla="*/ 1 h 936"/>
                  <a:gd name="T56" fmla="*/ 0 w 425"/>
                  <a:gd name="T57" fmla="*/ 1 h 936"/>
                  <a:gd name="T58" fmla="*/ 0 w 425"/>
                  <a:gd name="T59" fmla="*/ 1 h 936"/>
                  <a:gd name="T60" fmla="*/ 0 w 425"/>
                  <a:gd name="T61" fmla="*/ 1 h 936"/>
                  <a:gd name="T62" fmla="*/ 1 w 425"/>
                  <a:gd name="T63" fmla="*/ 1 h 936"/>
                  <a:gd name="T64" fmla="*/ 1 w 425"/>
                  <a:gd name="T65" fmla="*/ 1 h 936"/>
                  <a:gd name="T66" fmla="*/ 1 w 425"/>
                  <a:gd name="T67" fmla="*/ 1 h 936"/>
                  <a:gd name="T68" fmla="*/ 1 w 425"/>
                  <a:gd name="T69" fmla="*/ 1 h 936"/>
                  <a:gd name="T70" fmla="*/ 0 w 425"/>
                  <a:gd name="T71" fmla="*/ 1 h 936"/>
                  <a:gd name="T72" fmla="*/ 0 w 425"/>
                  <a:gd name="T73" fmla="*/ 1 h 936"/>
                  <a:gd name="T74" fmla="*/ 0 w 425"/>
                  <a:gd name="T75" fmla="*/ 1 h 936"/>
                  <a:gd name="T76" fmla="*/ 0 w 425"/>
                  <a:gd name="T77" fmla="*/ 1 h 936"/>
                  <a:gd name="T78" fmla="*/ 0 w 425"/>
                  <a:gd name="T79" fmla="*/ 1 h 936"/>
                  <a:gd name="T80" fmla="*/ 0 w 425"/>
                  <a:gd name="T81" fmla="*/ 1 h 936"/>
                  <a:gd name="T82" fmla="*/ 0 w 425"/>
                  <a:gd name="T83" fmla="*/ 1 h 936"/>
                  <a:gd name="T84" fmla="*/ 0 w 425"/>
                  <a:gd name="T85" fmla="*/ 0 h 936"/>
                  <a:gd name="T86" fmla="*/ 0 w 425"/>
                  <a:gd name="T87" fmla="*/ 0 h 936"/>
                  <a:gd name="T88" fmla="*/ 0 w 425"/>
                  <a:gd name="T89" fmla="*/ 0 h 936"/>
                  <a:gd name="T90" fmla="*/ 0 w 425"/>
                  <a:gd name="T91" fmla="*/ 0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0" name="Freeform 152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0 h 208"/>
                  <a:gd name="T14" fmla="*/ 0 w 192"/>
                  <a:gd name="T15" fmla="*/ 0 h 208"/>
                  <a:gd name="T16" fmla="*/ 0 w 192"/>
                  <a:gd name="T17" fmla="*/ 0 h 208"/>
                  <a:gd name="T18" fmla="*/ 0 w 192"/>
                  <a:gd name="T19" fmla="*/ 0 h 208"/>
                  <a:gd name="T20" fmla="*/ 0 w 192"/>
                  <a:gd name="T21" fmla="*/ 0 h 208"/>
                  <a:gd name="T22" fmla="*/ 0 w 192"/>
                  <a:gd name="T23" fmla="*/ 0 h 208"/>
                  <a:gd name="T24" fmla="*/ 0 w 192"/>
                  <a:gd name="T25" fmla="*/ 0 h 208"/>
                  <a:gd name="T26" fmla="*/ 0 w 192"/>
                  <a:gd name="T27" fmla="*/ 0 h 208"/>
                  <a:gd name="T28" fmla="*/ 0 w 192"/>
                  <a:gd name="T29" fmla="*/ 0 h 208"/>
                  <a:gd name="T30" fmla="*/ 0 w 192"/>
                  <a:gd name="T31" fmla="*/ 0 h 208"/>
                  <a:gd name="T32" fmla="*/ 0 w 192"/>
                  <a:gd name="T33" fmla="*/ 0 h 208"/>
                  <a:gd name="T34" fmla="*/ 0 w 192"/>
                  <a:gd name="T35" fmla="*/ 0 h 208"/>
                  <a:gd name="T36" fmla="*/ 0 w 192"/>
                  <a:gd name="T37" fmla="*/ 0 h 208"/>
                  <a:gd name="T38" fmla="*/ 0 w 192"/>
                  <a:gd name="T39" fmla="*/ 0 h 208"/>
                  <a:gd name="T40" fmla="*/ 0 w 192"/>
                  <a:gd name="T41" fmla="*/ 0 h 208"/>
                  <a:gd name="T42" fmla="*/ 0 w 192"/>
                  <a:gd name="T43" fmla="*/ 0 h 208"/>
                  <a:gd name="T44" fmla="*/ 0 w 192"/>
                  <a:gd name="T45" fmla="*/ 0 h 208"/>
                  <a:gd name="T46" fmla="*/ 0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1" name="Freeform 153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0 h 251"/>
                  <a:gd name="T14" fmla="*/ 0 w 247"/>
                  <a:gd name="T15" fmla="*/ 0 h 251"/>
                  <a:gd name="T16" fmla="*/ 0 w 247"/>
                  <a:gd name="T17" fmla="*/ 0 h 251"/>
                  <a:gd name="T18" fmla="*/ 0 w 247"/>
                  <a:gd name="T19" fmla="*/ 0 h 251"/>
                  <a:gd name="T20" fmla="*/ 0 w 247"/>
                  <a:gd name="T21" fmla="*/ 0 h 251"/>
                  <a:gd name="T22" fmla="*/ 0 w 247"/>
                  <a:gd name="T23" fmla="*/ 0 h 251"/>
                  <a:gd name="T24" fmla="*/ 0 w 247"/>
                  <a:gd name="T25" fmla="*/ 0 h 251"/>
                  <a:gd name="T26" fmla="*/ 0 w 247"/>
                  <a:gd name="T27" fmla="*/ 0 h 251"/>
                  <a:gd name="T28" fmla="*/ 0 w 247"/>
                  <a:gd name="T29" fmla="*/ 0 h 251"/>
                  <a:gd name="T30" fmla="*/ 0 w 247"/>
                  <a:gd name="T31" fmla="*/ 0 h 251"/>
                  <a:gd name="T32" fmla="*/ 0 w 247"/>
                  <a:gd name="T33" fmla="*/ 0 h 251"/>
                  <a:gd name="T34" fmla="*/ 0 w 247"/>
                  <a:gd name="T35" fmla="*/ 0 h 251"/>
                  <a:gd name="T36" fmla="*/ 0 w 247"/>
                  <a:gd name="T37" fmla="*/ 0 h 251"/>
                  <a:gd name="T38" fmla="*/ 0 w 247"/>
                  <a:gd name="T39" fmla="*/ 0 h 251"/>
                  <a:gd name="T40" fmla="*/ 0 w 247"/>
                  <a:gd name="T41" fmla="*/ 0 h 251"/>
                  <a:gd name="T42" fmla="*/ 0 w 247"/>
                  <a:gd name="T43" fmla="*/ 0 h 251"/>
                  <a:gd name="T44" fmla="*/ 0 w 247"/>
                  <a:gd name="T45" fmla="*/ 0 h 251"/>
                  <a:gd name="T46" fmla="*/ 0 w 247"/>
                  <a:gd name="T47" fmla="*/ 0 h 251"/>
                  <a:gd name="T48" fmla="*/ 0 w 247"/>
                  <a:gd name="T49" fmla="*/ 0 h 251"/>
                  <a:gd name="T50" fmla="*/ 0 w 247"/>
                  <a:gd name="T51" fmla="*/ 0 h 251"/>
                  <a:gd name="T52" fmla="*/ 0 w 247"/>
                  <a:gd name="T53" fmla="*/ 0 h 251"/>
                  <a:gd name="T54" fmla="*/ 0 w 247"/>
                  <a:gd name="T55" fmla="*/ 0 h 251"/>
                  <a:gd name="T56" fmla="*/ 0 w 247"/>
                  <a:gd name="T57" fmla="*/ 0 h 251"/>
                  <a:gd name="T58" fmla="*/ 0 w 247"/>
                  <a:gd name="T59" fmla="*/ 0 h 251"/>
                  <a:gd name="T60" fmla="*/ 0 w 247"/>
                  <a:gd name="T61" fmla="*/ 0 h 251"/>
                  <a:gd name="T62" fmla="*/ 0 w 247"/>
                  <a:gd name="T63" fmla="*/ 0 h 251"/>
                  <a:gd name="T64" fmla="*/ 0 w 247"/>
                  <a:gd name="T65" fmla="*/ 0 h 251"/>
                  <a:gd name="T66" fmla="*/ 0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2" name="Freeform 154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0 h 240"/>
                  <a:gd name="T14" fmla="*/ 0 w 226"/>
                  <a:gd name="T15" fmla="*/ 0 h 240"/>
                  <a:gd name="T16" fmla="*/ 0 w 226"/>
                  <a:gd name="T17" fmla="*/ 0 h 240"/>
                  <a:gd name="T18" fmla="*/ 0 w 226"/>
                  <a:gd name="T19" fmla="*/ 0 h 240"/>
                  <a:gd name="T20" fmla="*/ 0 w 226"/>
                  <a:gd name="T21" fmla="*/ 0 h 240"/>
                  <a:gd name="T22" fmla="*/ 0 w 226"/>
                  <a:gd name="T23" fmla="*/ 0 h 240"/>
                  <a:gd name="T24" fmla="*/ 0 w 226"/>
                  <a:gd name="T25" fmla="*/ 0 h 240"/>
                  <a:gd name="T26" fmla="*/ 0 w 226"/>
                  <a:gd name="T27" fmla="*/ 0 h 240"/>
                  <a:gd name="T28" fmla="*/ 0 w 226"/>
                  <a:gd name="T29" fmla="*/ 0 h 240"/>
                  <a:gd name="T30" fmla="*/ 0 w 226"/>
                  <a:gd name="T31" fmla="*/ 0 h 240"/>
                  <a:gd name="T32" fmla="*/ 0 w 226"/>
                  <a:gd name="T33" fmla="*/ 0 h 240"/>
                  <a:gd name="T34" fmla="*/ 0 w 226"/>
                  <a:gd name="T35" fmla="*/ 0 h 240"/>
                  <a:gd name="T36" fmla="*/ 0 w 226"/>
                  <a:gd name="T37" fmla="*/ 0 h 240"/>
                  <a:gd name="T38" fmla="*/ 0 w 226"/>
                  <a:gd name="T39" fmla="*/ 0 h 240"/>
                  <a:gd name="T40" fmla="*/ 0 w 226"/>
                  <a:gd name="T41" fmla="*/ 0 h 240"/>
                  <a:gd name="T42" fmla="*/ 0 w 226"/>
                  <a:gd name="T43" fmla="*/ 0 h 240"/>
                  <a:gd name="T44" fmla="*/ 0 w 226"/>
                  <a:gd name="T45" fmla="*/ 0 h 240"/>
                  <a:gd name="T46" fmla="*/ 0 w 226"/>
                  <a:gd name="T47" fmla="*/ 0 h 240"/>
                  <a:gd name="T48" fmla="*/ 0 w 226"/>
                  <a:gd name="T49" fmla="*/ 0 h 240"/>
                  <a:gd name="T50" fmla="*/ 0 w 226"/>
                  <a:gd name="T51" fmla="*/ 0 h 240"/>
                  <a:gd name="T52" fmla="*/ 0 w 226"/>
                  <a:gd name="T53" fmla="*/ 0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0 w 226"/>
                  <a:gd name="T69" fmla="*/ 0 h 240"/>
                  <a:gd name="T70" fmla="*/ 0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3" name="Freeform 155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0 h 270"/>
                  <a:gd name="T12" fmla="*/ 0 w 279"/>
                  <a:gd name="T13" fmla="*/ 0 h 270"/>
                  <a:gd name="T14" fmla="*/ 0 w 279"/>
                  <a:gd name="T15" fmla="*/ 0 h 270"/>
                  <a:gd name="T16" fmla="*/ 0 w 279"/>
                  <a:gd name="T17" fmla="*/ 0 h 270"/>
                  <a:gd name="T18" fmla="*/ 0 w 279"/>
                  <a:gd name="T19" fmla="*/ 0 h 270"/>
                  <a:gd name="T20" fmla="*/ 0 w 279"/>
                  <a:gd name="T21" fmla="*/ 0 h 270"/>
                  <a:gd name="T22" fmla="*/ 0 w 279"/>
                  <a:gd name="T23" fmla="*/ 0 h 270"/>
                  <a:gd name="T24" fmla="*/ 0 w 279"/>
                  <a:gd name="T25" fmla="*/ 0 h 270"/>
                  <a:gd name="T26" fmla="*/ 0 w 279"/>
                  <a:gd name="T27" fmla="*/ 0 h 270"/>
                  <a:gd name="T28" fmla="*/ 0 w 279"/>
                  <a:gd name="T29" fmla="*/ 0 h 270"/>
                  <a:gd name="T30" fmla="*/ 0 w 279"/>
                  <a:gd name="T31" fmla="*/ 0 h 270"/>
                  <a:gd name="T32" fmla="*/ 0 w 279"/>
                  <a:gd name="T33" fmla="*/ 0 h 270"/>
                  <a:gd name="T34" fmla="*/ 0 w 279"/>
                  <a:gd name="T35" fmla="*/ 0 h 270"/>
                  <a:gd name="T36" fmla="*/ 0 w 279"/>
                  <a:gd name="T37" fmla="*/ 0 h 270"/>
                  <a:gd name="T38" fmla="*/ 0 w 279"/>
                  <a:gd name="T39" fmla="*/ 0 h 270"/>
                  <a:gd name="T40" fmla="*/ 0 w 279"/>
                  <a:gd name="T41" fmla="*/ 0 h 270"/>
                  <a:gd name="T42" fmla="*/ 0 w 279"/>
                  <a:gd name="T43" fmla="*/ 0 h 270"/>
                  <a:gd name="T44" fmla="*/ 0 w 279"/>
                  <a:gd name="T45" fmla="*/ 0 h 270"/>
                  <a:gd name="T46" fmla="*/ 0 w 279"/>
                  <a:gd name="T47" fmla="*/ 0 h 270"/>
                  <a:gd name="T48" fmla="*/ 0 w 279"/>
                  <a:gd name="T49" fmla="*/ 0 h 270"/>
                  <a:gd name="T50" fmla="*/ 0 w 279"/>
                  <a:gd name="T51" fmla="*/ 0 h 270"/>
                  <a:gd name="T52" fmla="*/ 0 w 279"/>
                  <a:gd name="T53" fmla="*/ 0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4" name="Freeform 156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5" name="Freeform 157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6" name="Freeform 158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7" name="Freeform 159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8" name="Freeform 160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9" name="Freeform 161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0" name="Freeform 162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1" name="Freeform 163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2" name="Freeform 164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3" name="Freeform 165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0 h 290"/>
                  <a:gd name="T14" fmla="*/ 0 w 250"/>
                  <a:gd name="T15" fmla="*/ 0 h 290"/>
                  <a:gd name="T16" fmla="*/ 0 w 250"/>
                  <a:gd name="T17" fmla="*/ 0 h 290"/>
                  <a:gd name="T18" fmla="*/ 0 w 250"/>
                  <a:gd name="T19" fmla="*/ 0 h 290"/>
                  <a:gd name="T20" fmla="*/ 0 w 250"/>
                  <a:gd name="T21" fmla="*/ 0 h 290"/>
                  <a:gd name="T22" fmla="*/ 0 w 250"/>
                  <a:gd name="T23" fmla="*/ 0 h 290"/>
                  <a:gd name="T24" fmla="*/ 0 w 250"/>
                  <a:gd name="T25" fmla="*/ 0 h 290"/>
                  <a:gd name="T26" fmla="*/ 0 w 250"/>
                  <a:gd name="T27" fmla="*/ 0 h 290"/>
                  <a:gd name="T28" fmla="*/ 0 w 250"/>
                  <a:gd name="T29" fmla="*/ 0 h 290"/>
                  <a:gd name="T30" fmla="*/ 0 w 250"/>
                  <a:gd name="T31" fmla="*/ 0 h 290"/>
                  <a:gd name="T32" fmla="*/ 0 w 250"/>
                  <a:gd name="T33" fmla="*/ 0 h 290"/>
                  <a:gd name="T34" fmla="*/ 0 w 250"/>
                  <a:gd name="T35" fmla="*/ 0 h 290"/>
                  <a:gd name="T36" fmla="*/ 0 w 250"/>
                  <a:gd name="T37" fmla="*/ 0 h 290"/>
                  <a:gd name="T38" fmla="*/ 0 w 250"/>
                  <a:gd name="T39" fmla="*/ 0 h 290"/>
                  <a:gd name="T40" fmla="*/ 0 w 250"/>
                  <a:gd name="T41" fmla="*/ 0 h 290"/>
                  <a:gd name="T42" fmla="*/ 0 w 250"/>
                  <a:gd name="T43" fmla="*/ 0 h 290"/>
                  <a:gd name="T44" fmla="*/ 0 w 250"/>
                  <a:gd name="T45" fmla="*/ 0 h 290"/>
                  <a:gd name="T46" fmla="*/ 0 w 250"/>
                  <a:gd name="T47" fmla="*/ 0 h 290"/>
                  <a:gd name="T48" fmla="*/ 0 w 250"/>
                  <a:gd name="T49" fmla="*/ 0 h 290"/>
                  <a:gd name="T50" fmla="*/ 0 w 250"/>
                  <a:gd name="T51" fmla="*/ 0 h 290"/>
                  <a:gd name="T52" fmla="*/ 0 w 250"/>
                  <a:gd name="T53" fmla="*/ 0 h 290"/>
                  <a:gd name="T54" fmla="*/ 0 w 250"/>
                  <a:gd name="T55" fmla="*/ 0 h 290"/>
                  <a:gd name="T56" fmla="*/ 0 w 250"/>
                  <a:gd name="T57" fmla="*/ 0 h 290"/>
                  <a:gd name="T58" fmla="*/ 0 w 250"/>
                  <a:gd name="T59" fmla="*/ 0 h 290"/>
                  <a:gd name="T60" fmla="*/ 0 w 250"/>
                  <a:gd name="T61" fmla="*/ 0 h 290"/>
                  <a:gd name="T62" fmla="*/ 0 w 250"/>
                  <a:gd name="T63" fmla="*/ 0 h 290"/>
                  <a:gd name="T64" fmla="*/ 0 w 250"/>
                  <a:gd name="T65" fmla="*/ 0 h 290"/>
                  <a:gd name="T66" fmla="*/ 0 w 250"/>
                  <a:gd name="T67" fmla="*/ 0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0 w 250"/>
                  <a:gd name="T75" fmla="*/ 0 h 290"/>
                  <a:gd name="T76" fmla="*/ 0 w 250"/>
                  <a:gd name="T77" fmla="*/ 0 h 290"/>
                  <a:gd name="T78" fmla="*/ 0 w 250"/>
                  <a:gd name="T79" fmla="*/ 0 h 290"/>
                  <a:gd name="T80" fmla="*/ 0 w 250"/>
                  <a:gd name="T81" fmla="*/ 0 h 290"/>
                  <a:gd name="T82" fmla="*/ 0 w 250"/>
                  <a:gd name="T83" fmla="*/ 0 h 290"/>
                  <a:gd name="T84" fmla="*/ 0 w 250"/>
                  <a:gd name="T85" fmla="*/ 0 h 290"/>
                  <a:gd name="T86" fmla="*/ 0 w 250"/>
                  <a:gd name="T87" fmla="*/ 0 h 290"/>
                  <a:gd name="T88" fmla="*/ 0 w 250"/>
                  <a:gd name="T89" fmla="*/ 0 h 290"/>
                  <a:gd name="T90" fmla="*/ 0 w 250"/>
                  <a:gd name="T91" fmla="*/ 0 h 290"/>
                  <a:gd name="T92" fmla="*/ 0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4" name="Freeform 166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0 w 160"/>
                  <a:gd name="T1" fmla="*/ 0 h 225"/>
                  <a:gd name="T2" fmla="*/ 0 w 160"/>
                  <a:gd name="T3" fmla="*/ 0 h 225"/>
                  <a:gd name="T4" fmla="*/ 0 w 160"/>
                  <a:gd name="T5" fmla="*/ 0 h 225"/>
                  <a:gd name="T6" fmla="*/ 0 w 160"/>
                  <a:gd name="T7" fmla="*/ 0 h 225"/>
                  <a:gd name="T8" fmla="*/ 0 w 160"/>
                  <a:gd name="T9" fmla="*/ 0 h 225"/>
                  <a:gd name="T10" fmla="*/ 0 w 160"/>
                  <a:gd name="T11" fmla="*/ 0 h 225"/>
                  <a:gd name="T12" fmla="*/ 0 w 160"/>
                  <a:gd name="T13" fmla="*/ 0 h 225"/>
                  <a:gd name="T14" fmla="*/ 0 w 160"/>
                  <a:gd name="T15" fmla="*/ 0 h 225"/>
                  <a:gd name="T16" fmla="*/ 0 w 160"/>
                  <a:gd name="T17" fmla="*/ 0 h 225"/>
                  <a:gd name="T18" fmla="*/ 0 w 160"/>
                  <a:gd name="T19" fmla="*/ 0 h 225"/>
                  <a:gd name="T20" fmla="*/ 0 w 160"/>
                  <a:gd name="T21" fmla="*/ 0 h 225"/>
                  <a:gd name="T22" fmla="*/ 0 w 160"/>
                  <a:gd name="T23" fmla="*/ 0 h 225"/>
                  <a:gd name="T24" fmla="*/ 0 w 160"/>
                  <a:gd name="T25" fmla="*/ 0 h 225"/>
                  <a:gd name="T26" fmla="*/ 0 w 160"/>
                  <a:gd name="T27" fmla="*/ 0 h 225"/>
                  <a:gd name="T28" fmla="*/ 0 w 160"/>
                  <a:gd name="T29" fmla="*/ 0 h 225"/>
                  <a:gd name="T30" fmla="*/ 0 w 160"/>
                  <a:gd name="T31" fmla="*/ 0 h 225"/>
                  <a:gd name="T32" fmla="*/ 0 w 160"/>
                  <a:gd name="T33" fmla="*/ 0 h 225"/>
                  <a:gd name="T34" fmla="*/ 0 w 160"/>
                  <a:gd name="T35" fmla="*/ 0 h 225"/>
                  <a:gd name="T36" fmla="*/ 0 w 160"/>
                  <a:gd name="T37" fmla="*/ 0 h 225"/>
                  <a:gd name="T38" fmla="*/ 0 w 160"/>
                  <a:gd name="T39" fmla="*/ 0 h 225"/>
                  <a:gd name="T40" fmla="*/ 0 w 160"/>
                  <a:gd name="T41" fmla="*/ 0 h 225"/>
                  <a:gd name="T42" fmla="*/ 0 w 160"/>
                  <a:gd name="T43" fmla="*/ 0 h 225"/>
                  <a:gd name="T44" fmla="*/ 0 w 160"/>
                  <a:gd name="T45" fmla="*/ 0 h 225"/>
                  <a:gd name="T46" fmla="*/ 0 w 160"/>
                  <a:gd name="T47" fmla="*/ 0 h 225"/>
                  <a:gd name="T48" fmla="*/ 0 w 160"/>
                  <a:gd name="T49" fmla="*/ 0 h 225"/>
                  <a:gd name="T50" fmla="*/ 0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0 w 160"/>
                  <a:gd name="T79" fmla="*/ 0 h 225"/>
                  <a:gd name="T80" fmla="*/ 0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5" name="Freeform 167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0 w 404"/>
                  <a:gd name="T1" fmla="*/ 0 h 472"/>
                  <a:gd name="T2" fmla="*/ 0 w 404"/>
                  <a:gd name="T3" fmla="*/ 0 h 472"/>
                  <a:gd name="T4" fmla="*/ 0 w 404"/>
                  <a:gd name="T5" fmla="*/ 0 h 472"/>
                  <a:gd name="T6" fmla="*/ 0 w 404"/>
                  <a:gd name="T7" fmla="*/ 0 h 472"/>
                  <a:gd name="T8" fmla="*/ 0 w 404"/>
                  <a:gd name="T9" fmla="*/ 0 h 472"/>
                  <a:gd name="T10" fmla="*/ 0 w 404"/>
                  <a:gd name="T11" fmla="*/ 0 h 472"/>
                  <a:gd name="T12" fmla="*/ 0 w 404"/>
                  <a:gd name="T13" fmla="*/ 1 h 472"/>
                  <a:gd name="T14" fmla="*/ 0 w 404"/>
                  <a:gd name="T15" fmla="*/ 1 h 472"/>
                  <a:gd name="T16" fmla="*/ 0 w 404"/>
                  <a:gd name="T17" fmla="*/ 1 h 472"/>
                  <a:gd name="T18" fmla="*/ 0 w 404"/>
                  <a:gd name="T19" fmla="*/ 1 h 472"/>
                  <a:gd name="T20" fmla="*/ 0 w 404"/>
                  <a:gd name="T21" fmla="*/ 1 h 472"/>
                  <a:gd name="T22" fmla="*/ 0 w 404"/>
                  <a:gd name="T23" fmla="*/ 1 h 472"/>
                  <a:gd name="T24" fmla="*/ 0 w 404"/>
                  <a:gd name="T25" fmla="*/ 1 h 472"/>
                  <a:gd name="T26" fmla="*/ 0 w 404"/>
                  <a:gd name="T27" fmla="*/ 1 h 472"/>
                  <a:gd name="T28" fmla="*/ 0 w 404"/>
                  <a:gd name="T29" fmla="*/ 1 h 472"/>
                  <a:gd name="T30" fmla="*/ 0 w 404"/>
                  <a:gd name="T31" fmla="*/ 1 h 472"/>
                  <a:gd name="T32" fmla="*/ 1 w 404"/>
                  <a:gd name="T33" fmla="*/ 1 h 472"/>
                  <a:gd name="T34" fmla="*/ 1 w 404"/>
                  <a:gd name="T35" fmla="*/ 1 h 472"/>
                  <a:gd name="T36" fmla="*/ 1 w 404"/>
                  <a:gd name="T37" fmla="*/ 1 h 472"/>
                  <a:gd name="T38" fmla="*/ 1 w 404"/>
                  <a:gd name="T39" fmla="*/ 1 h 472"/>
                  <a:gd name="T40" fmla="*/ 1 w 404"/>
                  <a:gd name="T41" fmla="*/ 1 h 472"/>
                  <a:gd name="T42" fmla="*/ 0 w 404"/>
                  <a:gd name="T43" fmla="*/ 1 h 472"/>
                  <a:gd name="T44" fmla="*/ 0 w 404"/>
                  <a:gd name="T45" fmla="*/ 1 h 472"/>
                  <a:gd name="T46" fmla="*/ 0 w 404"/>
                  <a:gd name="T47" fmla="*/ 1 h 472"/>
                  <a:gd name="T48" fmla="*/ 0 w 404"/>
                  <a:gd name="T49" fmla="*/ 1 h 472"/>
                  <a:gd name="T50" fmla="*/ 0 w 404"/>
                  <a:gd name="T51" fmla="*/ 1 h 472"/>
                  <a:gd name="T52" fmla="*/ 0 w 404"/>
                  <a:gd name="T53" fmla="*/ 1 h 472"/>
                  <a:gd name="T54" fmla="*/ 0 w 404"/>
                  <a:gd name="T55" fmla="*/ 1 h 472"/>
                  <a:gd name="T56" fmla="*/ 0 w 404"/>
                  <a:gd name="T57" fmla="*/ 0 h 472"/>
                  <a:gd name="T58" fmla="*/ 0 w 404"/>
                  <a:gd name="T59" fmla="*/ 0 h 472"/>
                  <a:gd name="T60" fmla="*/ 0 w 404"/>
                  <a:gd name="T61" fmla="*/ 0 h 472"/>
                  <a:gd name="T62" fmla="*/ 0 w 404"/>
                  <a:gd name="T63" fmla="*/ 0 h 472"/>
                  <a:gd name="T64" fmla="*/ 0 w 404"/>
                  <a:gd name="T65" fmla="*/ 0 h 472"/>
                  <a:gd name="T66" fmla="*/ 0 w 404"/>
                  <a:gd name="T67" fmla="*/ 0 h 472"/>
                  <a:gd name="T68" fmla="*/ 0 w 404"/>
                  <a:gd name="T69" fmla="*/ 0 h 472"/>
                  <a:gd name="T70" fmla="*/ 0 w 404"/>
                  <a:gd name="T71" fmla="*/ 0 h 472"/>
                  <a:gd name="T72" fmla="*/ 0 w 404"/>
                  <a:gd name="T73" fmla="*/ 0 h 472"/>
                  <a:gd name="T74" fmla="*/ 0 w 404"/>
                  <a:gd name="T75" fmla="*/ 0 h 472"/>
                  <a:gd name="T76" fmla="*/ 0 w 404"/>
                  <a:gd name="T77" fmla="*/ 0 h 472"/>
                  <a:gd name="T78" fmla="*/ 0 w 404"/>
                  <a:gd name="T79" fmla="*/ 0 h 472"/>
                  <a:gd name="T80" fmla="*/ 0 w 404"/>
                  <a:gd name="T81" fmla="*/ 0 h 472"/>
                  <a:gd name="T82" fmla="*/ 0 w 404"/>
                  <a:gd name="T83" fmla="*/ 0 h 472"/>
                  <a:gd name="T84" fmla="*/ 0 w 404"/>
                  <a:gd name="T85" fmla="*/ 0 h 472"/>
                  <a:gd name="T86" fmla="*/ 0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6" name="Freeform 168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0 w 354"/>
                  <a:gd name="T1" fmla="*/ 0 h 315"/>
                  <a:gd name="T2" fmla="*/ 0 w 354"/>
                  <a:gd name="T3" fmla="*/ 0 h 315"/>
                  <a:gd name="T4" fmla="*/ 0 w 354"/>
                  <a:gd name="T5" fmla="*/ 0 h 315"/>
                  <a:gd name="T6" fmla="*/ 0 w 354"/>
                  <a:gd name="T7" fmla="*/ 0 h 315"/>
                  <a:gd name="T8" fmla="*/ 0 w 354"/>
                  <a:gd name="T9" fmla="*/ 0 h 315"/>
                  <a:gd name="T10" fmla="*/ 0 w 354"/>
                  <a:gd name="T11" fmla="*/ 0 h 315"/>
                  <a:gd name="T12" fmla="*/ 0 w 354"/>
                  <a:gd name="T13" fmla="*/ 0 h 315"/>
                  <a:gd name="T14" fmla="*/ 0 w 354"/>
                  <a:gd name="T15" fmla="*/ 0 h 315"/>
                  <a:gd name="T16" fmla="*/ 0 w 354"/>
                  <a:gd name="T17" fmla="*/ 0 h 315"/>
                  <a:gd name="T18" fmla="*/ 0 w 354"/>
                  <a:gd name="T19" fmla="*/ 0 h 315"/>
                  <a:gd name="T20" fmla="*/ 0 w 354"/>
                  <a:gd name="T21" fmla="*/ 0 h 315"/>
                  <a:gd name="T22" fmla="*/ 0 w 354"/>
                  <a:gd name="T23" fmla="*/ 0 h 315"/>
                  <a:gd name="T24" fmla="*/ 0 w 354"/>
                  <a:gd name="T25" fmla="*/ 0 h 315"/>
                  <a:gd name="T26" fmla="*/ 0 w 354"/>
                  <a:gd name="T27" fmla="*/ 0 h 315"/>
                  <a:gd name="T28" fmla="*/ 0 w 354"/>
                  <a:gd name="T29" fmla="*/ 0 h 315"/>
                  <a:gd name="T30" fmla="*/ 0 w 354"/>
                  <a:gd name="T31" fmla="*/ 0 h 315"/>
                  <a:gd name="T32" fmla="*/ 0 w 354"/>
                  <a:gd name="T33" fmla="*/ 0 h 315"/>
                  <a:gd name="T34" fmla="*/ 0 w 354"/>
                  <a:gd name="T35" fmla="*/ 0 h 315"/>
                  <a:gd name="T36" fmla="*/ 0 w 354"/>
                  <a:gd name="T37" fmla="*/ 0 h 315"/>
                  <a:gd name="T38" fmla="*/ 0 w 354"/>
                  <a:gd name="T39" fmla="*/ 0 h 315"/>
                  <a:gd name="T40" fmla="*/ 0 w 354"/>
                  <a:gd name="T41" fmla="*/ 0 h 315"/>
                  <a:gd name="T42" fmla="*/ 0 w 354"/>
                  <a:gd name="T43" fmla="*/ 0 h 315"/>
                  <a:gd name="T44" fmla="*/ 0 w 354"/>
                  <a:gd name="T45" fmla="*/ 0 h 315"/>
                  <a:gd name="T46" fmla="*/ 0 w 354"/>
                  <a:gd name="T47" fmla="*/ 0 h 315"/>
                  <a:gd name="T48" fmla="*/ 0 w 354"/>
                  <a:gd name="T49" fmla="*/ 0 h 315"/>
                  <a:gd name="T50" fmla="*/ 0 w 354"/>
                  <a:gd name="T51" fmla="*/ 0 h 315"/>
                  <a:gd name="T52" fmla="*/ 0 w 354"/>
                  <a:gd name="T53" fmla="*/ 0 h 315"/>
                  <a:gd name="T54" fmla="*/ 0 w 354"/>
                  <a:gd name="T55" fmla="*/ 0 h 315"/>
                  <a:gd name="T56" fmla="*/ 0 w 354"/>
                  <a:gd name="T57" fmla="*/ 0 h 315"/>
                  <a:gd name="T58" fmla="*/ 0 w 354"/>
                  <a:gd name="T59" fmla="*/ 0 h 315"/>
                  <a:gd name="T60" fmla="*/ 0 w 354"/>
                  <a:gd name="T61" fmla="*/ 0 h 315"/>
                  <a:gd name="T62" fmla="*/ 0 w 354"/>
                  <a:gd name="T63" fmla="*/ 0 h 315"/>
                  <a:gd name="T64" fmla="*/ 0 w 354"/>
                  <a:gd name="T65" fmla="*/ 0 h 315"/>
                  <a:gd name="T66" fmla="*/ 0 w 354"/>
                  <a:gd name="T67" fmla="*/ 0 h 315"/>
                  <a:gd name="T68" fmla="*/ 0 w 354"/>
                  <a:gd name="T69" fmla="*/ 0 h 315"/>
                  <a:gd name="T70" fmla="*/ 0 w 354"/>
                  <a:gd name="T71" fmla="*/ 0 h 315"/>
                  <a:gd name="T72" fmla="*/ 0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0 w 354"/>
                  <a:gd name="T103" fmla="*/ 0 h 315"/>
                  <a:gd name="T104" fmla="*/ 0 w 354"/>
                  <a:gd name="T105" fmla="*/ 0 h 315"/>
                  <a:gd name="T106" fmla="*/ 0 w 354"/>
                  <a:gd name="T107" fmla="*/ 0 h 315"/>
                  <a:gd name="T108" fmla="*/ 0 w 354"/>
                  <a:gd name="T109" fmla="*/ 0 h 315"/>
                  <a:gd name="T110" fmla="*/ 0 w 354"/>
                  <a:gd name="T111" fmla="*/ 0 h 315"/>
                  <a:gd name="T112" fmla="*/ 0 w 354"/>
                  <a:gd name="T113" fmla="*/ 0 h 315"/>
                  <a:gd name="T114" fmla="*/ 0 w 354"/>
                  <a:gd name="T115" fmla="*/ 0 h 315"/>
                  <a:gd name="T116" fmla="*/ 0 w 354"/>
                  <a:gd name="T117" fmla="*/ 0 h 315"/>
                  <a:gd name="T118" fmla="*/ 0 w 354"/>
                  <a:gd name="T119" fmla="*/ 0 h 315"/>
                  <a:gd name="T120" fmla="*/ 0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 w="6350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7" name="Freeform 169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0 h 297"/>
                  <a:gd name="T2" fmla="*/ 0 w 143"/>
                  <a:gd name="T3" fmla="*/ 0 h 297"/>
                  <a:gd name="T4" fmla="*/ 0 w 143"/>
                  <a:gd name="T5" fmla="*/ 0 h 297"/>
                  <a:gd name="T6" fmla="*/ 0 w 143"/>
                  <a:gd name="T7" fmla="*/ 0 h 297"/>
                  <a:gd name="T8" fmla="*/ 0 w 143"/>
                  <a:gd name="T9" fmla="*/ 0 h 297"/>
                  <a:gd name="T10" fmla="*/ 0 w 143"/>
                  <a:gd name="T11" fmla="*/ 0 h 297"/>
                  <a:gd name="T12" fmla="*/ 0 w 143"/>
                  <a:gd name="T13" fmla="*/ 0 h 297"/>
                  <a:gd name="T14" fmla="*/ 0 w 143"/>
                  <a:gd name="T15" fmla="*/ 0 h 297"/>
                  <a:gd name="T16" fmla="*/ 0 w 143"/>
                  <a:gd name="T17" fmla="*/ 0 h 297"/>
                  <a:gd name="T18" fmla="*/ 0 w 143"/>
                  <a:gd name="T19" fmla="*/ 0 h 297"/>
                  <a:gd name="T20" fmla="*/ 0 w 143"/>
                  <a:gd name="T21" fmla="*/ 0 h 297"/>
                  <a:gd name="T22" fmla="*/ 0 w 143"/>
                  <a:gd name="T23" fmla="*/ 0 h 297"/>
                  <a:gd name="T24" fmla="*/ 0 w 143"/>
                  <a:gd name="T25" fmla="*/ 0 h 297"/>
                  <a:gd name="T26" fmla="*/ 0 w 143"/>
                  <a:gd name="T27" fmla="*/ 0 h 297"/>
                  <a:gd name="T28" fmla="*/ 0 w 143"/>
                  <a:gd name="T29" fmla="*/ 0 h 297"/>
                  <a:gd name="T30" fmla="*/ 0 w 143"/>
                  <a:gd name="T31" fmla="*/ 0 h 297"/>
                  <a:gd name="T32" fmla="*/ 0 w 143"/>
                  <a:gd name="T33" fmla="*/ 0 h 297"/>
                  <a:gd name="T34" fmla="*/ 0 w 143"/>
                  <a:gd name="T35" fmla="*/ 0 h 297"/>
                  <a:gd name="T36" fmla="*/ 0 w 143"/>
                  <a:gd name="T37" fmla="*/ 0 h 297"/>
                  <a:gd name="T38" fmla="*/ 0 w 143"/>
                  <a:gd name="T39" fmla="*/ 0 h 297"/>
                  <a:gd name="T40" fmla="*/ 0 w 143"/>
                  <a:gd name="T41" fmla="*/ 0 h 297"/>
                  <a:gd name="T42" fmla="*/ 0 w 143"/>
                  <a:gd name="T43" fmla="*/ 0 h 297"/>
                  <a:gd name="T44" fmla="*/ 0 w 143"/>
                  <a:gd name="T45" fmla="*/ 0 h 297"/>
                  <a:gd name="T46" fmla="*/ 0 w 143"/>
                  <a:gd name="T47" fmla="*/ 0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0 w 143"/>
                  <a:gd name="T63" fmla="*/ 0 h 297"/>
                  <a:gd name="T64" fmla="*/ 0 w 143"/>
                  <a:gd name="T65" fmla="*/ 0 h 297"/>
                  <a:gd name="T66" fmla="*/ 0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0 h 297"/>
                  <a:gd name="T80" fmla="*/ 0 w 143"/>
                  <a:gd name="T81" fmla="*/ 0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8" name="Freeform 170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0 w 309"/>
                  <a:gd name="T1" fmla="*/ 0 h 388"/>
                  <a:gd name="T2" fmla="*/ 0 w 309"/>
                  <a:gd name="T3" fmla="*/ 0 h 388"/>
                  <a:gd name="T4" fmla="*/ 0 w 309"/>
                  <a:gd name="T5" fmla="*/ 0 h 388"/>
                  <a:gd name="T6" fmla="*/ 0 w 309"/>
                  <a:gd name="T7" fmla="*/ 0 h 388"/>
                  <a:gd name="T8" fmla="*/ 0 w 309"/>
                  <a:gd name="T9" fmla="*/ 0 h 388"/>
                  <a:gd name="T10" fmla="*/ 0 w 309"/>
                  <a:gd name="T11" fmla="*/ 0 h 388"/>
                  <a:gd name="T12" fmla="*/ 0 w 309"/>
                  <a:gd name="T13" fmla="*/ 0 h 388"/>
                  <a:gd name="T14" fmla="*/ 0 w 309"/>
                  <a:gd name="T15" fmla="*/ 0 h 388"/>
                  <a:gd name="T16" fmla="*/ 0 w 309"/>
                  <a:gd name="T17" fmla="*/ 0 h 388"/>
                  <a:gd name="T18" fmla="*/ 0 w 309"/>
                  <a:gd name="T19" fmla="*/ 0 h 388"/>
                  <a:gd name="T20" fmla="*/ 0 w 309"/>
                  <a:gd name="T21" fmla="*/ 1 h 388"/>
                  <a:gd name="T22" fmla="*/ 0 w 309"/>
                  <a:gd name="T23" fmla="*/ 1 h 388"/>
                  <a:gd name="T24" fmla="*/ 0 w 309"/>
                  <a:gd name="T25" fmla="*/ 1 h 388"/>
                  <a:gd name="T26" fmla="*/ 0 w 309"/>
                  <a:gd name="T27" fmla="*/ 1 h 388"/>
                  <a:gd name="T28" fmla="*/ 0 w 309"/>
                  <a:gd name="T29" fmla="*/ 1 h 388"/>
                  <a:gd name="T30" fmla="*/ 0 w 309"/>
                  <a:gd name="T31" fmla="*/ 0 h 388"/>
                  <a:gd name="T32" fmla="*/ 0 w 309"/>
                  <a:gd name="T33" fmla="*/ 0 h 388"/>
                  <a:gd name="T34" fmla="*/ 0 w 309"/>
                  <a:gd name="T35" fmla="*/ 0 h 388"/>
                  <a:gd name="T36" fmla="*/ 0 w 309"/>
                  <a:gd name="T37" fmla="*/ 0 h 388"/>
                  <a:gd name="T38" fmla="*/ 0 w 309"/>
                  <a:gd name="T39" fmla="*/ 0 h 388"/>
                  <a:gd name="T40" fmla="*/ 0 w 309"/>
                  <a:gd name="T41" fmla="*/ 0 h 388"/>
                  <a:gd name="T42" fmla="*/ 0 w 309"/>
                  <a:gd name="T43" fmla="*/ 0 h 388"/>
                  <a:gd name="T44" fmla="*/ 0 w 309"/>
                  <a:gd name="T45" fmla="*/ 0 h 388"/>
                  <a:gd name="T46" fmla="*/ 0 w 309"/>
                  <a:gd name="T47" fmla="*/ 0 h 388"/>
                  <a:gd name="T48" fmla="*/ 0 w 309"/>
                  <a:gd name="T49" fmla="*/ 0 h 388"/>
                  <a:gd name="T50" fmla="*/ 0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0 w 309"/>
                  <a:gd name="T69" fmla="*/ 0 h 388"/>
                  <a:gd name="T70" fmla="*/ 0 w 309"/>
                  <a:gd name="T71" fmla="*/ 0 h 388"/>
                  <a:gd name="T72" fmla="*/ 0 w 309"/>
                  <a:gd name="T73" fmla="*/ 0 h 388"/>
                  <a:gd name="T74" fmla="*/ 0 w 309"/>
                  <a:gd name="T75" fmla="*/ 0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9" name="Freeform 171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0 w 406"/>
                  <a:gd name="T1" fmla="*/ 0 h 292"/>
                  <a:gd name="T2" fmla="*/ 0 w 406"/>
                  <a:gd name="T3" fmla="*/ 0 h 292"/>
                  <a:gd name="T4" fmla="*/ 1 w 406"/>
                  <a:gd name="T5" fmla="*/ 0 h 292"/>
                  <a:gd name="T6" fmla="*/ 1 w 406"/>
                  <a:gd name="T7" fmla="*/ 0 h 292"/>
                  <a:gd name="T8" fmla="*/ 1 w 406"/>
                  <a:gd name="T9" fmla="*/ 0 h 292"/>
                  <a:gd name="T10" fmla="*/ 1 w 406"/>
                  <a:gd name="T11" fmla="*/ 0 h 292"/>
                  <a:gd name="T12" fmla="*/ 1 w 406"/>
                  <a:gd name="T13" fmla="*/ 0 h 292"/>
                  <a:gd name="T14" fmla="*/ 1 w 406"/>
                  <a:gd name="T15" fmla="*/ 0 h 292"/>
                  <a:gd name="T16" fmla="*/ 0 w 406"/>
                  <a:gd name="T17" fmla="*/ 0 h 292"/>
                  <a:gd name="T18" fmla="*/ 0 w 406"/>
                  <a:gd name="T19" fmla="*/ 0 h 292"/>
                  <a:gd name="T20" fmla="*/ 0 w 406"/>
                  <a:gd name="T21" fmla="*/ 0 h 292"/>
                  <a:gd name="T22" fmla="*/ 0 w 406"/>
                  <a:gd name="T23" fmla="*/ 0 h 292"/>
                  <a:gd name="T24" fmla="*/ 0 w 406"/>
                  <a:gd name="T25" fmla="*/ 0 h 292"/>
                  <a:gd name="T26" fmla="*/ 0 w 406"/>
                  <a:gd name="T27" fmla="*/ 0 h 292"/>
                  <a:gd name="T28" fmla="*/ 0 w 406"/>
                  <a:gd name="T29" fmla="*/ 0 h 292"/>
                  <a:gd name="T30" fmla="*/ 0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0 h 292"/>
                  <a:gd name="T38" fmla="*/ 0 w 406"/>
                  <a:gd name="T39" fmla="*/ 0 h 292"/>
                  <a:gd name="T40" fmla="*/ 0 w 406"/>
                  <a:gd name="T41" fmla="*/ 0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0 w 406"/>
                  <a:gd name="T49" fmla="*/ 0 h 292"/>
                  <a:gd name="T50" fmla="*/ 0 w 406"/>
                  <a:gd name="T51" fmla="*/ 0 h 292"/>
                  <a:gd name="T52" fmla="*/ 0 w 406"/>
                  <a:gd name="T53" fmla="*/ 0 h 292"/>
                  <a:gd name="T54" fmla="*/ 0 w 406"/>
                  <a:gd name="T55" fmla="*/ 0 h 292"/>
                  <a:gd name="T56" fmla="*/ 0 w 406"/>
                  <a:gd name="T57" fmla="*/ 0 h 292"/>
                  <a:gd name="T58" fmla="*/ 0 w 406"/>
                  <a:gd name="T59" fmla="*/ 0 h 292"/>
                  <a:gd name="T60" fmla="*/ 0 w 406"/>
                  <a:gd name="T61" fmla="*/ 0 h 292"/>
                  <a:gd name="T62" fmla="*/ 0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0" name="Freeform 172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0 h 960"/>
                  <a:gd name="T2" fmla="*/ 0 w 439"/>
                  <a:gd name="T3" fmla="*/ 0 h 960"/>
                  <a:gd name="T4" fmla="*/ 0 w 439"/>
                  <a:gd name="T5" fmla="*/ 1 h 960"/>
                  <a:gd name="T6" fmla="*/ 0 w 439"/>
                  <a:gd name="T7" fmla="*/ 1 h 960"/>
                  <a:gd name="T8" fmla="*/ 0 w 439"/>
                  <a:gd name="T9" fmla="*/ 1 h 960"/>
                  <a:gd name="T10" fmla="*/ 0 w 439"/>
                  <a:gd name="T11" fmla="*/ 1 h 960"/>
                  <a:gd name="T12" fmla="*/ 0 w 439"/>
                  <a:gd name="T13" fmla="*/ 1 h 960"/>
                  <a:gd name="T14" fmla="*/ 0 w 439"/>
                  <a:gd name="T15" fmla="*/ 1 h 960"/>
                  <a:gd name="T16" fmla="*/ 0 w 439"/>
                  <a:gd name="T17" fmla="*/ 1 h 960"/>
                  <a:gd name="T18" fmla="*/ 1 w 439"/>
                  <a:gd name="T19" fmla="*/ 1 h 960"/>
                  <a:gd name="T20" fmla="*/ 1 w 439"/>
                  <a:gd name="T21" fmla="*/ 1 h 960"/>
                  <a:gd name="T22" fmla="*/ 1 w 439"/>
                  <a:gd name="T23" fmla="*/ 1 h 960"/>
                  <a:gd name="T24" fmla="*/ 1 w 439"/>
                  <a:gd name="T25" fmla="*/ 1 h 960"/>
                  <a:gd name="T26" fmla="*/ 1 w 439"/>
                  <a:gd name="T27" fmla="*/ 1 h 960"/>
                  <a:gd name="T28" fmla="*/ 1 w 439"/>
                  <a:gd name="T29" fmla="*/ 1 h 960"/>
                  <a:gd name="T30" fmla="*/ 1 w 439"/>
                  <a:gd name="T31" fmla="*/ 1 h 960"/>
                  <a:gd name="T32" fmla="*/ 1 w 439"/>
                  <a:gd name="T33" fmla="*/ 1 h 960"/>
                  <a:gd name="T34" fmla="*/ 1 w 439"/>
                  <a:gd name="T35" fmla="*/ 1 h 960"/>
                  <a:gd name="T36" fmla="*/ 0 w 439"/>
                  <a:gd name="T37" fmla="*/ 1 h 960"/>
                  <a:gd name="T38" fmla="*/ 0 w 439"/>
                  <a:gd name="T39" fmla="*/ 1 h 960"/>
                  <a:gd name="T40" fmla="*/ 0 w 439"/>
                  <a:gd name="T41" fmla="*/ 1 h 960"/>
                  <a:gd name="T42" fmla="*/ 0 w 439"/>
                  <a:gd name="T43" fmla="*/ 1 h 960"/>
                  <a:gd name="T44" fmla="*/ 0 w 439"/>
                  <a:gd name="T45" fmla="*/ 1 h 960"/>
                  <a:gd name="T46" fmla="*/ 0 w 439"/>
                  <a:gd name="T47" fmla="*/ 0 h 960"/>
                  <a:gd name="T48" fmla="*/ 0 w 439"/>
                  <a:gd name="T49" fmla="*/ 0 h 960"/>
                  <a:gd name="T50" fmla="*/ 0 w 439"/>
                  <a:gd name="T51" fmla="*/ 0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0 h 960"/>
                  <a:gd name="T66" fmla="*/ 0 w 439"/>
                  <a:gd name="T67" fmla="*/ 0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1" name="Freeform 173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0 h 198"/>
                  <a:gd name="T2" fmla="*/ 0 w 382"/>
                  <a:gd name="T3" fmla="*/ 0 h 198"/>
                  <a:gd name="T4" fmla="*/ 0 w 382"/>
                  <a:gd name="T5" fmla="*/ 0 h 198"/>
                  <a:gd name="T6" fmla="*/ 0 w 382"/>
                  <a:gd name="T7" fmla="*/ 0 h 198"/>
                  <a:gd name="T8" fmla="*/ 0 w 382"/>
                  <a:gd name="T9" fmla="*/ 0 h 198"/>
                  <a:gd name="T10" fmla="*/ 0 w 382"/>
                  <a:gd name="T11" fmla="*/ 0 h 198"/>
                  <a:gd name="T12" fmla="*/ 0 w 382"/>
                  <a:gd name="T13" fmla="*/ 0 h 198"/>
                  <a:gd name="T14" fmla="*/ 0 w 382"/>
                  <a:gd name="T15" fmla="*/ 0 h 198"/>
                  <a:gd name="T16" fmla="*/ 0 w 382"/>
                  <a:gd name="T17" fmla="*/ 0 h 198"/>
                  <a:gd name="T18" fmla="*/ 0 w 382"/>
                  <a:gd name="T19" fmla="*/ 0 h 198"/>
                  <a:gd name="T20" fmla="*/ 0 w 382"/>
                  <a:gd name="T21" fmla="*/ 0 h 198"/>
                  <a:gd name="T22" fmla="*/ 0 w 382"/>
                  <a:gd name="T23" fmla="*/ 0 h 198"/>
                  <a:gd name="T24" fmla="*/ 0 w 382"/>
                  <a:gd name="T25" fmla="*/ 0 h 198"/>
                  <a:gd name="T26" fmla="*/ 0 w 382"/>
                  <a:gd name="T27" fmla="*/ 0 h 198"/>
                  <a:gd name="T28" fmla="*/ 0 w 382"/>
                  <a:gd name="T29" fmla="*/ 0 h 198"/>
                  <a:gd name="T30" fmla="*/ 0 w 382"/>
                  <a:gd name="T31" fmla="*/ 0 h 198"/>
                  <a:gd name="T32" fmla="*/ 0 w 382"/>
                  <a:gd name="T33" fmla="*/ 0 h 198"/>
                  <a:gd name="T34" fmla="*/ 0 w 382"/>
                  <a:gd name="T35" fmla="*/ 0 h 198"/>
                  <a:gd name="T36" fmla="*/ 0 w 382"/>
                  <a:gd name="T37" fmla="*/ 0 h 198"/>
                  <a:gd name="T38" fmla="*/ 0 w 382"/>
                  <a:gd name="T39" fmla="*/ 0 h 198"/>
                  <a:gd name="T40" fmla="*/ 1 w 382"/>
                  <a:gd name="T41" fmla="*/ 0 h 198"/>
                  <a:gd name="T42" fmla="*/ 1 w 382"/>
                  <a:gd name="T43" fmla="*/ 0 h 198"/>
                  <a:gd name="T44" fmla="*/ 1 w 382"/>
                  <a:gd name="T45" fmla="*/ 0 h 198"/>
                  <a:gd name="T46" fmla="*/ 1 w 382"/>
                  <a:gd name="T47" fmla="*/ 0 h 198"/>
                  <a:gd name="T48" fmla="*/ 1 w 382"/>
                  <a:gd name="T49" fmla="*/ 0 h 198"/>
                  <a:gd name="T50" fmla="*/ 1 w 382"/>
                  <a:gd name="T51" fmla="*/ 0 h 198"/>
                  <a:gd name="T52" fmla="*/ 1 w 382"/>
                  <a:gd name="T53" fmla="*/ 0 h 198"/>
                  <a:gd name="T54" fmla="*/ 1 w 382"/>
                  <a:gd name="T55" fmla="*/ 0 h 198"/>
                  <a:gd name="T56" fmla="*/ 0 w 382"/>
                  <a:gd name="T57" fmla="*/ 0 h 198"/>
                  <a:gd name="T58" fmla="*/ 0 w 382"/>
                  <a:gd name="T59" fmla="*/ 0 h 198"/>
                  <a:gd name="T60" fmla="*/ 0 w 382"/>
                  <a:gd name="T61" fmla="*/ 0 h 198"/>
                  <a:gd name="T62" fmla="*/ 0 w 382"/>
                  <a:gd name="T63" fmla="*/ 0 h 198"/>
                  <a:gd name="T64" fmla="*/ 0 w 382"/>
                  <a:gd name="T65" fmla="*/ 0 h 198"/>
                  <a:gd name="T66" fmla="*/ 0 w 382"/>
                  <a:gd name="T67" fmla="*/ 0 h 198"/>
                  <a:gd name="T68" fmla="*/ 0 w 382"/>
                  <a:gd name="T69" fmla="*/ 0 h 198"/>
                  <a:gd name="T70" fmla="*/ 0 w 382"/>
                  <a:gd name="T71" fmla="*/ 0 h 198"/>
                  <a:gd name="T72" fmla="*/ 0 w 382"/>
                  <a:gd name="T73" fmla="*/ 0 h 198"/>
                  <a:gd name="T74" fmla="*/ 0 w 382"/>
                  <a:gd name="T75" fmla="*/ 0 h 198"/>
                  <a:gd name="T76" fmla="*/ 0 w 382"/>
                  <a:gd name="T77" fmla="*/ 0 h 198"/>
                  <a:gd name="T78" fmla="*/ 0 w 382"/>
                  <a:gd name="T79" fmla="*/ 0 h 198"/>
                  <a:gd name="T80" fmla="*/ 0 w 382"/>
                  <a:gd name="T81" fmla="*/ 0 h 198"/>
                  <a:gd name="T82" fmla="*/ 0 w 382"/>
                  <a:gd name="T83" fmla="*/ 0 h 198"/>
                  <a:gd name="T84" fmla="*/ 0 w 382"/>
                  <a:gd name="T85" fmla="*/ 0 h 198"/>
                  <a:gd name="T86" fmla="*/ 0 w 382"/>
                  <a:gd name="T87" fmla="*/ 0 h 198"/>
                  <a:gd name="T88" fmla="*/ 0 w 382"/>
                  <a:gd name="T89" fmla="*/ 0 h 198"/>
                  <a:gd name="T90" fmla="*/ 0 w 382"/>
                  <a:gd name="T91" fmla="*/ 0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2" name="Freeform 174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0 h 240"/>
                  <a:gd name="T20" fmla="*/ 0 w 229"/>
                  <a:gd name="T21" fmla="*/ 0 h 240"/>
                  <a:gd name="T22" fmla="*/ 0 w 229"/>
                  <a:gd name="T23" fmla="*/ 0 h 240"/>
                  <a:gd name="T24" fmla="*/ 0 w 229"/>
                  <a:gd name="T25" fmla="*/ 0 h 240"/>
                  <a:gd name="T26" fmla="*/ 0 w 229"/>
                  <a:gd name="T27" fmla="*/ 0 h 240"/>
                  <a:gd name="T28" fmla="*/ 0 w 229"/>
                  <a:gd name="T29" fmla="*/ 0 h 240"/>
                  <a:gd name="T30" fmla="*/ 0 w 229"/>
                  <a:gd name="T31" fmla="*/ 0 h 240"/>
                  <a:gd name="T32" fmla="*/ 0 w 229"/>
                  <a:gd name="T33" fmla="*/ 0 h 240"/>
                  <a:gd name="T34" fmla="*/ 0 w 229"/>
                  <a:gd name="T35" fmla="*/ 0 h 240"/>
                  <a:gd name="T36" fmla="*/ 0 w 229"/>
                  <a:gd name="T37" fmla="*/ 0 h 240"/>
                  <a:gd name="T38" fmla="*/ 0 w 229"/>
                  <a:gd name="T39" fmla="*/ 0 h 240"/>
                  <a:gd name="T40" fmla="*/ 0 w 229"/>
                  <a:gd name="T41" fmla="*/ 0 h 240"/>
                  <a:gd name="T42" fmla="*/ 0 w 229"/>
                  <a:gd name="T43" fmla="*/ 0 h 240"/>
                  <a:gd name="T44" fmla="*/ 0 w 229"/>
                  <a:gd name="T45" fmla="*/ 0 h 240"/>
                  <a:gd name="T46" fmla="*/ 0 w 229"/>
                  <a:gd name="T47" fmla="*/ 0 h 240"/>
                  <a:gd name="T48" fmla="*/ 0 w 229"/>
                  <a:gd name="T49" fmla="*/ 0 h 240"/>
                  <a:gd name="T50" fmla="*/ 0 w 229"/>
                  <a:gd name="T51" fmla="*/ 0 h 240"/>
                  <a:gd name="T52" fmla="*/ 0 w 229"/>
                  <a:gd name="T53" fmla="*/ 0 h 240"/>
                  <a:gd name="T54" fmla="*/ 0 w 229"/>
                  <a:gd name="T55" fmla="*/ 0 h 240"/>
                  <a:gd name="T56" fmla="*/ 0 w 229"/>
                  <a:gd name="T57" fmla="*/ 0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0 w 229"/>
                  <a:gd name="T73" fmla="*/ 0 h 240"/>
                  <a:gd name="T74" fmla="*/ 0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3" name="Freeform 175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0 h 270"/>
                  <a:gd name="T12" fmla="*/ 0 w 281"/>
                  <a:gd name="T13" fmla="*/ 0 h 270"/>
                  <a:gd name="T14" fmla="*/ 0 w 281"/>
                  <a:gd name="T15" fmla="*/ 0 h 270"/>
                  <a:gd name="T16" fmla="*/ 0 w 281"/>
                  <a:gd name="T17" fmla="*/ 0 h 270"/>
                  <a:gd name="T18" fmla="*/ 0 w 281"/>
                  <a:gd name="T19" fmla="*/ 0 h 270"/>
                  <a:gd name="T20" fmla="*/ 0 w 281"/>
                  <a:gd name="T21" fmla="*/ 0 h 270"/>
                  <a:gd name="T22" fmla="*/ 0 w 281"/>
                  <a:gd name="T23" fmla="*/ 0 h 270"/>
                  <a:gd name="T24" fmla="*/ 0 w 281"/>
                  <a:gd name="T25" fmla="*/ 0 h 270"/>
                  <a:gd name="T26" fmla="*/ 0 w 281"/>
                  <a:gd name="T27" fmla="*/ 0 h 270"/>
                  <a:gd name="T28" fmla="*/ 0 w 281"/>
                  <a:gd name="T29" fmla="*/ 0 h 270"/>
                  <a:gd name="T30" fmla="*/ 0 w 281"/>
                  <a:gd name="T31" fmla="*/ 0 h 270"/>
                  <a:gd name="T32" fmla="*/ 0 w 281"/>
                  <a:gd name="T33" fmla="*/ 0 h 270"/>
                  <a:gd name="T34" fmla="*/ 0 w 281"/>
                  <a:gd name="T35" fmla="*/ 0 h 270"/>
                  <a:gd name="T36" fmla="*/ 0 w 281"/>
                  <a:gd name="T37" fmla="*/ 0 h 270"/>
                  <a:gd name="T38" fmla="*/ 0 w 281"/>
                  <a:gd name="T39" fmla="*/ 0 h 270"/>
                  <a:gd name="T40" fmla="*/ 0 w 281"/>
                  <a:gd name="T41" fmla="*/ 0 h 270"/>
                  <a:gd name="T42" fmla="*/ 0 w 281"/>
                  <a:gd name="T43" fmla="*/ 0 h 270"/>
                  <a:gd name="T44" fmla="*/ 0 w 281"/>
                  <a:gd name="T45" fmla="*/ 0 h 270"/>
                  <a:gd name="T46" fmla="*/ 0 w 281"/>
                  <a:gd name="T47" fmla="*/ 0 h 270"/>
                  <a:gd name="T48" fmla="*/ 0 w 281"/>
                  <a:gd name="T49" fmla="*/ 0 h 270"/>
                  <a:gd name="T50" fmla="*/ 0 w 281"/>
                  <a:gd name="T51" fmla="*/ 0 h 270"/>
                  <a:gd name="T52" fmla="*/ 0 w 281"/>
                  <a:gd name="T53" fmla="*/ 0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4" name="Freeform 176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5" name="Freeform 177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6" name="Freeform 178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7" name="Freeform 179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8" name="Freeform 180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9" name="Freeform 181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0" name="Freeform 182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1" name="Freeform 183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2" name="Freeform 184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3" name="Freeform 185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4" name="Freeform 186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5" name="Freeform 187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6" name="Freeform 188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7" name="Freeform 189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8" name="Freeform 190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39" name="Freeform 191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0" name="Freeform 192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1" name="Freeform 193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2" name="Freeform 194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3" name="Freeform 195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4" name="Freeform 196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5" name="Freeform 197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0 h 845"/>
                  <a:gd name="T2" fmla="*/ 0 w 366"/>
                  <a:gd name="T3" fmla="*/ 0 h 845"/>
                  <a:gd name="T4" fmla="*/ 0 w 366"/>
                  <a:gd name="T5" fmla="*/ 0 h 845"/>
                  <a:gd name="T6" fmla="*/ 0 w 366"/>
                  <a:gd name="T7" fmla="*/ 1 h 845"/>
                  <a:gd name="T8" fmla="*/ 0 w 366"/>
                  <a:gd name="T9" fmla="*/ 1 h 845"/>
                  <a:gd name="T10" fmla="*/ 0 w 366"/>
                  <a:gd name="T11" fmla="*/ 1 h 845"/>
                  <a:gd name="T12" fmla="*/ 0 w 366"/>
                  <a:gd name="T13" fmla="*/ 1 h 845"/>
                  <a:gd name="T14" fmla="*/ 0 w 366"/>
                  <a:gd name="T15" fmla="*/ 1 h 845"/>
                  <a:gd name="T16" fmla="*/ 0 w 366"/>
                  <a:gd name="T17" fmla="*/ 1 h 845"/>
                  <a:gd name="T18" fmla="*/ 0 w 366"/>
                  <a:gd name="T19" fmla="*/ 1 h 845"/>
                  <a:gd name="T20" fmla="*/ 0 w 366"/>
                  <a:gd name="T21" fmla="*/ 1 h 845"/>
                  <a:gd name="T22" fmla="*/ 0 w 366"/>
                  <a:gd name="T23" fmla="*/ 1 h 845"/>
                  <a:gd name="T24" fmla="*/ 1 w 366"/>
                  <a:gd name="T25" fmla="*/ 1 h 845"/>
                  <a:gd name="T26" fmla="*/ 0 w 366"/>
                  <a:gd name="T27" fmla="*/ 1 h 845"/>
                  <a:gd name="T28" fmla="*/ 0 w 366"/>
                  <a:gd name="T29" fmla="*/ 1 h 845"/>
                  <a:gd name="T30" fmla="*/ 0 w 366"/>
                  <a:gd name="T31" fmla="*/ 1 h 845"/>
                  <a:gd name="T32" fmla="*/ 0 w 366"/>
                  <a:gd name="T33" fmla="*/ 1 h 845"/>
                  <a:gd name="T34" fmla="*/ 0 w 366"/>
                  <a:gd name="T35" fmla="*/ 1 h 845"/>
                  <a:gd name="T36" fmla="*/ 0 w 366"/>
                  <a:gd name="T37" fmla="*/ 1 h 845"/>
                  <a:gd name="T38" fmla="*/ 0 w 366"/>
                  <a:gd name="T39" fmla="*/ 1 h 845"/>
                  <a:gd name="T40" fmla="*/ 0 w 366"/>
                  <a:gd name="T41" fmla="*/ 1 h 845"/>
                  <a:gd name="T42" fmla="*/ 0 w 366"/>
                  <a:gd name="T43" fmla="*/ 1 h 845"/>
                  <a:gd name="T44" fmla="*/ 0 w 366"/>
                  <a:gd name="T45" fmla="*/ 1 h 845"/>
                  <a:gd name="T46" fmla="*/ 0 w 366"/>
                  <a:gd name="T47" fmla="*/ 0 h 845"/>
                  <a:gd name="T48" fmla="*/ 0 w 366"/>
                  <a:gd name="T49" fmla="*/ 0 h 845"/>
                  <a:gd name="T50" fmla="*/ 0 w 366"/>
                  <a:gd name="T51" fmla="*/ 0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6" name="Freeform 198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7" name="Freeform 199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8" name="Freeform 200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0 w 142"/>
                  <a:gd name="T1" fmla="*/ 0 h 36"/>
                  <a:gd name="T2" fmla="*/ 0 w 142"/>
                  <a:gd name="T3" fmla="*/ 0 h 36"/>
                  <a:gd name="T4" fmla="*/ 0 w 142"/>
                  <a:gd name="T5" fmla="*/ 0 h 36"/>
                  <a:gd name="T6" fmla="*/ 0 w 142"/>
                  <a:gd name="T7" fmla="*/ 0 h 36"/>
                  <a:gd name="T8" fmla="*/ 0 w 142"/>
                  <a:gd name="T9" fmla="*/ 0 h 36"/>
                  <a:gd name="T10" fmla="*/ 0 w 142"/>
                  <a:gd name="T11" fmla="*/ 0 h 36"/>
                  <a:gd name="T12" fmla="*/ 0 w 142"/>
                  <a:gd name="T13" fmla="*/ 0 h 36"/>
                  <a:gd name="T14" fmla="*/ 0 w 142"/>
                  <a:gd name="T15" fmla="*/ 0 h 36"/>
                  <a:gd name="T16" fmla="*/ 0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0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49" name="Freeform 201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0 h 601"/>
                  <a:gd name="T2" fmla="*/ 0 w 351"/>
                  <a:gd name="T3" fmla="*/ 0 h 601"/>
                  <a:gd name="T4" fmla="*/ 0 w 351"/>
                  <a:gd name="T5" fmla="*/ 1 h 601"/>
                  <a:gd name="T6" fmla="*/ 0 w 351"/>
                  <a:gd name="T7" fmla="*/ 1 h 601"/>
                  <a:gd name="T8" fmla="*/ 0 w 351"/>
                  <a:gd name="T9" fmla="*/ 1 h 601"/>
                  <a:gd name="T10" fmla="*/ 0 w 351"/>
                  <a:gd name="T11" fmla="*/ 1 h 601"/>
                  <a:gd name="T12" fmla="*/ 0 w 351"/>
                  <a:gd name="T13" fmla="*/ 1 h 601"/>
                  <a:gd name="T14" fmla="*/ 0 w 351"/>
                  <a:gd name="T15" fmla="*/ 1 h 601"/>
                  <a:gd name="T16" fmla="*/ 0 w 351"/>
                  <a:gd name="T17" fmla="*/ 1 h 601"/>
                  <a:gd name="T18" fmla="*/ 0 w 351"/>
                  <a:gd name="T19" fmla="*/ 1 h 601"/>
                  <a:gd name="T20" fmla="*/ 0 w 351"/>
                  <a:gd name="T21" fmla="*/ 1 h 601"/>
                  <a:gd name="T22" fmla="*/ 0 w 351"/>
                  <a:gd name="T23" fmla="*/ 1 h 601"/>
                  <a:gd name="T24" fmla="*/ 0 w 351"/>
                  <a:gd name="T25" fmla="*/ 1 h 601"/>
                  <a:gd name="T26" fmla="*/ 0 w 351"/>
                  <a:gd name="T27" fmla="*/ 1 h 601"/>
                  <a:gd name="T28" fmla="*/ 0 w 351"/>
                  <a:gd name="T29" fmla="*/ 1 h 601"/>
                  <a:gd name="T30" fmla="*/ 0 w 351"/>
                  <a:gd name="T31" fmla="*/ 1 h 601"/>
                  <a:gd name="T32" fmla="*/ 0 w 351"/>
                  <a:gd name="T33" fmla="*/ 1 h 601"/>
                  <a:gd name="T34" fmla="*/ 0 w 351"/>
                  <a:gd name="T35" fmla="*/ 1 h 601"/>
                  <a:gd name="T36" fmla="*/ 0 w 351"/>
                  <a:gd name="T37" fmla="*/ 1 h 601"/>
                  <a:gd name="T38" fmla="*/ 0 w 351"/>
                  <a:gd name="T39" fmla="*/ 1 h 601"/>
                  <a:gd name="T40" fmla="*/ 0 w 351"/>
                  <a:gd name="T41" fmla="*/ 1 h 601"/>
                  <a:gd name="T42" fmla="*/ 0 w 351"/>
                  <a:gd name="T43" fmla="*/ 1 h 601"/>
                  <a:gd name="T44" fmla="*/ 0 w 351"/>
                  <a:gd name="T45" fmla="*/ 0 h 601"/>
                  <a:gd name="T46" fmla="*/ 0 w 351"/>
                  <a:gd name="T47" fmla="*/ 0 h 601"/>
                  <a:gd name="T48" fmla="*/ 0 w 351"/>
                  <a:gd name="T49" fmla="*/ 0 h 601"/>
                  <a:gd name="T50" fmla="*/ 0 w 351"/>
                  <a:gd name="T51" fmla="*/ 0 h 601"/>
                  <a:gd name="T52" fmla="*/ 0 w 351"/>
                  <a:gd name="T53" fmla="*/ 0 h 601"/>
                  <a:gd name="T54" fmla="*/ 0 w 351"/>
                  <a:gd name="T55" fmla="*/ 0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0 h 601"/>
                  <a:gd name="T74" fmla="*/ 0 w 351"/>
                  <a:gd name="T75" fmla="*/ 0 h 601"/>
                  <a:gd name="T76" fmla="*/ 0 w 351"/>
                  <a:gd name="T77" fmla="*/ 0 h 601"/>
                  <a:gd name="T78" fmla="*/ 0 w 351"/>
                  <a:gd name="T79" fmla="*/ 0 h 601"/>
                  <a:gd name="T80" fmla="*/ 0 w 351"/>
                  <a:gd name="T81" fmla="*/ 0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0" name="Freeform 202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0 w 2164"/>
                  <a:gd name="T1" fmla="*/ 0 h 1979"/>
                  <a:gd name="T2" fmla="*/ 0 w 2164"/>
                  <a:gd name="T3" fmla="*/ 0 h 1979"/>
                  <a:gd name="T4" fmla="*/ 0 w 2164"/>
                  <a:gd name="T5" fmla="*/ 0 h 1979"/>
                  <a:gd name="T6" fmla="*/ 0 w 2164"/>
                  <a:gd name="T7" fmla="*/ 0 h 1979"/>
                  <a:gd name="T8" fmla="*/ 0 w 2164"/>
                  <a:gd name="T9" fmla="*/ 0 h 1979"/>
                  <a:gd name="T10" fmla="*/ 0 w 2164"/>
                  <a:gd name="T11" fmla="*/ 0 h 1979"/>
                  <a:gd name="T12" fmla="*/ 0 w 2164"/>
                  <a:gd name="T13" fmla="*/ 0 h 1979"/>
                  <a:gd name="T14" fmla="*/ 0 w 2164"/>
                  <a:gd name="T15" fmla="*/ 0 h 1979"/>
                  <a:gd name="T16" fmla="*/ 0 w 2164"/>
                  <a:gd name="T17" fmla="*/ 0 h 1979"/>
                  <a:gd name="T18" fmla="*/ 1 w 2164"/>
                  <a:gd name="T19" fmla="*/ 0 h 1979"/>
                  <a:gd name="T20" fmla="*/ 1 w 2164"/>
                  <a:gd name="T21" fmla="*/ 0 h 1979"/>
                  <a:gd name="T22" fmla="*/ 1 w 2164"/>
                  <a:gd name="T23" fmla="*/ 0 h 1979"/>
                  <a:gd name="T24" fmla="*/ 1 w 2164"/>
                  <a:gd name="T25" fmla="*/ 0 h 1979"/>
                  <a:gd name="T26" fmla="*/ 1 w 2164"/>
                  <a:gd name="T27" fmla="*/ 0 h 1979"/>
                  <a:gd name="T28" fmla="*/ 1 w 2164"/>
                  <a:gd name="T29" fmla="*/ 0 h 1979"/>
                  <a:gd name="T30" fmla="*/ 1 w 2164"/>
                  <a:gd name="T31" fmla="*/ 0 h 1979"/>
                  <a:gd name="T32" fmla="*/ 1 w 2164"/>
                  <a:gd name="T33" fmla="*/ 0 h 1979"/>
                  <a:gd name="T34" fmla="*/ 1 w 2164"/>
                  <a:gd name="T35" fmla="*/ 0 h 1979"/>
                  <a:gd name="T36" fmla="*/ 1 w 2164"/>
                  <a:gd name="T37" fmla="*/ 0 h 1979"/>
                  <a:gd name="T38" fmla="*/ 1 w 2164"/>
                  <a:gd name="T39" fmla="*/ 0 h 1979"/>
                  <a:gd name="T40" fmla="*/ 1 w 2164"/>
                  <a:gd name="T41" fmla="*/ 1 h 1979"/>
                  <a:gd name="T42" fmla="*/ 1 w 2164"/>
                  <a:gd name="T43" fmla="*/ 1 h 1979"/>
                  <a:gd name="T44" fmla="*/ 1 w 2164"/>
                  <a:gd name="T45" fmla="*/ 1 h 1979"/>
                  <a:gd name="T46" fmla="*/ 1 w 2164"/>
                  <a:gd name="T47" fmla="*/ 1 h 1979"/>
                  <a:gd name="T48" fmla="*/ 1 w 2164"/>
                  <a:gd name="T49" fmla="*/ 1 h 1979"/>
                  <a:gd name="T50" fmla="*/ 1 w 2164"/>
                  <a:gd name="T51" fmla="*/ 1 h 1979"/>
                  <a:gd name="T52" fmla="*/ 0 w 2164"/>
                  <a:gd name="T53" fmla="*/ 1 h 1979"/>
                  <a:gd name="T54" fmla="*/ 0 w 2164"/>
                  <a:gd name="T55" fmla="*/ 1 h 1979"/>
                  <a:gd name="T56" fmla="*/ 0 w 2164"/>
                  <a:gd name="T57" fmla="*/ 1 h 1979"/>
                  <a:gd name="T58" fmla="*/ 0 w 2164"/>
                  <a:gd name="T59" fmla="*/ 1 h 1979"/>
                  <a:gd name="T60" fmla="*/ 0 w 2164"/>
                  <a:gd name="T61" fmla="*/ 1 h 1979"/>
                  <a:gd name="T62" fmla="*/ 0 w 2164"/>
                  <a:gd name="T63" fmla="*/ 1 h 1979"/>
                  <a:gd name="T64" fmla="*/ 0 w 2164"/>
                  <a:gd name="T65" fmla="*/ 1 h 1979"/>
                  <a:gd name="T66" fmla="*/ 0 w 2164"/>
                  <a:gd name="T67" fmla="*/ 1 h 1979"/>
                  <a:gd name="T68" fmla="*/ 0 w 2164"/>
                  <a:gd name="T69" fmla="*/ 1 h 1979"/>
                  <a:gd name="T70" fmla="*/ 0 w 2164"/>
                  <a:gd name="T71" fmla="*/ 1 h 1979"/>
                  <a:gd name="T72" fmla="*/ 0 w 2164"/>
                  <a:gd name="T73" fmla="*/ 1 h 1979"/>
                  <a:gd name="T74" fmla="*/ 0 w 2164"/>
                  <a:gd name="T75" fmla="*/ 1 h 1979"/>
                  <a:gd name="T76" fmla="*/ 0 w 2164"/>
                  <a:gd name="T77" fmla="*/ 1 h 1979"/>
                  <a:gd name="T78" fmla="*/ 0 w 2164"/>
                  <a:gd name="T79" fmla="*/ 1 h 1979"/>
                  <a:gd name="T80" fmla="*/ 0 w 2164"/>
                  <a:gd name="T81" fmla="*/ 1 h 1979"/>
                  <a:gd name="T82" fmla="*/ 0 w 2164"/>
                  <a:gd name="T83" fmla="*/ 1 h 1979"/>
                  <a:gd name="T84" fmla="*/ 0 w 2164"/>
                  <a:gd name="T85" fmla="*/ 0 h 1979"/>
                  <a:gd name="T86" fmla="*/ 0 w 2164"/>
                  <a:gd name="T87" fmla="*/ 0 h 1979"/>
                  <a:gd name="T88" fmla="*/ 0 w 2164"/>
                  <a:gd name="T89" fmla="*/ 0 h 1979"/>
                  <a:gd name="T90" fmla="*/ 0 w 2164"/>
                  <a:gd name="T91" fmla="*/ 0 h 1979"/>
                  <a:gd name="T92" fmla="*/ 0 w 2164"/>
                  <a:gd name="T93" fmla="*/ 0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1" name="Freeform 203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0 w 1244"/>
                  <a:gd name="T3" fmla="*/ 0 h 930"/>
                  <a:gd name="T4" fmla="*/ 0 w 1244"/>
                  <a:gd name="T5" fmla="*/ 0 h 930"/>
                  <a:gd name="T6" fmla="*/ 0 w 1244"/>
                  <a:gd name="T7" fmla="*/ 0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2" name="Freeform 204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0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3" name="Freeform 205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0 w 1259"/>
                  <a:gd name="T3" fmla="*/ 0 h 337"/>
                  <a:gd name="T4" fmla="*/ 0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4" name="Freeform 206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0 w 1265"/>
                  <a:gd name="T3" fmla="*/ 0 h 342"/>
                  <a:gd name="T4" fmla="*/ 0 w 1265"/>
                  <a:gd name="T5" fmla="*/ 0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5" name="Freeform 207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0 w 1264"/>
                  <a:gd name="T3" fmla="*/ 0 h 344"/>
                  <a:gd name="T4" fmla="*/ 0 w 1264"/>
                  <a:gd name="T5" fmla="*/ 0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6" name="Freeform 208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7" name="Freeform 209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8" name="Freeform 210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0 w 1469"/>
                  <a:gd name="T1" fmla="*/ 0 h 525"/>
                  <a:gd name="T2" fmla="*/ 0 w 1469"/>
                  <a:gd name="T3" fmla="*/ 0 h 525"/>
                  <a:gd name="T4" fmla="*/ 0 w 1469"/>
                  <a:gd name="T5" fmla="*/ 0 h 525"/>
                  <a:gd name="T6" fmla="*/ 0 w 1469"/>
                  <a:gd name="T7" fmla="*/ 0 h 525"/>
                  <a:gd name="T8" fmla="*/ 0 w 1469"/>
                  <a:gd name="T9" fmla="*/ 0 h 525"/>
                  <a:gd name="T10" fmla="*/ 0 w 1469"/>
                  <a:gd name="T11" fmla="*/ 0 h 525"/>
                  <a:gd name="T12" fmla="*/ 0 w 1469"/>
                  <a:gd name="T13" fmla="*/ 0 h 525"/>
                  <a:gd name="T14" fmla="*/ 0 w 1469"/>
                  <a:gd name="T15" fmla="*/ 0 h 525"/>
                  <a:gd name="T16" fmla="*/ 0 w 1469"/>
                  <a:gd name="T17" fmla="*/ 0 h 525"/>
                  <a:gd name="T18" fmla="*/ 0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0 w 1469"/>
                  <a:gd name="T63" fmla="*/ 0 h 525"/>
                  <a:gd name="T64" fmla="*/ 0 w 1469"/>
                  <a:gd name="T65" fmla="*/ 0 h 525"/>
                  <a:gd name="T66" fmla="*/ 0 w 1469"/>
                  <a:gd name="T67" fmla="*/ 0 h 525"/>
                  <a:gd name="T68" fmla="*/ 0 w 1469"/>
                  <a:gd name="T69" fmla="*/ 0 h 525"/>
                  <a:gd name="T70" fmla="*/ 0 w 1469"/>
                  <a:gd name="T71" fmla="*/ 0 h 525"/>
                  <a:gd name="T72" fmla="*/ 0 w 1469"/>
                  <a:gd name="T73" fmla="*/ 0 h 525"/>
                  <a:gd name="T74" fmla="*/ 0 w 1469"/>
                  <a:gd name="T75" fmla="*/ 0 h 525"/>
                  <a:gd name="T76" fmla="*/ 0 w 1469"/>
                  <a:gd name="T77" fmla="*/ 0 h 525"/>
                  <a:gd name="T78" fmla="*/ 0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59" name="Freeform 211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60" name="Freeform 212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61" name="Freeform 213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0 w 730"/>
                  <a:gd name="T3" fmla="*/ 0 h 200"/>
                  <a:gd name="T4" fmla="*/ 0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62" name="Freeform 214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0 w 703"/>
                  <a:gd name="T3" fmla="*/ 0 h 187"/>
                  <a:gd name="T4" fmla="*/ 0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63" name="Freeform 215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0 h 508"/>
                  <a:gd name="T2" fmla="*/ 0 w 424"/>
                  <a:gd name="T3" fmla="*/ 0 h 508"/>
                  <a:gd name="T4" fmla="*/ 0 w 424"/>
                  <a:gd name="T5" fmla="*/ 0 h 508"/>
                  <a:gd name="T6" fmla="*/ 0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0 h 508"/>
                  <a:gd name="T14" fmla="*/ 0 w 424"/>
                  <a:gd name="T15" fmla="*/ 0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64" name="Freeform 216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0 w 1186"/>
                  <a:gd name="T3" fmla="*/ 0 h 245"/>
                  <a:gd name="T4" fmla="*/ 0 w 1186"/>
                  <a:gd name="T5" fmla="*/ 0 h 245"/>
                  <a:gd name="T6" fmla="*/ 0 w 1186"/>
                  <a:gd name="T7" fmla="*/ 0 h 245"/>
                  <a:gd name="T8" fmla="*/ 0 w 1186"/>
                  <a:gd name="T9" fmla="*/ 0 h 245"/>
                  <a:gd name="T10" fmla="*/ 0 w 1186"/>
                  <a:gd name="T11" fmla="*/ 0 h 245"/>
                  <a:gd name="T12" fmla="*/ 0 w 1186"/>
                  <a:gd name="T13" fmla="*/ 0 h 245"/>
                  <a:gd name="T14" fmla="*/ 0 w 1186"/>
                  <a:gd name="T15" fmla="*/ 0 h 245"/>
                  <a:gd name="T16" fmla="*/ 0 w 1186"/>
                  <a:gd name="T17" fmla="*/ 0 h 245"/>
                  <a:gd name="T18" fmla="*/ 0 w 1186"/>
                  <a:gd name="T19" fmla="*/ 0 h 245"/>
                  <a:gd name="T20" fmla="*/ 0 w 1186"/>
                  <a:gd name="T21" fmla="*/ 0 h 245"/>
                  <a:gd name="T22" fmla="*/ 0 w 1186"/>
                  <a:gd name="T23" fmla="*/ 0 h 245"/>
                  <a:gd name="T24" fmla="*/ 0 w 1186"/>
                  <a:gd name="T25" fmla="*/ 0 h 245"/>
                  <a:gd name="T26" fmla="*/ 0 w 1186"/>
                  <a:gd name="T27" fmla="*/ 0 h 245"/>
                  <a:gd name="T28" fmla="*/ 0 w 1186"/>
                  <a:gd name="T29" fmla="*/ 0 h 245"/>
                  <a:gd name="T30" fmla="*/ 0 w 1186"/>
                  <a:gd name="T31" fmla="*/ 0 h 245"/>
                  <a:gd name="T32" fmla="*/ 0 w 1186"/>
                  <a:gd name="T33" fmla="*/ 0 h 245"/>
                  <a:gd name="T34" fmla="*/ 0 w 1186"/>
                  <a:gd name="T35" fmla="*/ 0 h 245"/>
                  <a:gd name="T36" fmla="*/ 0 w 1186"/>
                  <a:gd name="T37" fmla="*/ 0 h 245"/>
                  <a:gd name="T38" fmla="*/ 0 w 1186"/>
                  <a:gd name="T39" fmla="*/ 0 h 245"/>
                  <a:gd name="T40" fmla="*/ 0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65" name="Freeform 217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0 h 738"/>
                  <a:gd name="T4" fmla="*/ 0 w 241"/>
                  <a:gd name="T5" fmla="*/ 0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0848" name="Group 218"/>
          <p:cNvGrpSpPr>
            <a:grpSpLocks/>
          </p:cNvGrpSpPr>
          <p:nvPr/>
        </p:nvGrpSpPr>
        <p:grpSpPr bwMode="auto">
          <a:xfrm>
            <a:off x="5743575" y="3506788"/>
            <a:ext cx="203200" cy="330200"/>
            <a:chOff x="4544" y="808"/>
            <a:chExt cx="128" cy="208"/>
          </a:xfrm>
        </p:grpSpPr>
        <p:sp>
          <p:nvSpPr>
            <p:cNvPr id="55358" name="Line 219"/>
            <p:cNvSpPr>
              <a:spLocks noChangeShapeType="1"/>
            </p:cNvSpPr>
            <p:nvPr/>
          </p:nvSpPr>
          <p:spPr bwMode="auto">
            <a:xfrm flipH="1" flipV="1">
              <a:off x="4624" y="80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5359" name="Line 220"/>
            <p:cNvSpPr>
              <a:spLocks noChangeShapeType="1"/>
            </p:cNvSpPr>
            <p:nvPr/>
          </p:nvSpPr>
          <p:spPr bwMode="auto">
            <a:xfrm flipH="1" flipV="1">
              <a:off x="4584" y="84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5360" name="Line 221"/>
            <p:cNvSpPr>
              <a:spLocks noChangeShapeType="1"/>
            </p:cNvSpPr>
            <p:nvPr/>
          </p:nvSpPr>
          <p:spPr bwMode="auto">
            <a:xfrm flipH="1" flipV="1">
              <a:off x="4544" y="88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55314" name="Line 222"/>
          <p:cNvSpPr>
            <a:spLocks noChangeShapeType="1"/>
          </p:cNvSpPr>
          <p:nvPr/>
        </p:nvSpPr>
        <p:spPr bwMode="auto">
          <a:xfrm>
            <a:off x="6022975" y="4027488"/>
            <a:ext cx="317500" cy="67310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120850" name="Group 223"/>
          <p:cNvGrpSpPr>
            <a:grpSpLocks/>
          </p:cNvGrpSpPr>
          <p:nvPr/>
        </p:nvGrpSpPr>
        <p:grpSpPr bwMode="auto">
          <a:xfrm>
            <a:off x="6194425" y="4152900"/>
            <a:ext cx="357188" cy="366713"/>
            <a:chOff x="618" y="3500"/>
            <a:chExt cx="202" cy="231"/>
          </a:xfrm>
        </p:grpSpPr>
        <p:sp>
          <p:nvSpPr>
            <p:cNvPr id="55356" name="Oval 224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57" name="Text Box 225"/>
            <p:cNvSpPr txBox="1">
              <a:spLocks noChangeArrowheads="1"/>
            </p:cNvSpPr>
            <p:nvPr/>
          </p:nvSpPr>
          <p:spPr bwMode="auto">
            <a:xfrm>
              <a:off x="628" y="3500"/>
              <a:ext cx="1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</a:t>
              </a:r>
            </a:p>
          </p:txBody>
        </p:sp>
      </p:grpSp>
      <p:grpSp>
        <p:nvGrpSpPr>
          <p:cNvPr id="120851" name="Group 227"/>
          <p:cNvGrpSpPr>
            <a:grpSpLocks/>
          </p:cNvGrpSpPr>
          <p:nvPr/>
        </p:nvGrpSpPr>
        <p:grpSpPr bwMode="auto">
          <a:xfrm>
            <a:off x="4978400" y="4565650"/>
            <a:ext cx="339725" cy="366713"/>
            <a:chOff x="618" y="3500"/>
            <a:chExt cx="214" cy="231"/>
          </a:xfrm>
        </p:grpSpPr>
        <p:sp>
          <p:nvSpPr>
            <p:cNvPr id="55354" name="Oval 22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55" name="Text Box 229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4</a:t>
              </a:r>
            </a:p>
          </p:txBody>
        </p:sp>
      </p:grpSp>
      <p:sp>
        <p:nvSpPr>
          <p:cNvPr id="55317" name="Text Box 230"/>
          <p:cNvSpPr txBox="1">
            <a:spLocks noChangeArrowheads="1"/>
          </p:cNvSpPr>
          <p:nvPr/>
        </p:nvSpPr>
        <p:spPr bwMode="auto">
          <a:xfrm>
            <a:off x="5035550" y="5686425"/>
            <a:ext cx="15700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</a:rPr>
              <a:t>new foreign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agent</a:t>
            </a:r>
          </a:p>
        </p:txBody>
      </p:sp>
      <p:sp>
        <p:nvSpPr>
          <p:cNvPr id="120853" name="Freeform 231"/>
          <p:cNvSpPr>
            <a:spLocks/>
          </p:cNvSpPr>
          <p:nvPr/>
        </p:nvSpPr>
        <p:spPr bwMode="auto">
          <a:xfrm flipH="1">
            <a:off x="5768975" y="4929188"/>
            <a:ext cx="546100" cy="419100"/>
          </a:xfrm>
          <a:custGeom>
            <a:avLst/>
            <a:gdLst>
              <a:gd name="T0" fmla="*/ 2147483647 w 376"/>
              <a:gd name="T1" fmla="*/ 2147483647 h 664"/>
              <a:gd name="T2" fmla="*/ 0 w 376"/>
              <a:gd name="T3" fmla="*/ 0 h 6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120854" name="Group 232"/>
          <p:cNvGrpSpPr>
            <a:grpSpLocks/>
          </p:cNvGrpSpPr>
          <p:nvPr/>
        </p:nvGrpSpPr>
        <p:grpSpPr bwMode="auto">
          <a:xfrm>
            <a:off x="5867400" y="4938713"/>
            <a:ext cx="339725" cy="366712"/>
            <a:chOff x="618" y="3500"/>
            <a:chExt cx="214" cy="231"/>
          </a:xfrm>
        </p:grpSpPr>
        <p:sp>
          <p:nvSpPr>
            <p:cNvPr id="55352" name="Oval 233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53" name="Text Box 234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120855" name="Group 238"/>
          <p:cNvGrpSpPr>
            <a:grpSpLocks/>
          </p:cNvGrpSpPr>
          <p:nvPr/>
        </p:nvGrpSpPr>
        <p:grpSpPr bwMode="auto">
          <a:xfrm>
            <a:off x="2227263" y="5605463"/>
            <a:ext cx="501650" cy="233362"/>
            <a:chOff x="3600" y="219"/>
            <a:chExt cx="360" cy="175"/>
          </a:xfrm>
        </p:grpSpPr>
        <p:sp>
          <p:nvSpPr>
            <p:cNvPr id="120874" name="Oval 23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5" name="Line 24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6" name="Line 24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7" name="Rectangle 242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20878" name="Oval 24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79" name="Group 24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0884" name="Line 24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85" name="Line 24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86" name="Line 24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0880" name="Group 24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0881" name="Line 24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82" name="Line 25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83" name="Line 25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5321" name="Text Box 252"/>
          <p:cNvSpPr txBox="1">
            <a:spLocks noChangeArrowheads="1"/>
          </p:cNvSpPr>
          <p:nvPr/>
        </p:nvSpPr>
        <p:spPr bwMode="auto">
          <a:xfrm>
            <a:off x="2686050" y="5572125"/>
            <a:ext cx="14303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</a:rPr>
              <a:t>correspondent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agent</a:t>
            </a:r>
          </a:p>
        </p:txBody>
      </p:sp>
      <p:sp>
        <p:nvSpPr>
          <p:cNvPr id="55322" name="Text Box 253"/>
          <p:cNvSpPr txBox="1">
            <a:spLocks noChangeArrowheads="1"/>
          </p:cNvSpPr>
          <p:nvPr/>
        </p:nvSpPr>
        <p:spPr bwMode="auto">
          <a:xfrm>
            <a:off x="1162050" y="5978525"/>
            <a:ext cx="1430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</a:rPr>
              <a:t>correspondent</a:t>
            </a:r>
          </a:p>
        </p:txBody>
      </p:sp>
      <p:sp>
        <p:nvSpPr>
          <p:cNvPr id="55323" name="Text Box 254"/>
          <p:cNvSpPr txBox="1">
            <a:spLocks noChangeArrowheads="1"/>
          </p:cNvSpPr>
          <p:nvPr/>
        </p:nvSpPr>
        <p:spPr bwMode="auto">
          <a:xfrm>
            <a:off x="6381750" y="5356225"/>
            <a:ext cx="90963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</a:rPr>
              <a:t>new 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foreign</a:t>
            </a:r>
          </a:p>
          <a:p>
            <a:pPr>
              <a:defRPr/>
            </a:pPr>
            <a:r>
              <a:rPr lang="en-US" sz="1400" smtClean="0">
                <a:latin typeface="Arial" charset="0"/>
              </a:rPr>
              <a:t>network</a:t>
            </a:r>
          </a:p>
        </p:txBody>
      </p:sp>
      <p:sp>
        <p:nvSpPr>
          <p:cNvPr id="55324" name="Rectangle 256"/>
          <p:cNvSpPr>
            <a:spLocks noGrp="1" noChangeArrowheads="1"/>
          </p:cNvSpPr>
          <p:nvPr>
            <p:ph type="title"/>
          </p:nvPr>
        </p:nvSpPr>
        <p:spPr>
          <a:xfrm>
            <a:off x="238125" y="98425"/>
            <a:ext cx="8596313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ea typeface="ＭＳ Ｐゴシック" charset="0"/>
              </a:rPr>
              <a:t>Accommodating mobility with direct routing</a:t>
            </a:r>
          </a:p>
        </p:txBody>
      </p:sp>
      <p:sp>
        <p:nvSpPr>
          <p:cNvPr id="55325" name="Rectangle 257"/>
          <p:cNvSpPr>
            <a:spLocks noGrp="1" noChangeArrowheads="1"/>
          </p:cNvSpPr>
          <p:nvPr>
            <p:ph type="body" idx="1"/>
          </p:nvPr>
        </p:nvSpPr>
        <p:spPr>
          <a:xfrm>
            <a:off x="476250" y="1144588"/>
            <a:ext cx="7772400" cy="1646237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>
                <a:latin typeface="Gill Sans MT" charset="0"/>
                <a:ea typeface="ＭＳ Ｐゴシック" charset="0"/>
              </a:rPr>
              <a:t>anchor foreign agent: FA in first visited network</a:t>
            </a:r>
          </a:p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>
                <a:latin typeface="Gill Sans MT" charset="0"/>
                <a:ea typeface="ＭＳ Ｐゴシック" charset="0"/>
              </a:rPr>
              <a:t>data always routed first to anchor FA</a:t>
            </a:r>
          </a:p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>
                <a:latin typeface="Gill Sans MT" charset="0"/>
                <a:ea typeface="ＭＳ Ｐゴシック" charset="0"/>
              </a:rPr>
              <a:t>when mobile moves: new FA arranges to have data forwarded from old FA (chaining)</a:t>
            </a:r>
          </a:p>
        </p:txBody>
      </p:sp>
      <p:pic>
        <p:nvPicPr>
          <p:cNvPr id="55326" name="Picture 1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5454650"/>
            <a:ext cx="78105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327" name="Picture 17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4081463"/>
            <a:ext cx="6826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328" name="Picture 17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5413375"/>
            <a:ext cx="571500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0864" name="Freeform 226"/>
          <p:cNvSpPr>
            <a:spLocks/>
          </p:cNvSpPr>
          <p:nvPr/>
        </p:nvSpPr>
        <p:spPr bwMode="auto">
          <a:xfrm>
            <a:off x="4587875" y="4408488"/>
            <a:ext cx="1828800" cy="1392237"/>
          </a:xfrm>
          <a:custGeom>
            <a:avLst/>
            <a:gdLst>
              <a:gd name="T0" fmla="*/ 0 w 1152"/>
              <a:gd name="T1" fmla="*/ 0 h 877"/>
              <a:gd name="T2" fmla="*/ 2147483647 w 1152"/>
              <a:gd name="T3" fmla="*/ 2147483647 h 877"/>
              <a:gd name="T4" fmla="*/ 2147483647 w 1152"/>
              <a:gd name="T5" fmla="*/ 2147483647 h 877"/>
              <a:gd name="T6" fmla="*/ 2147483647 w 1152"/>
              <a:gd name="T7" fmla="*/ 2147483647 h 87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877">
                <a:moveTo>
                  <a:pt x="0" y="0"/>
                </a:moveTo>
                <a:cubicBezTo>
                  <a:pt x="75" y="129"/>
                  <a:pt x="291" y="675"/>
                  <a:pt x="448" y="776"/>
                </a:cubicBezTo>
                <a:cubicBezTo>
                  <a:pt x="605" y="877"/>
                  <a:pt x="840" y="665"/>
                  <a:pt x="944" y="608"/>
                </a:cubicBezTo>
                <a:lnTo>
                  <a:pt x="1152" y="456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0865" name="Group 169"/>
          <p:cNvGrpSpPr>
            <a:grpSpLocks/>
          </p:cNvGrpSpPr>
          <p:nvPr/>
        </p:nvGrpSpPr>
        <p:grpSpPr bwMode="auto">
          <a:xfrm>
            <a:off x="5984875" y="4473575"/>
            <a:ext cx="1174750" cy="776288"/>
            <a:chOff x="4089854" y="1363889"/>
            <a:chExt cx="1091746" cy="791482"/>
          </a:xfrm>
        </p:grpSpPr>
        <p:sp>
          <p:nvSpPr>
            <p:cNvPr id="120870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0871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2087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0873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20866" name="Group 235"/>
          <p:cNvGrpSpPr>
            <a:grpSpLocks/>
          </p:cNvGrpSpPr>
          <p:nvPr/>
        </p:nvGrpSpPr>
        <p:grpSpPr bwMode="auto">
          <a:xfrm>
            <a:off x="4851400" y="5073650"/>
            <a:ext cx="339725" cy="366713"/>
            <a:chOff x="618" y="3500"/>
            <a:chExt cx="214" cy="231"/>
          </a:xfrm>
        </p:grpSpPr>
        <p:sp>
          <p:nvSpPr>
            <p:cNvPr id="55333" name="Oval 236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34" name="Text Box 237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5</a:t>
              </a:r>
            </a:p>
          </p:txBody>
        </p:sp>
      </p:grpSp>
      <p:pic>
        <p:nvPicPr>
          <p:cNvPr id="120867" name="Picture 6" descr="underline_bas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163" y="860425"/>
            <a:ext cx="82280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63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23FDDB7E-0463-41C7-8B48-2DFF8B36C229}" type="slidenum">
              <a:rPr lang="en-US"/>
              <a:pPr/>
              <a:t>16</a:t>
            </a:fld>
            <a:endParaRPr lang="en-US"/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Chapter 6 outline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6.1 </a:t>
            </a:r>
            <a:r>
              <a:rPr lang="en-US" sz="2400" smtClean="0"/>
              <a:t>Introduction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Wireless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6.2</a:t>
            </a:r>
            <a:r>
              <a:rPr lang="en-US" sz="2400" smtClean="0">
                <a:solidFill>
                  <a:srgbClr val="0000FF"/>
                </a:solidFill>
              </a:rPr>
              <a:t> </a:t>
            </a:r>
            <a:r>
              <a:rPr lang="en-US" sz="2400" smtClean="0"/>
              <a:t>Wireless links, characteristics</a:t>
            </a:r>
          </a:p>
          <a:p>
            <a:pPr lvl="1"/>
            <a:r>
              <a:rPr lang="en-US" sz="2000" smtClean="0"/>
              <a:t>CDMA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6.3</a:t>
            </a:r>
            <a:r>
              <a:rPr lang="en-US" sz="2400" smtClean="0"/>
              <a:t> IEEE 802.11 wireless LANs (</a:t>
            </a:r>
            <a:r>
              <a:rPr lang="ja-JP" altLang="en-US" sz="2400" smtClean="0"/>
              <a:t>“</a:t>
            </a:r>
            <a:r>
              <a:rPr lang="en-US" altLang="ja-JP" sz="2400" smtClean="0"/>
              <a:t>Wi-Fi</a:t>
            </a:r>
            <a:r>
              <a:rPr lang="ja-JP" altLang="en-US" sz="2400" smtClean="0"/>
              <a:t>”</a:t>
            </a:r>
            <a:r>
              <a:rPr lang="en-US" altLang="ja-JP" sz="240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6.4 </a:t>
            </a:r>
            <a:r>
              <a:rPr lang="en-US" sz="2400" smtClean="0"/>
              <a:t>Cellular Internet Access</a:t>
            </a:r>
          </a:p>
          <a:p>
            <a:pPr lvl="1"/>
            <a:r>
              <a:rPr lang="en-US" sz="2000" smtClean="0"/>
              <a:t>architecture</a:t>
            </a:r>
          </a:p>
          <a:p>
            <a:pPr lvl="1"/>
            <a:r>
              <a:rPr lang="en-US" sz="2000" smtClean="0"/>
              <a:t>standards (e.g., GSM)</a:t>
            </a:r>
          </a:p>
        </p:txBody>
      </p:sp>
      <p:sp>
        <p:nvSpPr>
          <p:cNvPr id="5632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Mobility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6.5</a:t>
            </a:r>
            <a:r>
              <a:rPr lang="en-US" sz="2400" smtClean="0"/>
              <a:t> Principles: addressing and routing to mobile users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C00000"/>
                </a:solidFill>
              </a:rPr>
              <a:t>6.6 Mobile IP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C00000"/>
                </a:solidFill>
              </a:rPr>
              <a:t>6.7 Handling mobility in cellular networks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6.8</a:t>
            </a:r>
            <a:r>
              <a:rPr lang="en-US" sz="2400" smtClean="0"/>
              <a:t> Mobility and higher-layer protocols</a:t>
            </a:r>
          </a:p>
          <a:p>
            <a:endParaRPr lang="en-US" sz="2400" smtClean="0"/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6.9</a:t>
            </a:r>
            <a:r>
              <a:rPr lang="en-US" sz="2400" smtClean="0">
                <a:solidFill>
                  <a:srgbClr val="FF0000"/>
                </a:solidFill>
              </a:rPr>
              <a:t> </a:t>
            </a:r>
            <a:r>
              <a:rPr lang="en-US" sz="2400" smtClean="0"/>
              <a:t>Summary</a:t>
            </a:r>
          </a:p>
        </p:txBody>
      </p:sp>
      <p:pic>
        <p:nvPicPr>
          <p:cNvPr id="122886" name="Picture 23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988" y="1017588"/>
            <a:ext cx="41132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73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78EA971E-0382-4D96-A969-4E48E49F3C65}" type="slidenum">
              <a:rPr lang="en-US"/>
              <a:pPr/>
              <a:t>17</a:t>
            </a:fld>
            <a:endParaRPr lang="en-US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Mobile IP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Specified in </a:t>
            </a:r>
            <a:r>
              <a:rPr lang="en-US" dirty="0" smtClean="0">
                <a:hlinkClick r:id="rId3"/>
              </a:rPr>
              <a:t>RFC </a:t>
            </a:r>
            <a:r>
              <a:rPr lang="en-US" dirty="0" smtClean="0">
                <a:hlinkClick r:id="rId3"/>
              </a:rPr>
              <a:t>3344</a:t>
            </a:r>
            <a:r>
              <a:rPr lang="en-US" dirty="0" smtClean="0"/>
              <a:t> (2002)</a:t>
            </a:r>
            <a:endParaRPr lang="en-US" dirty="0" smtClean="0"/>
          </a:p>
          <a:p>
            <a:r>
              <a:rPr lang="en-US" dirty="0" smtClean="0"/>
              <a:t>has many features we’</a:t>
            </a:r>
            <a:r>
              <a:rPr lang="en-US" altLang="ja-JP" dirty="0" smtClean="0"/>
              <a:t>ve seen: </a:t>
            </a:r>
          </a:p>
          <a:p>
            <a:pPr lvl="1"/>
            <a:r>
              <a:rPr lang="en-US" dirty="0" smtClean="0"/>
              <a:t>home agents, foreign agents, foreign-agent registration, care-of-addresses, encapsulation (packet-within-a-packet)</a:t>
            </a:r>
          </a:p>
          <a:p>
            <a:r>
              <a:rPr lang="en-US" dirty="0" smtClean="0"/>
              <a:t>three components to standard:</a:t>
            </a:r>
          </a:p>
          <a:p>
            <a:pPr lvl="1"/>
            <a:r>
              <a:rPr lang="en-US" dirty="0" smtClean="0"/>
              <a:t>indirect routing of </a:t>
            </a:r>
            <a:r>
              <a:rPr lang="en-US" dirty="0" err="1" smtClean="0"/>
              <a:t>datagrams</a:t>
            </a:r>
            <a:endParaRPr lang="en-US" dirty="0" smtClean="0"/>
          </a:p>
          <a:p>
            <a:pPr lvl="1"/>
            <a:r>
              <a:rPr lang="en-US" dirty="0" smtClean="0"/>
              <a:t>agent discovery</a:t>
            </a:r>
          </a:p>
          <a:p>
            <a:pPr lvl="1"/>
            <a:r>
              <a:rPr lang="en-US" dirty="0" smtClean="0"/>
              <a:t>registration with home agent</a:t>
            </a:r>
          </a:p>
          <a:p>
            <a:pPr lvl="1"/>
            <a:endParaRPr lang="en-US" dirty="0" smtClean="0"/>
          </a:p>
        </p:txBody>
      </p:sp>
      <p:pic>
        <p:nvPicPr>
          <p:cNvPr id="124933" name="Picture 24" descr="underline_base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488" y="1016000"/>
            <a:ext cx="2090737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83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9AF89411-DFD6-49EE-8B58-F094D5EEF342}" type="slidenum">
              <a:rPr lang="en-US"/>
              <a:pPr/>
              <a:t>18</a:t>
            </a:fld>
            <a:endParaRPr lang="en-US"/>
          </a:p>
        </p:txBody>
      </p:sp>
      <p:sp>
        <p:nvSpPr>
          <p:cNvPr id="126979" name="Freeform 2"/>
          <p:cNvSpPr>
            <a:spLocks/>
          </p:cNvSpPr>
          <p:nvPr/>
        </p:nvSpPr>
        <p:spPr bwMode="auto">
          <a:xfrm>
            <a:off x="4302125" y="4129088"/>
            <a:ext cx="1838325" cy="1089025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Mobile IP: indirect routing</a:t>
            </a:r>
          </a:p>
        </p:txBody>
      </p:sp>
      <p:sp>
        <p:nvSpPr>
          <p:cNvPr id="126981" name="Freeform 4"/>
          <p:cNvSpPr>
            <a:spLocks/>
          </p:cNvSpPr>
          <p:nvPr/>
        </p:nvSpPr>
        <p:spPr bwMode="auto">
          <a:xfrm>
            <a:off x="2317750" y="3646488"/>
            <a:ext cx="1625600" cy="1384300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236913" y="4511675"/>
            <a:ext cx="436562" cy="203200"/>
            <a:chOff x="3600" y="219"/>
            <a:chExt cx="360" cy="175"/>
          </a:xfrm>
        </p:grpSpPr>
        <p:sp>
          <p:nvSpPr>
            <p:cNvPr id="127148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149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0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51" name="Rectangle 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152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158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59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60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15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5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5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455863" y="4211638"/>
            <a:ext cx="1160462" cy="298450"/>
            <a:chOff x="8025" y="5070"/>
            <a:chExt cx="2100" cy="540"/>
          </a:xfrm>
        </p:grpSpPr>
        <p:sp>
          <p:nvSpPr>
            <p:cNvPr id="127145" name="Line 20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146" name="Line 21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147" name="Line 22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236788" y="3827463"/>
            <a:ext cx="796925" cy="512762"/>
            <a:chOff x="10665" y="3225"/>
            <a:chExt cx="1440" cy="930"/>
          </a:xfrm>
        </p:grpSpPr>
        <p:sp>
          <p:nvSpPr>
            <p:cNvPr id="127075" name="Oval 24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7077" name="Freeform 26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1 w 788"/>
                  <a:gd name="T1" fmla="*/ 0 h 1138"/>
                  <a:gd name="T2" fmla="*/ 1 w 788"/>
                  <a:gd name="T3" fmla="*/ 0 h 1138"/>
                  <a:gd name="T4" fmla="*/ 1 w 788"/>
                  <a:gd name="T5" fmla="*/ 0 h 1138"/>
                  <a:gd name="T6" fmla="*/ 1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1 h 1138"/>
                  <a:gd name="T18" fmla="*/ 0 w 788"/>
                  <a:gd name="T19" fmla="*/ 1 h 1138"/>
                  <a:gd name="T20" fmla="*/ 0 w 788"/>
                  <a:gd name="T21" fmla="*/ 1 h 1138"/>
                  <a:gd name="T22" fmla="*/ 0 w 788"/>
                  <a:gd name="T23" fmla="*/ 1 h 1138"/>
                  <a:gd name="T24" fmla="*/ 0 w 788"/>
                  <a:gd name="T25" fmla="*/ 2 h 1138"/>
                  <a:gd name="T26" fmla="*/ 1 w 788"/>
                  <a:gd name="T27" fmla="*/ 2 h 1138"/>
                  <a:gd name="T28" fmla="*/ 1 w 788"/>
                  <a:gd name="T29" fmla="*/ 3 h 1138"/>
                  <a:gd name="T30" fmla="*/ 1 w 788"/>
                  <a:gd name="T31" fmla="*/ 3 h 1138"/>
                  <a:gd name="T32" fmla="*/ 1 w 788"/>
                  <a:gd name="T33" fmla="*/ 4 h 1138"/>
                  <a:gd name="T34" fmla="*/ 1 w 788"/>
                  <a:gd name="T35" fmla="*/ 4 h 1138"/>
                  <a:gd name="T36" fmla="*/ 2 w 788"/>
                  <a:gd name="T37" fmla="*/ 5 h 1138"/>
                  <a:gd name="T38" fmla="*/ 2 w 788"/>
                  <a:gd name="T39" fmla="*/ 5 h 1138"/>
                  <a:gd name="T40" fmla="*/ 2 w 788"/>
                  <a:gd name="T41" fmla="*/ 5 h 1138"/>
                  <a:gd name="T42" fmla="*/ 2 w 788"/>
                  <a:gd name="T43" fmla="*/ 5 h 1138"/>
                  <a:gd name="T44" fmla="*/ 2 w 788"/>
                  <a:gd name="T45" fmla="*/ 4 h 1138"/>
                  <a:gd name="T46" fmla="*/ 3 w 788"/>
                  <a:gd name="T47" fmla="*/ 4 h 1138"/>
                  <a:gd name="T48" fmla="*/ 3 w 788"/>
                  <a:gd name="T49" fmla="*/ 4 h 1138"/>
                  <a:gd name="T50" fmla="*/ 3 w 788"/>
                  <a:gd name="T51" fmla="*/ 4 h 1138"/>
                  <a:gd name="T52" fmla="*/ 3 w 788"/>
                  <a:gd name="T53" fmla="*/ 4 h 1138"/>
                  <a:gd name="T54" fmla="*/ 3 w 788"/>
                  <a:gd name="T55" fmla="*/ 4 h 1138"/>
                  <a:gd name="T56" fmla="*/ 3 w 788"/>
                  <a:gd name="T57" fmla="*/ 4 h 1138"/>
                  <a:gd name="T58" fmla="*/ 3 w 788"/>
                  <a:gd name="T59" fmla="*/ 3 h 1138"/>
                  <a:gd name="T60" fmla="*/ 3 w 788"/>
                  <a:gd name="T61" fmla="*/ 3 h 1138"/>
                  <a:gd name="T62" fmla="*/ 2 w 788"/>
                  <a:gd name="T63" fmla="*/ 2 h 1138"/>
                  <a:gd name="T64" fmla="*/ 2 w 788"/>
                  <a:gd name="T65" fmla="*/ 2 h 1138"/>
                  <a:gd name="T66" fmla="*/ 2 w 788"/>
                  <a:gd name="T67" fmla="*/ 1 h 1138"/>
                  <a:gd name="T68" fmla="*/ 1 w 788"/>
                  <a:gd name="T69" fmla="*/ 1 h 1138"/>
                  <a:gd name="T70" fmla="*/ 1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78" name="Freeform 27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1 h 936"/>
                  <a:gd name="T20" fmla="*/ 0 w 425"/>
                  <a:gd name="T21" fmla="*/ 1 h 936"/>
                  <a:gd name="T22" fmla="*/ 0 w 425"/>
                  <a:gd name="T23" fmla="*/ 1 h 936"/>
                  <a:gd name="T24" fmla="*/ 0 w 425"/>
                  <a:gd name="T25" fmla="*/ 1 h 936"/>
                  <a:gd name="T26" fmla="*/ 0 w 425"/>
                  <a:gd name="T27" fmla="*/ 1 h 936"/>
                  <a:gd name="T28" fmla="*/ 0 w 425"/>
                  <a:gd name="T29" fmla="*/ 2 h 936"/>
                  <a:gd name="T30" fmla="*/ 0 w 425"/>
                  <a:gd name="T31" fmla="*/ 2 h 936"/>
                  <a:gd name="T32" fmla="*/ 0 w 425"/>
                  <a:gd name="T33" fmla="*/ 2 h 936"/>
                  <a:gd name="T34" fmla="*/ 0 w 425"/>
                  <a:gd name="T35" fmla="*/ 2 h 936"/>
                  <a:gd name="T36" fmla="*/ 0 w 425"/>
                  <a:gd name="T37" fmla="*/ 3 h 936"/>
                  <a:gd name="T38" fmla="*/ 1 w 425"/>
                  <a:gd name="T39" fmla="*/ 3 h 936"/>
                  <a:gd name="T40" fmla="*/ 1 w 425"/>
                  <a:gd name="T41" fmla="*/ 3 h 936"/>
                  <a:gd name="T42" fmla="*/ 1 w 425"/>
                  <a:gd name="T43" fmla="*/ 3 h 936"/>
                  <a:gd name="T44" fmla="*/ 1 w 425"/>
                  <a:gd name="T45" fmla="*/ 3 h 936"/>
                  <a:gd name="T46" fmla="*/ 1 w 425"/>
                  <a:gd name="T47" fmla="*/ 3 h 936"/>
                  <a:gd name="T48" fmla="*/ 1 w 425"/>
                  <a:gd name="T49" fmla="*/ 3 h 936"/>
                  <a:gd name="T50" fmla="*/ 1 w 425"/>
                  <a:gd name="T51" fmla="*/ 4 h 936"/>
                  <a:gd name="T52" fmla="*/ 1 w 425"/>
                  <a:gd name="T53" fmla="*/ 4 h 936"/>
                  <a:gd name="T54" fmla="*/ 1 w 425"/>
                  <a:gd name="T55" fmla="*/ 4 h 936"/>
                  <a:gd name="T56" fmla="*/ 1 w 425"/>
                  <a:gd name="T57" fmla="*/ 4 h 936"/>
                  <a:gd name="T58" fmla="*/ 1 w 425"/>
                  <a:gd name="T59" fmla="*/ 4 h 936"/>
                  <a:gd name="T60" fmla="*/ 1 w 425"/>
                  <a:gd name="T61" fmla="*/ 4 h 936"/>
                  <a:gd name="T62" fmla="*/ 2 w 425"/>
                  <a:gd name="T63" fmla="*/ 4 h 936"/>
                  <a:gd name="T64" fmla="*/ 2 w 425"/>
                  <a:gd name="T65" fmla="*/ 4 h 936"/>
                  <a:gd name="T66" fmla="*/ 2 w 425"/>
                  <a:gd name="T67" fmla="*/ 4 h 936"/>
                  <a:gd name="T68" fmla="*/ 2 w 425"/>
                  <a:gd name="T69" fmla="*/ 3 h 936"/>
                  <a:gd name="T70" fmla="*/ 1 w 425"/>
                  <a:gd name="T71" fmla="*/ 3 h 936"/>
                  <a:gd name="T72" fmla="*/ 1 w 425"/>
                  <a:gd name="T73" fmla="*/ 3 h 936"/>
                  <a:gd name="T74" fmla="*/ 1 w 425"/>
                  <a:gd name="T75" fmla="*/ 3 h 936"/>
                  <a:gd name="T76" fmla="*/ 1 w 425"/>
                  <a:gd name="T77" fmla="*/ 2 h 936"/>
                  <a:gd name="T78" fmla="*/ 1 w 425"/>
                  <a:gd name="T79" fmla="*/ 2 h 936"/>
                  <a:gd name="T80" fmla="*/ 1 w 425"/>
                  <a:gd name="T81" fmla="*/ 2 h 936"/>
                  <a:gd name="T82" fmla="*/ 1 w 425"/>
                  <a:gd name="T83" fmla="*/ 2 h 936"/>
                  <a:gd name="T84" fmla="*/ 1 w 425"/>
                  <a:gd name="T85" fmla="*/ 1 h 936"/>
                  <a:gd name="T86" fmla="*/ 0 w 425"/>
                  <a:gd name="T87" fmla="*/ 1 h 936"/>
                  <a:gd name="T88" fmla="*/ 0 w 425"/>
                  <a:gd name="T89" fmla="*/ 1 h 936"/>
                  <a:gd name="T90" fmla="*/ 0 w 425"/>
                  <a:gd name="T91" fmla="*/ 1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79" name="Freeform 28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1 h 208"/>
                  <a:gd name="T14" fmla="*/ 0 w 192"/>
                  <a:gd name="T15" fmla="*/ 1 h 208"/>
                  <a:gd name="T16" fmla="*/ 0 w 192"/>
                  <a:gd name="T17" fmla="*/ 1 h 208"/>
                  <a:gd name="T18" fmla="*/ 0 w 192"/>
                  <a:gd name="T19" fmla="*/ 1 h 208"/>
                  <a:gd name="T20" fmla="*/ 0 w 192"/>
                  <a:gd name="T21" fmla="*/ 1 h 208"/>
                  <a:gd name="T22" fmla="*/ 0 w 192"/>
                  <a:gd name="T23" fmla="*/ 1 h 208"/>
                  <a:gd name="T24" fmla="*/ 0 w 192"/>
                  <a:gd name="T25" fmla="*/ 1 h 208"/>
                  <a:gd name="T26" fmla="*/ 1 w 192"/>
                  <a:gd name="T27" fmla="*/ 1 h 208"/>
                  <a:gd name="T28" fmla="*/ 1 w 192"/>
                  <a:gd name="T29" fmla="*/ 1 h 208"/>
                  <a:gd name="T30" fmla="*/ 1 w 192"/>
                  <a:gd name="T31" fmla="*/ 1 h 208"/>
                  <a:gd name="T32" fmla="*/ 1 w 192"/>
                  <a:gd name="T33" fmla="*/ 1 h 208"/>
                  <a:gd name="T34" fmla="*/ 1 w 192"/>
                  <a:gd name="T35" fmla="*/ 1 h 208"/>
                  <a:gd name="T36" fmla="*/ 1 w 192"/>
                  <a:gd name="T37" fmla="*/ 0 h 208"/>
                  <a:gd name="T38" fmla="*/ 1 w 192"/>
                  <a:gd name="T39" fmla="*/ 0 h 208"/>
                  <a:gd name="T40" fmla="*/ 1 w 192"/>
                  <a:gd name="T41" fmla="*/ 0 h 208"/>
                  <a:gd name="T42" fmla="*/ 1 w 192"/>
                  <a:gd name="T43" fmla="*/ 0 h 208"/>
                  <a:gd name="T44" fmla="*/ 1 w 192"/>
                  <a:gd name="T45" fmla="*/ 0 h 208"/>
                  <a:gd name="T46" fmla="*/ 1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0" name="Freeform 29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1 h 251"/>
                  <a:gd name="T14" fmla="*/ 0 w 247"/>
                  <a:gd name="T15" fmla="*/ 1 h 251"/>
                  <a:gd name="T16" fmla="*/ 0 w 247"/>
                  <a:gd name="T17" fmla="*/ 1 h 251"/>
                  <a:gd name="T18" fmla="*/ 0 w 247"/>
                  <a:gd name="T19" fmla="*/ 1 h 251"/>
                  <a:gd name="T20" fmla="*/ 0 w 247"/>
                  <a:gd name="T21" fmla="*/ 1 h 251"/>
                  <a:gd name="T22" fmla="*/ 0 w 247"/>
                  <a:gd name="T23" fmla="*/ 1 h 251"/>
                  <a:gd name="T24" fmla="*/ 0 w 247"/>
                  <a:gd name="T25" fmla="*/ 1 h 251"/>
                  <a:gd name="T26" fmla="*/ 0 w 247"/>
                  <a:gd name="T27" fmla="*/ 1 h 251"/>
                  <a:gd name="T28" fmla="*/ 1 w 247"/>
                  <a:gd name="T29" fmla="*/ 1 h 251"/>
                  <a:gd name="T30" fmla="*/ 1 w 247"/>
                  <a:gd name="T31" fmla="*/ 1 h 251"/>
                  <a:gd name="T32" fmla="*/ 1 w 247"/>
                  <a:gd name="T33" fmla="*/ 1 h 251"/>
                  <a:gd name="T34" fmla="*/ 1 w 247"/>
                  <a:gd name="T35" fmla="*/ 1 h 251"/>
                  <a:gd name="T36" fmla="*/ 1 w 247"/>
                  <a:gd name="T37" fmla="*/ 1 h 251"/>
                  <a:gd name="T38" fmla="*/ 1 w 247"/>
                  <a:gd name="T39" fmla="*/ 1 h 251"/>
                  <a:gd name="T40" fmla="*/ 1 w 247"/>
                  <a:gd name="T41" fmla="*/ 1 h 251"/>
                  <a:gd name="T42" fmla="*/ 1 w 247"/>
                  <a:gd name="T43" fmla="*/ 1 h 251"/>
                  <a:gd name="T44" fmla="*/ 1 w 247"/>
                  <a:gd name="T45" fmla="*/ 1 h 251"/>
                  <a:gd name="T46" fmla="*/ 1 w 247"/>
                  <a:gd name="T47" fmla="*/ 1 h 251"/>
                  <a:gd name="T48" fmla="*/ 1 w 247"/>
                  <a:gd name="T49" fmla="*/ 1 h 251"/>
                  <a:gd name="T50" fmla="*/ 1 w 247"/>
                  <a:gd name="T51" fmla="*/ 1 h 251"/>
                  <a:gd name="T52" fmla="*/ 1 w 247"/>
                  <a:gd name="T53" fmla="*/ 0 h 251"/>
                  <a:gd name="T54" fmla="*/ 1 w 247"/>
                  <a:gd name="T55" fmla="*/ 0 h 251"/>
                  <a:gd name="T56" fmla="*/ 1 w 247"/>
                  <a:gd name="T57" fmla="*/ 0 h 251"/>
                  <a:gd name="T58" fmla="*/ 1 w 247"/>
                  <a:gd name="T59" fmla="*/ 0 h 251"/>
                  <a:gd name="T60" fmla="*/ 1 w 247"/>
                  <a:gd name="T61" fmla="*/ 0 h 251"/>
                  <a:gd name="T62" fmla="*/ 1 w 247"/>
                  <a:gd name="T63" fmla="*/ 0 h 251"/>
                  <a:gd name="T64" fmla="*/ 1 w 247"/>
                  <a:gd name="T65" fmla="*/ 0 h 251"/>
                  <a:gd name="T66" fmla="*/ 1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1" name="Freeform 30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1 h 240"/>
                  <a:gd name="T14" fmla="*/ 0 w 226"/>
                  <a:gd name="T15" fmla="*/ 1 h 240"/>
                  <a:gd name="T16" fmla="*/ 0 w 226"/>
                  <a:gd name="T17" fmla="*/ 1 h 240"/>
                  <a:gd name="T18" fmla="*/ 0 w 226"/>
                  <a:gd name="T19" fmla="*/ 1 h 240"/>
                  <a:gd name="T20" fmla="*/ 0 w 226"/>
                  <a:gd name="T21" fmla="*/ 1 h 240"/>
                  <a:gd name="T22" fmla="*/ 0 w 226"/>
                  <a:gd name="T23" fmla="*/ 1 h 240"/>
                  <a:gd name="T24" fmla="*/ 1 w 226"/>
                  <a:gd name="T25" fmla="*/ 1 h 240"/>
                  <a:gd name="T26" fmla="*/ 1 w 226"/>
                  <a:gd name="T27" fmla="*/ 1 h 240"/>
                  <a:gd name="T28" fmla="*/ 1 w 226"/>
                  <a:gd name="T29" fmla="*/ 1 h 240"/>
                  <a:gd name="T30" fmla="*/ 1 w 226"/>
                  <a:gd name="T31" fmla="*/ 1 h 240"/>
                  <a:gd name="T32" fmla="*/ 1 w 226"/>
                  <a:gd name="T33" fmla="*/ 0 h 240"/>
                  <a:gd name="T34" fmla="*/ 1 w 226"/>
                  <a:gd name="T35" fmla="*/ 0 h 240"/>
                  <a:gd name="T36" fmla="*/ 1 w 226"/>
                  <a:gd name="T37" fmla="*/ 0 h 240"/>
                  <a:gd name="T38" fmla="*/ 1 w 226"/>
                  <a:gd name="T39" fmla="*/ 0 h 240"/>
                  <a:gd name="T40" fmla="*/ 1 w 226"/>
                  <a:gd name="T41" fmla="*/ 1 h 240"/>
                  <a:gd name="T42" fmla="*/ 1 w 226"/>
                  <a:gd name="T43" fmla="*/ 1 h 240"/>
                  <a:gd name="T44" fmla="*/ 1 w 226"/>
                  <a:gd name="T45" fmla="*/ 1 h 240"/>
                  <a:gd name="T46" fmla="*/ 1 w 226"/>
                  <a:gd name="T47" fmla="*/ 1 h 240"/>
                  <a:gd name="T48" fmla="*/ 0 w 226"/>
                  <a:gd name="T49" fmla="*/ 1 h 240"/>
                  <a:gd name="T50" fmla="*/ 0 w 226"/>
                  <a:gd name="T51" fmla="*/ 1 h 240"/>
                  <a:gd name="T52" fmla="*/ 0 w 226"/>
                  <a:gd name="T53" fmla="*/ 1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1 w 226"/>
                  <a:gd name="T69" fmla="*/ 0 h 240"/>
                  <a:gd name="T70" fmla="*/ 1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2" name="Freeform 31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1 h 270"/>
                  <a:gd name="T12" fmla="*/ 0 w 279"/>
                  <a:gd name="T13" fmla="*/ 1 h 270"/>
                  <a:gd name="T14" fmla="*/ 0 w 279"/>
                  <a:gd name="T15" fmla="*/ 1 h 270"/>
                  <a:gd name="T16" fmla="*/ 0 w 279"/>
                  <a:gd name="T17" fmla="*/ 1 h 270"/>
                  <a:gd name="T18" fmla="*/ 0 w 279"/>
                  <a:gd name="T19" fmla="*/ 1 h 270"/>
                  <a:gd name="T20" fmla="*/ 1 w 279"/>
                  <a:gd name="T21" fmla="*/ 1 h 270"/>
                  <a:gd name="T22" fmla="*/ 1 w 279"/>
                  <a:gd name="T23" fmla="*/ 1 h 270"/>
                  <a:gd name="T24" fmla="*/ 1 w 279"/>
                  <a:gd name="T25" fmla="*/ 1 h 270"/>
                  <a:gd name="T26" fmla="*/ 1 w 279"/>
                  <a:gd name="T27" fmla="*/ 1 h 270"/>
                  <a:gd name="T28" fmla="*/ 1 w 279"/>
                  <a:gd name="T29" fmla="*/ 1 h 270"/>
                  <a:gd name="T30" fmla="*/ 1 w 279"/>
                  <a:gd name="T31" fmla="*/ 1 h 270"/>
                  <a:gd name="T32" fmla="*/ 1 w 279"/>
                  <a:gd name="T33" fmla="*/ 1 h 270"/>
                  <a:gd name="T34" fmla="*/ 1 w 279"/>
                  <a:gd name="T35" fmla="*/ 0 h 270"/>
                  <a:gd name="T36" fmla="*/ 1 w 279"/>
                  <a:gd name="T37" fmla="*/ 0 h 270"/>
                  <a:gd name="T38" fmla="*/ 1 w 279"/>
                  <a:gd name="T39" fmla="*/ 1 h 270"/>
                  <a:gd name="T40" fmla="*/ 1 w 279"/>
                  <a:gd name="T41" fmla="*/ 1 h 270"/>
                  <a:gd name="T42" fmla="*/ 1 w 279"/>
                  <a:gd name="T43" fmla="*/ 1 h 270"/>
                  <a:gd name="T44" fmla="*/ 1 w 279"/>
                  <a:gd name="T45" fmla="*/ 1 h 270"/>
                  <a:gd name="T46" fmla="*/ 1 w 279"/>
                  <a:gd name="T47" fmla="*/ 1 h 270"/>
                  <a:gd name="T48" fmla="*/ 1 w 279"/>
                  <a:gd name="T49" fmla="*/ 1 h 270"/>
                  <a:gd name="T50" fmla="*/ 0 w 279"/>
                  <a:gd name="T51" fmla="*/ 1 h 270"/>
                  <a:gd name="T52" fmla="*/ 0 w 279"/>
                  <a:gd name="T53" fmla="*/ 1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3" name="Freeform 32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4" name="Freeform 33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5" name="Freeform 34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6" name="Freeform 35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7" name="Freeform 36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8" name="Freeform 37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89" name="Freeform 38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0" name="Freeform 39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1" name="Freeform 40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2" name="Freeform 41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1 h 290"/>
                  <a:gd name="T14" fmla="*/ 0 w 250"/>
                  <a:gd name="T15" fmla="*/ 1 h 290"/>
                  <a:gd name="T16" fmla="*/ 0 w 250"/>
                  <a:gd name="T17" fmla="*/ 1 h 290"/>
                  <a:gd name="T18" fmla="*/ 0 w 250"/>
                  <a:gd name="T19" fmla="*/ 1 h 290"/>
                  <a:gd name="T20" fmla="*/ 0 w 250"/>
                  <a:gd name="T21" fmla="*/ 1 h 290"/>
                  <a:gd name="T22" fmla="*/ 0 w 250"/>
                  <a:gd name="T23" fmla="*/ 1 h 290"/>
                  <a:gd name="T24" fmla="*/ 0 w 250"/>
                  <a:gd name="T25" fmla="*/ 1 h 290"/>
                  <a:gd name="T26" fmla="*/ 0 w 250"/>
                  <a:gd name="T27" fmla="*/ 1 h 290"/>
                  <a:gd name="T28" fmla="*/ 0 w 250"/>
                  <a:gd name="T29" fmla="*/ 1 h 290"/>
                  <a:gd name="T30" fmla="*/ 1 w 250"/>
                  <a:gd name="T31" fmla="*/ 1 h 290"/>
                  <a:gd name="T32" fmla="*/ 1 w 250"/>
                  <a:gd name="T33" fmla="*/ 1 h 290"/>
                  <a:gd name="T34" fmla="*/ 1 w 250"/>
                  <a:gd name="T35" fmla="*/ 1 h 290"/>
                  <a:gd name="T36" fmla="*/ 1 w 250"/>
                  <a:gd name="T37" fmla="*/ 1 h 290"/>
                  <a:gd name="T38" fmla="*/ 1 w 250"/>
                  <a:gd name="T39" fmla="*/ 1 h 290"/>
                  <a:gd name="T40" fmla="*/ 1 w 250"/>
                  <a:gd name="T41" fmla="*/ 1 h 290"/>
                  <a:gd name="T42" fmla="*/ 1 w 250"/>
                  <a:gd name="T43" fmla="*/ 1 h 290"/>
                  <a:gd name="T44" fmla="*/ 1 w 250"/>
                  <a:gd name="T45" fmla="*/ 1 h 290"/>
                  <a:gd name="T46" fmla="*/ 1 w 250"/>
                  <a:gd name="T47" fmla="*/ 1 h 290"/>
                  <a:gd name="T48" fmla="*/ 1 w 250"/>
                  <a:gd name="T49" fmla="*/ 1 h 290"/>
                  <a:gd name="T50" fmla="*/ 1 w 250"/>
                  <a:gd name="T51" fmla="*/ 1 h 290"/>
                  <a:gd name="T52" fmla="*/ 1 w 250"/>
                  <a:gd name="T53" fmla="*/ 1 h 290"/>
                  <a:gd name="T54" fmla="*/ 0 w 250"/>
                  <a:gd name="T55" fmla="*/ 1 h 290"/>
                  <a:gd name="T56" fmla="*/ 0 w 250"/>
                  <a:gd name="T57" fmla="*/ 1 h 290"/>
                  <a:gd name="T58" fmla="*/ 0 w 250"/>
                  <a:gd name="T59" fmla="*/ 1 h 290"/>
                  <a:gd name="T60" fmla="*/ 0 w 250"/>
                  <a:gd name="T61" fmla="*/ 1 h 290"/>
                  <a:gd name="T62" fmla="*/ 0 w 250"/>
                  <a:gd name="T63" fmla="*/ 1 h 290"/>
                  <a:gd name="T64" fmla="*/ 0 w 250"/>
                  <a:gd name="T65" fmla="*/ 1 h 290"/>
                  <a:gd name="T66" fmla="*/ 0 w 250"/>
                  <a:gd name="T67" fmla="*/ 1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1 w 250"/>
                  <a:gd name="T75" fmla="*/ 0 h 290"/>
                  <a:gd name="T76" fmla="*/ 1 w 250"/>
                  <a:gd name="T77" fmla="*/ 0 h 290"/>
                  <a:gd name="T78" fmla="*/ 1 w 250"/>
                  <a:gd name="T79" fmla="*/ 0 h 290"/>
                  <a:gd name="T80" fmla="*/ 1 w 250"/>
                  <a:gd name="T81" fmla="*/ 0 h 290"/>
                  <a:gd name="T82" fmla="*/ 1 w 250"/>
                  <a:gd name="T83" fmla="*/ 0 h 290"/>
                  <a:gd name="T84" fmla="*/ 1 w 250"/>
                  <a:gd name="T85" fmla="*/ 0 h 290"/>
                  <a:gd name="T86" fmla="*/ 1 w 250"/>
                  <a:gd name="T87" fmla="*/ 0 h 290"/>
                  <a:gd name="T88" fmla="*/ 1 w 250"/>
                  <a:gd name="T89" fmla="*/ 0 h 290"/>
                  <a:gd name="T90" fmla="*/ 1 w 250"/>
                  <a:gd name="T91" fmla="*/ 0 h 290"/>
                  <a:gd name="T92" fmla="*/ 1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3" name="Freeform 42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 w 160"/>
                  <a:gd name="T1" fmla="*/ 0 h 225"/>
                  <a:gd name="T2" fmla="*/ 1 w 160"/>
                  <a:gd name="T3" fmla="*/ 0 h 225"/>
                  <a:gd name="T4" fmla="*/ 1 w 160"/>
                  <a:gd name="T5" fmla="*/ 0 h 225"/>
                  <a:gd name="T6" fmla="*/ 1 w 160"/>
                  <a:gd name="T7" fmla="*/ 1 h 225"/>
                  <a:gd name="T8" fmla="*/ 0 w 160"/>
                  <a:gd name="T9" fmla="*/ 1 h 225"/>
                  <a:gd name="T10" fmla="*/ 0 w 160"/>
                  <a:gd name="T11" fmla="*/ 1 h 225"/>
                  <a:gd name="T12" fmla="*/ 0 w 160"/>
                  <a:gd name="T13" fmla="*/ 1 h 225"/>
                  <a:gd name="T14" fmla="*/ 0 w 160"/>
                  <a:gd name="T15" fmla="*/ 1 h 225"/>
                  <a:gd name="T16" fmla="*/ 0 w 160"/>
                  <a:gd name="T17" fmla="*/ 1 h 225"/>
                  <a:gd name="T18" fmla="*/ 0 w 160"/>
                  <a:gd name="T19" fmla="*/ 1 h 225"/>
                  <a:gd name="T20" fmla="*/ 0 w 160"/>
                  <a:gd name="T21" fmla="*/ 1 h 225"/>
                  <a:gd name="T22" fmla="*/ 0 w 160"/>
                  <a:gd name="T23" fmla="*/ 1 h 225"/>
                  <a:gd name="T24" fmla="*/ 0 w 160"/>
                  <a:gd name="T25" fmla="*/ 1 h 225"/>
                  <a:gd name="T26" fmla="*/ 0 w 160"/>
                  <a:gd name="T27" fmla="*/ 1 h 225"/>
                  <a:gd name="T28" fmla="*/ 0 w 160"/>
                  <a:gd name="T29" fmla="*/ 1 h 225"/>
                  <a:gd name="T30" fmla="*/ 0 w 160"/>
                  <a:gd name="T31" fmla="*/ 1 h 225"/>
                  <a:gd name="T32" fmla="*/ 0 w 160"/>
                  <a:gd name="T33" fmla="*/ 1 h 225"/>
                  <a:gd name="T34" fmla="*/ 0 w 160"/>
                  <a:gd name="T35" fmla="*/ 1 h 225"/>
                  <a:gd name="T36" fmla="*/ 0 w 160"/>
                  <a:gd name="T37" fmla="*/ 1 h 225"/>
                  <a:gd name="T38" fmla="*/ 0 w 160"/>
                  <a:gd name="T39" fmla="*/ 1 h 225"/>
                  <a:gd name="T40" fmla="*/ 1 w 160"/>
                  <a:gd name="T41" fmla="*/ 1 h 225"/>
                  <a:gd name="T42" fmla="*/ 1 w 160"/>
                  <a:gd name="T43" fmla="*/ 1 h 225"/>
                  <a:gd name="T44" fmla="*/ 1 w 160"/>
                  <a:gd name="T45" fmla="*/ 0 h 225"/>
                  <a:gd name="T46" fmla="*/ 1 w 160"/>
                  <a:gd name="T47" fmla="*/ 0 h 225"/>
                  <a:gd name="T48" fmla="*/ 1 w 160"/>
                  <a:gd name="T49" fmla="*/ 0 h 225"/>
                  <a:gd name="T50" fmla="*/ 1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1 w 160"/>
                  <a:gd name="T79" fmla="*/ 0 h 225"/>
                  <a:gd name="T80" fmla="*/ 1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4" name="Freeform 43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 w 404"/>
                  <a:gd name="T1" fmla="*/ 0 h 472"/>
                  <a:gd name="T2" fmla="*/ 0 w 404"/>
                  <a:gd name="T3" fmla="*/ 1 h 472"/>
                  <a:gd name="T4" fmla="*/ 0 w 404"/>
                  <a:gd name="T5" fmla="*/ 1 h 472"/>
                  <a:gd name="T6" fmla="*/ 0 w 404"/>
                  <a:gd name="T7" fmla="*/ 1 h 472"/>
                  <a:gd name="T8" fmla="*/ 0 w 404"/>
                  <a:gd name="T9" fmla="*/ 1 h 472"/>
                  <a:gd name="T10" fmla="*/ 0 w 404"/>
                  <a:gd name="T11" fmla="*/ 1 h 472"/>
                  <a:gd name="T12" fmla="*/ 0 w 404"/>
                  <a:gd name="T13" fmla="*/ 2 h 472"/>
                  <a:gd name="T14" fmla="*/ 0 w 404"/>
                  <a:gd name="T15" fmla="*/ 2 h 472"/>
                  <a:gd name="T16" fmla="*/ 0 w 404"/>
                  <a:gd name="T17" fmla="*/ 2 h 472"/>
                  <a:gd name="T18" fmla="*/ 0 w 404"/>
                  <a:gd name="T19" fmla="*/ 2 h 472"/>
                  <a:gd name="T20" fmla="*/ 1 w 404"/>
                  <a:gd name="T21" fmla="*/ 2 h 472"/>
                  <a:gd name="T22" fmla="*/ 1 w 404"/>
                  <a:gd name="T23" fmla="*/ 2 h 472"/>
                  <a:gd name="T24" fmla="*/ 1 w 404"/>
                  <a:gd name="T25" fmla="*/ 2 h 472"/>
                  <a:gd name="T26" fmla="*/ 1 w 404"/>
                  <a:gd name="T27" fmla="*/ 2 h 472"/>
                  <a:gd name="T28" fmla="*/ 1 w 404"/>
                  <a:gd name="T29" fmla="*/ 2 h 472"/>
                  <a:gd name="T30" fmla="*/ 1 w 404"/>
                  <a:gd name="T31" fmla="*/ 2 h 472"/>
                  <a:gd name="T32" fmla="*/ 2 w 404"/>
                  <a:gd name="T33" fmla="*/ 2 h 472"/>
                  <a:gd name="T34" fmla="*/ 2 w 404"/>
                  <a:gd name="T35" fmla="*/ 2 h 472"/>
                  <a:gd name="T36" fmla="*/ 2 w 404"/>
                  <a:gd name="T37" fmla="*/ 2 h 472"/>
                  <a:gd name="T38" fmla="*/ 2 w 404"/>
                  <a:gd name="T39" fmla="*/ 2 h 472"/>
                  <a:gd name="T40" fmla="*/ 2 w 404"/>
                  <a:gd name="T41" fmla="*/ 2 h 472"/>
                  <a:gd name="T42" fmla="*/ 1 w 404"/>
                  <a:gd name="T43" fmla="*/ 2 h 472"/>
                  <a:gd name="T44" fmla="*/ 1 w 404"/>
                  <a:gd name="T45" fmla="*/ 2 h 472"/>
                  <a:gd name="T46" fmla="*/ 1 w 404"/>
                  <a:gd name="T47" fmla="*/ 2 h 472"/>
                  <a:gd name="T48" fmla="*/ 1 w 404"/>
                  <a:gd name="T49" fmla="*/ 2 h 472"/>
                  <a:gd name="T50" fmla="*/ 1 w 404"/>
                  <a:gd name="T51" fmla="*/ 2 h 472"/>
                  <a:gd name="T52" fmla="*/ 1 w 404"/>
                  <a:gd name="T53" fmla="*/ 2 h 472"/>
                  <a:gd name="T54" fmla="*/ 0 w 404"/>
                  <a:gd name="T55" fmla="*/ 2 h 472"/>
                  <a:gd name="T56" fmla="*/ 0 w 404"/>
                  <a:gd name="T57" fmla="*/ 1 h 472"/>
                  <a:gd name="T58" fmla="*/ 0 w 404"/>
                  <a:gd name="T59" fmla="*/ 1 h 472"/>
                  <a:gd name="T60" fmla="*/ 0 w 404"/>
                  <a:gd name="T61" fmla="*/ 1 h 472"/>
                  <a:gd name="T62" fmla="*/ 0 w 404"/>
                  <a:gd name="T63" fmla="*/ 1 h 472"/>
                  <a:gd name="T64" fmla="*/ 0 w 404"/>
                  <a:gd name="T65" fmla="*/ 1 h 472"/>
                  <a:gd name="T66" fmla="*/ 0 w 404"/>
                  <a:gd name="T67" fmla="*/ 1 h 472"/>
                  <a:gd name="T68" fmla="*/ 0 w 404"/>
                  <a:gd name="T69" fmla="*/ 1 h 472"/>
                  <a:gd name="T70" fmla="*/ 1 w 404"/>
                  <a:gd name="T71" fmla="*/ 0 h 472"/>
                  <a:gd name="T72" fmla="*/ 1 w 404"/>
                  <a:gd name="T73" fmla="*/ 0 h 472"/>
                  <a:gd name="T74" fmla="*/ 1 w 404"/>
                  <a:gd name="T75" fmla="*/ 0 h 472"/>
                  <a:gd name="T76" fmla="*/ 1 w 404"/>
                  <a:gd name="T77" fmla="*/ 0 h 472"/>
                  <a:gd name="T78" fmla="*/ 1 w 404"/>
                  <a:gd name="T79" fmla="*/ 0 h 472"/>
                  <a:gd name="T80" fmla="*/ 1 w 404"/>
                  <a:gd name="T81" fmla="*/ 0 h 472"/>
                  <a:gd name="T82" fmla="*/ 1 w 404"/>
                  <a:gd name="T83" fmla="*/ 0 h 472"/>
                  <a:gd name="T84" fmla="*/ 1 w 404"/>
                  <a:gd name="T85" fmla="*/ 0 h 472"/>
                  <a:gd name="T86" fmla="*/ 1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5" name="Freeform 44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1 w 354"/>
                  <a:gd name="T1" fmla="*/ 0 h 315"/>
                  <a:gd name="T2" fmla="*/ 1 w 354"/>
                  <a:gd name="T3" fmla="*/ 0 h 315"/>
                  <a:gd name="T4" fmla="*/ 1 w 354"/>
                  <a:gd name="T5" fmla="*/ 1 h 315"/>
                  <a:gd name="T6" fmla="*/ 1 w 354"/>
                  <a:gd name="T7" fmla="*/ 1 h 315"/>
                  <a:gd name="T8" fmla="*/ 1 w 354"/>
                  <a:gd name="T9" fmla="*/ 1 h 315"/>
                  <a:gd name="T10" fmla="*/ 1 w 354"/>
                  <a:gd name="T11" fmla="*/ 1 h 315"/>
                  <a:gd name="T12" fmla="*/ 1 w 354"/>
                  <a:gd name="T13" fmla="*/ 1 h 315"/>
                  <a:gd name="T14" fmla="*/ 1 w 354"/>
                  <a:gd name="T15" fmla="*/ 1 h 315"/>
                  <a:gd name="T16" fmla="*/ 1 w 354"/>
                  <a:gd name="T17" fmla="*/ 1 h 315"/>
                  <a:gd name="T18" fmla="*/ 1 w 354"/>
                  <a:gd name="T19" fmla="*/ 1 h 315"/>
                  <a:gd name="T20" fmla="*/ 1 w 354"/>
                  <a:gd name="T21" fmla="*/ 1 h 315"/>
                  <a:gd name="T22" fmla="*/ 1 w 354"/>
                  <a:gd name="T23" fmla="*/ 1 h 315"/>
                  <a:gd name="T24" fmla="*/ 1 w 354"/>
                  <a:gd name="T25" fmla="*/ 1 h 315"/>
                  <a:gd name="T26" fmla="*/ 1 w 354"/>
                  <a:gd name="T27" fmla="*/ 1 h 315"/>
                  <a:gd name="T28" fmla="*/ 1 w 354"/>
                  <a:gd name="T29" fmla="*/ 1 h 315"/>
                  <a:gd name="T30" fmla="*/ 1 w 354"/>
                  <a:gd name="T31" fmla="*/ 1 h 315"/>
                  <a:gd name="T32" fmla="*/ 1 w 354"/>
                  <a:gd name="T33" fmla="*/ 1 h 315"/>
                  <a:gd name="T34" fmla="*/ 1 w 354"/>
                  <a:gd name="T35" fmla="*/ 1 h 315"/>
                  <a:gd name="T36" fmla="*/ 1 w 354"/>
                  <a:gd name="T37" fmla="*/ 1 h 315"/>
                  <a:gd name="T38" fmla="*/ 1 w 354"/>
                  <a:gd name="T39" fmla="*/ 1 h 315"/>
                  <a:gd name="T40" fmla="*/ 1 w 354"/>
                  <a:gd name="T41" fmla="*/ 1 h 315"/>
                  <a:gd name="T42" fmla="*/ 1 w 354"/>
                  <a:gd name="T43" fmla="*/ 1 h 315"/>
                  <a:gd name="T44" fmla="*/ 1 w 354"/>
                  <a:gd name="T45" fmla="*/ 1 h 315"/>
                  <a:gd name="T46" fmla="*/ 1 w 354"/>
                  <a:gd name="T47" fmla="*/ 1 h 315"/>
                  <a:gd name="T48" fmla="*/ 1 w 354"/>
                  <a:gd name="T49" fmla="*/ 1 h 315"/>
                  <a:gd name="T50" fmla="*/ 1 w 354"/>
                  <a:gd name="T51" fmla="*/ 1 h 315"/>
                  <a:gd name="T52" fmla="*/ 1 w 354"/>
                  <a:gd name="T53" fmla="*/ 1 h 315"/>
                  <a:gd name="T54" fmla="*/ 1 w 354"/>
                  <a:gd name="T55" fmla="*/ 0 h 315"/>
                  <a:gd name="T56" fmla="*/ 1 w 354"/>
                  <a:gd name="T57" fmla="*/ 0 h 315"/>
                  <a:gd name="T58" fmla="*/ 1 w 354"/>
                  <a:gd name="T59" fmla="*/ 0 h 315"/>
                  <a:gd name="T60" fmla="*/ 1 w 354"/>
                  <a:gd name="T61" fmla="*/ 0 h 315"/>
                  <a:gd name="T62" fmla="*/ 1 w 354"/>
                  <a:gd name="T63" fmla="*/ 0 h 315"/>
                  <a:gd name="T64" fmla="*/ 1 w 354"/>
                  <a:gd name="T65" fmla="*/ 0 h 315"/>
                  <a:gd name="T66" fmla="*/ 1 w 354"/>
                  <a:gd name="T67" fmla="*/ 0 h 315"/>
                  <a:gd name="T68" fmla="*/ 1 w 354"/>
                  <a:gd name="T69" fmla="*/ 0 h 315"/>
                  <a:gd name="T70" fmla="*/ 1 w 354"/>
                  <a:gd name="T71" fmla="*/ 0 h 315"/>
                  <a:gd name="T72" fmla="*/ 1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1 w 354"/>
                  <a:gd name="T103" fmla="*/ 0 h 315"/>
                  <a:gd name="T104" fmla="*/ 1 w 354"/>
                  <a:gd name="T105" fmla="*/ 0 h 315"/>
                  <a:gd name="T106" fmla="*/ 1 w 354"/>
                  <a:gd name="T107" fmla="*/ 0 h 315"/>
                  <a:gd name="T108" fmla="*/ 1 w 354"/>
                  <a:gd name="T109" fmla="*/ 0 h 315"/>
                  <a:gd name="T110" fmla="*/ 1 w 354"/>
                  <a:gd name="T111" fmla="*/ 0 h 315"/>
                  <a:gd name="T112" fmla="*/ 1 w 354"/>
                  <a:gd name="T113" fmla="*/ 0 h 315"/>
                  <a:gd name="T114" fmla="*/ 1 w 354"/>
                  <a:gd name="T115" fmla="*/ 0 h 315"/>
                  <a:gd name="T116" fmla="*/ 1 w 354"/>
                  <a:gd name="T117" fmla="*/ 0 h 315"/>
                  <a:gd name="T118" fmla="*/ 1 w 354"/>
                  <a:gd name="T119" fmla="*/ 0 h 315"/>
                  <a:gd name="T120" fmla="*/ 1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 w="6350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6" name="Freeform 45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 h 297"/>
                  <a:gd name="T2" fmla="*/ 0 w 143"/>
                  <a:gd name="T3" fmla="*/ 1 h 297"/>
                  <a:gd name="T4" fmla="*/ 0 w 143"/>
                  <a:gd name="T5" fmla="*/ 1 h 297"/>
                  <a:gd name="T6" fmla="*/ 0 w 143"/>
                  <a:gd name="T7" fmla="*/ 1 h 297"/>
                  <a:gd name="T8" fmla="*/ 0 w 143"/>
                  <a:gd name="T9" fmla="*/ 1 h 297"/>
                  <a:gd name="T10" fmla="*/ 0 w 143"/>
                  <a:gd name="T11" fmla="*/ 1 h 297"/>
                  <a:gd name="T12" fmla="*/ 0 w 143"/>
                  <a:gd name="T13" fmla="*/ 1 h 297"/>
                  <a:gd name="T14" fmla="*/ 0 w 143"/>
                  <a:gd name="T15" fmla="*/ 1 h 297"/>
                  <a:gd name="T16" fmla="*/ 0 w 143"/>
                  <a:gd name="T17" fmla="*/ 1 h 297"/>
                  <a:gd name="T18" fmla="*/ 0 w 143"/>
                  <a:gd name="T19" fmla="*/ 1 h 297"/>
                  <a:gd name="T20" fmla="*/ 1 w 143"/>
                  <a:gd name="T21" fmla="*/ 1 h 297"/>
                  <a:gd name="T22" fmla="*/ 1 w 143"/>
                  <a:gd name="T23" fmla="*/ 1 h 297"/>
                  <a:gd name="T24" fmla="*/ 1 w 143"/>
                  <a:gd name="T25" fmla="*/ 1 h 297"/>
                  <a:gd name="T26" fmla="*/ 1 w 143"/>
                  <a:gd name="T27" fmla="*/ 1 h 297"/>
                  <a:gd name="T28" fmla="*/ 1 w 143"/>
                  <a:gd name="T29" fmla="*/ 1 h 297"/>
                  <a:gd name="T30" fmla="*/ 1 w 143"/>
                  <a:gd name="T31" fmla="*/ 1 h 297"/>
                  <a:gd name="T32" fmla="*/ 0 w 143"/>
                  <a:gd name="T33" fmla="*/ 1 h 297"/>
                  <a:gd name="T34" fmla="*/ 0 w 143"/>
                  <a:gd name="T35" fmla="*/ 1 h 297"/>
                  <a:gd name="T36" fmla="*/ 0 w 143"/>
                  <a:gd name="T37" fmla="*/ 1 h 297"/>
                  <a:gd name="T38" fmla="*/ 0 w 143"/>
                  <a:gd name="T39" fmla="*/ 1 h 297"/>
                  <a:gd name="T40" fmla="*/ 0 w 143"/>
                  <a:gd name="T41" fmla="*/ 1 h 297"/>
                  <a:gd name="T42" fmla="*/ 0 w 143"/>
                  <a:gd name="T43" fmla="*/ 1 h 297"/>
                  <a:gd name="T44" fmla="*/ 0 w 143"/>
                  <a:gd name="T45" fmla="*/ 1 h 297"/>
                  <a:gd name="T46" fmla="*/ 0 w 143"/>
                  <a:gd name="T47" fmla="*/ 1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1 w 143"/>
                  <a:gd name="T63" fmla="*/ 0 h 297"/>
                  <a:gd name="T64" fmla="*/ 1 w 143"/>
                  <a:gd name="T65" fmla="*/ 0 h 297"/>
                  <a:gd name="T66" fmla="*/ 1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1 h 297"/>
                  <a:gd name="T80" fmla="*/ 0 w 143"/>
                  <a:gd name="T81" fmla="*/ 1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7" name="Freeform 46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1 w 309"/>
                  <a:gd name="T1" fmla="*/ 1 h 388"/>
                  <a:gd name="T2" fmla="*/ 1 w 309"/>
                  <a:gd name="T3" fmla="*/ 1 h 388"/>
                  <a:gd name="T4" fmla="*/ 1 w 309"/>
                  <a:gd name="T5" fmla="*/ 1 h 388"/>
                  <a:gd name="T6" fmla="*/ 1 w 309"/>
                  <a:gd name="T7" fmla="*/ 1 h 388"/>
                  <a:gd name="T8" fmla="*/ 1 w 309"/>
                  <a:gd name="T9" fmla="*/ 1 h 388"/>
                  <a:gd name="T10" fmla="*/ 1 w 309"/>
                  <a:gd name="T11" fmla="*/ 1 h 388"/>
                  <a:gd name="T12" fmla="*/ 1 w 309"/>
                  <a:gd name="T13" fmla="*/ 1 h 388"/>
                  <a:gd name="T14" fmla="*/ 1 w 309"/>
                  <a:gd name="T15" fmla="*/ 1 h 388"/>
                  <a:gd name="T16" fmla="*/ 1 w 309"/>
                  <a:gd name="T17" fmla="*/ 1 h 388"/>
                  <a:gd name="T18" fmla="*/ 1 w 309"/>
                  <a:gd name="T19" fmla="*/ 1 h 388"/>
                  <a:gd name="T20" fmla="*/ 1 w 309"/>
                  <a:gd name="T21" fmla="*/ 2 h 388"/>
                  <a:gd name="T22" fmla="*/ 1 w 309"/>
                  <a:gd name="T23" fmla="*/ 2 h 388"/>
                  <a:gd name="T24" fmla="*/ 1 w 309"/>
                  <a:gd name="T25" fmla="*/ 2 h 388"/>
                  <a:gd name="T26" fmla="*/ 1 w 309"/>
                  <a:gd name="T27" fmla="*/ 2 h 388"/>
                  <a:gd name="T28" fmla="*/ 1 w 309"/>
                  <a:gd name="T29" fmla="*/ 2 h 388"/>
                  <a:gd name="T30" fmla="*/ 1 w 309"/>
                  <a:gd name="T31" fmla="*/ 1 h 388"/>
                  <a:gd name="T32" fmla="*/ 1 w 309"/>
                  <a:gd name="T33" fmla="*/ 1 h 388"/>
                  <a:gd name="T34" fmla="*/ 1 w 309"/>
                  <a:gd name="T35" fmla="*/ 1 h 388"/>
                  <a:gd name="T36" fmla="*/ 1 w 309"/>
                  <a:gd name="T37" fmla="*/ 1 h 388"/>
                  <a:gd name="T38" fmla="*/ 1 w 309"/>
                  <a:gd name="T39" fmla="*/ 1 h 388"/>
                  <a:gd name="T40" fmla="*/ 1 w 309"/>
                  <a:gd name="T41" fmla="*/ 1 h 388"/>
                  <a:gd name="T42" fmla="*/ 1 w 309"/>
                  <a:gd name="T43" fmla="*/ 0 h 388"/>
                  <a:gd name="T44" fmla="*/ 1 w 309"/>
                  <a:gd name="T45" fmla="*/ 0 h 388"/>
                  <a:gd name="T46" fmla="*/ 1 w 309"/>
                  <a:gd name="T47" fmla="*/ 0 h 388"/>
                  <a:gd name="T48" fmla="*/ 1 w 309"/>
                  <a:gd name="T49" fmla="*/ 0 h 388"/>
                  <a:gd name="T50" fmla="*/ 1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1 w 309"/>
                  <a:gd name="T69" fmla="*/ 0 h 388"/>
                  <a:gd name="T70" fmla="*/ 1 w 309"/>
                  <a:gd name="T71" fmla="*/ 0 h 388"/>
                  <a:gd name="T72" fmla="*/ 1 w 309"/>
                  <a:gd name="T73" fmla="*/ 0 h 388"/>
                  <a:gd name="T74" fmla="*/ 1 w 309"/>
                  <a:gd name="T75" fmla="*/ 1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8" name="Freeform 47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1 w 406"/>
                  <a:gd name="T1" fmla="*/ 0 h 292"/>
                  <a:gd name="T2" fmla="*/ 1 w 406"/>
                  <a:gd name="T3" fmla="*/ 1 h 292"/>
                  <a:gd name="T4" fmla="*/ 2 w 406"/>
                  <a:gd name="T5" fmla="*/ 1 h 292"/>
                  <a:gd name="T6" fmla="*/ 2 w 406"/>
                  <a:gd name="T7" fmla="*/ 1 h 292"/>
                  <a:gd name="T8" fmla="*/ 2 w 406"/>
                  <a:gd name="T9" fmla="*/ 1 h 292"/>
                  <a:gd name="T10" fmla="*/ 2 w 406"/>
                  <a:gd name="T11" fmla="*/ 1 h 292"/>
                  <a:gd name="T12" fmla="*/ 2 w 406"/>
                  <a:gd name="T13" fmla="*/ 1 h 292"/>
                  <a:gd name="T14" fmla="*/ 2 w 406"/>
                  <a:gd name="T15" fmla="*/ 1 h 292"/>
                  <a:gd name="T16" fmla="*/ 1 w 406"/>
                  <a:gd name="T17" fmla="*/ 1 h 292"/>
                  <a:gd name="T18" fmla="*/ 1 w 406"/>
                  <a:gd name="T19" fmla="*/ 1 h 292"/>
                  <a:gd name="T20" fmla="*/ 1 w 406"/>
                  <a:gd name="T21" fmla="*/ 0 h 292"/>
                  <a:gd name="T22" fmla="*/ 1 w 406"/>
                  <a:gd name="T23" fmla="*/ 0 h 292"/>
                  <a:gd name="T24" fmla="*/ 1 w 406"/>
                  <a:gd name="T25" fmla="*/ 0 h 292"/>
                  <a:gd name="T26" fmla="*/ 1 w 406"/>
                  <a:gd name="T27" fmla="*/ 0 h 292"/>
                  <a:gd name="T28" fmla="*/ 1 w 406"/>
                  <a:gd name="T29" fmla="*/ 0 h 292"/>
                  <a:gd name="T30" fmla="*/ 1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1 h 292"/>
                  <a:gd name="T38" fmla="*/ 0 w 406"/>
                  <a:gd name="T39" fmla="*/ 1 h 292"/>
                  <a:gd name="T40" fmla="*/ 0 w 406"/>
                  <a:gd name="T41" fmla="*/ 1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1 w 406"/>
                  <a:gd name="T49" fmla="*/ 0 h 292"/>
                  <a:gd name="T50" fmla="*/ 1 w 406"/>
                  <a:gd name="T51" fmla="*/ 0 h 292"/>
                  <a:gd name="T52" fmla="*/ 1 w 406"/>
                  <a:gd name="T53" fmla="*/ 0 h 292"/>
                  <a:gd name="T54" fmla="*/ 1 w 406"/>
                  <a:gd name="T55" fmla="*/ 0 h 292"/>
                  <a:gd name="T56" fmla="*/ 1 w 406"/>
                  <a:gd name="T57" fmla="*/ 0 h 292"/>
                  <a:gd name="T58" fmla="*/ 1 w 406"/>
                  <a:gd name="T59" fmla="*/ 0 h 292"/>
                  <a:gd name="T60" fmla="*/ 1 w 406"/>
                  <a:gd name="T61" fmla="*/ 0 h 292"/>
                  <a:gd name="T62" fmla="*/ 1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99" name="Freeform 48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1 h 960"/>
                  <a:gd name="T2" fmla="*/ 0 w 439"/>
                  <a:gd name="T3" fmla="*/ 1 h 960"/>
                  <a:gd name="T4" fmla="*/ 0 w 439"/>
                  <a:gd name="T5" fmla="*/ 2 h 960"/>
                  <a:gd name="T6" fmla="*/ 1 w 439"/>
                  <a:gd name="T7" fmla="*/ 2 h 960"/>
                  <a:gd name="T8" fmla="*/ 1 w 439"/>
                  <a:gd name="T9" fmla="*/ 2 h 960"/>
                  <a:gd name="T10" fmla="*/ 1 w 439"/>
                  <a:gd name="T11" fmla="*/ 3 h 960"/>
                  <a:gd name="T12" fmla="*/ 1 w 439"/>
                  <a:gd name="T13" fmla="*/ 3 h 960"/>
                  <a:gd name="T14" fmla="*/ 1 w 439"/>
                  <a:gd name="T15" fmla="*/ 3 h 960"/>
                  <a:gd name="T16" fmla="*/ 1 w 439"/>
                  <a:gd name="T17" fmla="*/ 3 h 960"/>
                  <a:gd name="T18" fmla="*/ 2 w 439"/>
                  <a:gd name="T19" fmla="*/ 4 h 960"/>
                  <a:gd name="T20" fmla="*/ 2 w 439"/>
                  <a:gd name="T21" fmla="*/ 4 h 960"/>
                  <a:gd name="T22" fmla="*/ 2 w 439"/>
                  <a:gd name="T23" fmla="*/ 4 h 960"/>
                  <a:gd name="T24" fmla="*/ 2 w 439"/>
                  <a:gd name="T25" fmla="*/ 4 h 960"/>
                  <a:gd name="T26" fmla="*/ 2 w 439"/>
                  <a:gd name="T27" fmla="*/ 4 h 960"/>
                  <a:gd name="T28" fmla="*/ 2 w 439"/>
                  <a:gd name="T29" fmla="*/ 4 h 960"/>
                  <a:gd name="T30" fmla="*/ 2 w 439"/>
                  <a:gd name="T31" fmla="*/ 4 h 960"/>
                  <a:gd name="T32" fmla="*/ 2 w 439"/>
                  <a:gd name="T33" fmla="*/ 4 h 960"/>
                  <a:gd name="T34" fmla="*/ 2 w 439"/>
                  <a:gd name="T35" fmla="*/ 3 h 960"/>
                  <a:gd name="T36" fmla="*/ 1 w 439"/>
                  <a:gd name="T37" fmla="*/ 3 h 960"/>
                  <a:gd name="T38" fmla="*/ 1 w 439"/>
                  <a:gd name="T39" fmla="*/ 3 h 960"/>
                  <a:gd name="T40" fmla="*/ 1 w 439"/>
                  <a:gd name="T41" fmla="*/ 3 h 960"/>
                  <a:gd name="T42" fmla="*/ 1 w 439"/>
                  <a:gd name="T43" fmla="*/ 2 h 960"/>
                  <a:gd name="T44" fmla="*/ 1 w 439"/>
                  <a:gd name="T45" fmla="*/ 2 h 960"/>
                  <a:gd name="T46" fmla="*/ 1 w 439"/>
                  <a:gd name="T47" fmla="*/ 1 h 960"/>
                  <a:gd name="T48" fmla="*/ 0 w 439"/>
                  <a:gd name="T49" fmla="*/ 1 h 960"/>
                  <a:gd name="T50" fmla="*/ 0 w 439"/>
                  <a:gd name="T51" fmla="*/ 1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1 h 960"/>
                  <a:gd name="T66" fmla="*/ 0 w 439"/>
                  <a:gd name="T67" fmla="*/ 1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0" name="Freeform 49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1 h 198"/>
                  <a:gd name="T2" fmla="*/ 0 w 382"/>
                  <a:gd name="T3" fmla="*/ 1 h 198"/>
                  <a:gd name="T4" fmla="*/ 0 w 382"/>
                  <a:gd name="T5" fmla="*/ 1 h 198"/>
                  <a:gd name="T6" fmla="*/ 0 w 382"/>
                  <a:gd name="T7" fmla="*/ 1 h 198"/>
                  <a:gd name="T8" fmla="*/ 0 w 382"/>
                  <a:gd name="T9" fmla="*/ 1 h 198"/>
                  <a:gd name="T10" fmla="*/ 0 w 382"/>
                  <a:gd name="T11" fmla="*/ 1 h 198"/>
                  <a:gd name="T12" fmla="*/ 0 w 382"/>
                  <a:gd name="T13" fmla="*/ 1 h 198"/>
                  <a:gd name="T14" fmla="*/ 0 w 382"/>
                  <a:gd name="T15" fmla="*/ 1 h 198"/>
                  <a:gd name="T16" fmla="*/ 0 w 382"/>
                  <a:gd name="T17" fmla="*/ 1 h 198"/>
                  <a:gd name="T18" fmla="*/ 1 w 382"/>
                  <a:gd name="T19" fmla="*/ 1 h 198"/>
                  <a:gd name="T20" fmla="*/ 1 w 382"/>
                  <a:gd name="T21" fmla="*/ 1 h 198"/>
                  <a:gd name="T22" fmla="*/ 1 w 382"/>
                  <a:gd name="T23" fmla="*/ 1 h 198"/>
                  <a:gd name="T24" fmla="*/ 1 w 382"/>
                  <a:gd name="T25" fmla="*/ 0 h 198"/>
                  <a:gd name="T26" fmla="*/ 1 w 382"/>
                  <a:gd name="T27" fmla="*/ 0 h 198"/>
                  <a:gd name="T28" fmla="*/ 1 w 382"/>
                  <a:gd name="T29" fmla="*/ 0 h 198"/>
                  <a:gd name="T30" fmla="*/ 1 w 382"/>
                  <a:gd name="T31" fmla="*/ 0 h 198"/>
                  <a:gd name="T32" fmla="*/ 1 w 382"/>
                  <a:gd name="T33" fmla="*/ 0 h 198"/>
                  <a:gd name="T34" fmla="*/ 1 w 382"/>
                  <a:gd name="T35" fmla="*/ 0 h 198"/>
                  <a:gd name="T36" fmla="*/ 1 w 382"/>
                  <a:gd name="T37" fmla="*/ 0 h 198"/>
                  <a:gd name="T38" fmla="*/ 1 w 382"/>
                  <a:gd name="T39" fmla="*/ 0 h 198"/>
                  <a:gd name="T40" fmla="*/ 2 w 382"/>
                  <a:gd name="T41" fmla="*/ 0 h 198"/>
                  <a:gd name="T42" fmla="*/ 2 w 382"/>
                  <a:gd name="T43" fmla="*/ 0 h 198"/>
                  <a:gd name="T44" fmla="*/ 2 w 382"/>
                  <a:gd name="T45" fmla="*/ 0 h 198"/>
                  <a:gd name="T46" fmla="*/ 2 w 382"/>
                  <a:gd name="T47" fmla="*/ 0 h 198"/>
                  <a:gd name="T48" fmla="*/ 2 w 382"/>
                  <a:gd name="T49" fmla="*/ 0 h 198"/>
                  <a:gd name="T50" fmla="*/ 2 w 382"/>
                  <a:gd name="T51" fmla="*/ 0 h 198"/>
                  <a:gd name="T52" fmla="*/ 2 w 382"/>
                  <a:gd name="T53" fmla="*/ 0 h 198"/>
                  <a:gd name="T54" fmla="*/ 2 w 382"/>
                  <a:gd name="T55" fmla="*/ 0 h 198"/>
                  <a:gd name="T56" fmla="*/ 1 w 382"/>
                  <a:gd name="T57" fmla="*/ 0 h 198"/>
                  <a:gd name="T58" fmla="*/ 1 w 382"/>
                  <a:gd name="T59" fmla="*/ 0 h 198"/>
                  <a:gd name="T60" fmla="*/ 1 w 382"/>
                  <a:gd name="T61" fmla="*/ 0 h 198"/>
                  <a:gd name="T62" fmla="*/ 1 w 382"/>
                  <a:gd name="T63" fmla="*/ 0 h 198"/>
                  <a:gd name="T64" fmla="*/ 1 w 382"/>
                  <a:gd name="T65" fmla="*/ 0 h 198"/>
                  <a:gd name="T66" fmla="*/ 1 w 382"/>
                  <a:gd name="T67" fmla="*/ 0 h 198"/>
                  <a:gd name="T68" fmla="*/ 1 w 382"/>
                  <a:gd name="T69" fmla="*/ 0 h 198"/>
                  <a:gd name="T70" fmla="*/ 1 w 382"/>
                  <a:gd name="T71" fmla="*/ 0 h 198"/>
                  <a:gd name="T72" fmla="*/ 1 w 382"/>
                  <a:gd name="T73" fmla="*/ 0 h 198"/>
                  <a:gd name="T74" fmla="*/ 0 w 382"/>
                  <a:gd name="T75" fmla="*/ 1 h 198"/>
                  <a:gd name="T76" fmla="*/ 0 w 382"/>
                  <a:gd name="T77" fmla="*/ 1 h 198"/>
                  <a:gd name="T78" fmla="*/ 0 w 382"/>
                  <a:gd name="T79" fmla="*/ 1 h 198"/>
                  <a:gd name="T80" fmla="*/ 0 w 382"/>
                  <a:gd name="T81" fmla="*/ 1 h 198"/>
                  <a:gd name="T82" fmla="*/ 0 w 382"/>
                  <a:gd name="T83" fmla="*/ 1 h 198"/>
                  <a:gd name="T84" fmla="*/ 0 w 382"/>
                  <a:gd name="T85" fmla="*/ 1 h 198"/>
                  <a:gd name="T86" fmla="*/ 0 w 382"/>
                  <a:gd name="T87" fmla="*/ 1 h 198"/>
                  <a:gd name="T88" fmla="*/ 0 w 382"/>
                  <a:gd name="T89" fmla="*/ 1 h 198"/>
                  <a:gd name="T90" fmla="*/ 0 w 382"/>
                  <a:gd name="T91" fmla="*/ 1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1" name="Freeform 50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1 h 240"/>
                  <a:gd name="T20" fmla="*/ 0 w 229"/>
                  <a:gd name="T21" fmla="*/ 1 h 240"/>
                  <a:gd name="T22" fmla="*/ 0 w 229"/>
                  <a:gd name="T23" fmla="*/ 1 h 240"/>
                  <a:gd name="T24" fmla="*/ 0 w 229"/>
                  <a:gd name="T25" fmla="*/ 1 h 240"/>
                  <a:gd name="T26" fmla="*/ 0 w 229"/>
                  <a:gd name="T27" fmla="*/ 1 h 240"/>
                  <a:gd name="T28" fmla="*/ 1 w 229"/>
                  <a:gd name="T29" fmla="*/ 1 h 240"/>
                  <a:gd name="T30" fmla="*/ 1 w 229"/>
                  <a:gd name="T31" fmla="*/ 1 h 240"/>
                  <a:gd name="T32" fmla="*/ 1 w 229"/>
                  <a:gd name="T33" fmla="*/ 1 h 240"/>
                  <a:gd name="T34" fmla="*/ 1 w 229"/>
                  <a:gd name="T35" fmla="*/ 1 h 240"/>
                  <a:gd name="T36" fmla="*/ 1 w 229"/>
                  <a:gd name="T37" fmla="*/ 0 h 240"/>
                  <a:gd name="T38" fmla="*/ 1 w 229"/>
                  <a:gd name="T39" fmla="*/ 0 h 240"/>
                  <a:gd name="T40" fmla="*/ 1 w 229"/>
                  <a:gd name="T41" fmla="*/ 0 h 240"/>
                  <a:gd name="T42" fmla="*/ 1 w 229"/>
                  <a:gd name="T43" fmla="*/ 0 h 240"/>
                  <a:gd name="T44" fmla="*/ 1 w 229"/>
                  <a:gd name="T45" fmla="*/ 1 h 240"/>
                  <a:gd name="T46" fmla="*/ 1 w 229"/>
                  <a:gd name="T47" fmla="*/ 1 h 240"/>
                  <a:gd name="T48" fmla="*/ 1 w 229"/>
                  <a:gd name="T49" fmla="*/ 1 h 240"/>
                  <a:gd name="T50" fmla="*/ 1 w 229"/>
                  <a:gd name="T51" fmla="*/ 1 h 240"/>
                  <a:gd name="T52" fmla="*/ 0 w 229"/>
                  <a:gd name="T53" fmla="*/ 1 h 240"/>
                  <a:gd name="T54" fmla="*/ 0 w 229"/>
                  <a:gd name="T55" fmla="*/ 1 h 240"/>
                  <a:gd name="T56" fmla="*/ 0 w 229"/>
                  <a:gd name="T57" fmla="*/ 1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1 w 229"/>
                  <a:gd name="T73" fmla="*/ 0 h 240"/>
                  <a:gd name="T74" fmla="*/ 1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2" name="Freeform 51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1 h 270"/>
                  <a:gd name="T12" fmla="*/ 0 w 281"/>
                  <a:gd name="T13" fmla="*/ 1 h 270"/>
                  <a:gd name="T14" fmla="*/ 0 w 281"/>
                  <a:gd name="T15" fmla="*/ 1 h 270"/>
                  <a:gd name="T16" fmla="*/ 0 w 281"/>
                  <a:gd name="T17" fmla="*/ 1 h 270"/>
                  <a:gd name="T18" fmla="*/ 0 w 281"/>
                  <a:gd name="T19" fmla="*/ 1 h 270"/>
                  <a:gd name="T20" fmla="*/ 1 w 281"/>
                  <a:gd name="T21" fmla="*/ 1 h 270"/>
                  <a:gd name="T22" fmla="*/ 1 w 281"/>
                  <a:gd name="T23" fmla="*/ 1 h 270"/>
                  <a:gd name="T24" fmla="*/ 1 w 281"/>
                  <a:gd name="T25" fmla="*/ 1 h 270"/>
                  <a:gd name="T26" fmla="*/ 1 w 281"/>
                  <a:gd name="T27" fmla="*/ 1 h 270"/>
                  <a:gd name="T28" fmla="*/ 1 w 281"/>
                  <a:gd name="T29" fmla="*/ 1 h 270"/>
                  <a:gd name="T30" fmla="*/ 1 w 281"/>
                  <a:gd name="T31" fmla="*/ 1 h 270"/>
                  <a:gd name="T32" fmla="*/ 1 w 281"/>
                  <a:gd name="T33" fmla="*/ 1 h 270"/>
                  <a:gd name="T34" fmla="*/ 1 w 281"/>
                  <a:gd name="T35" fmla="*/ 0 h 270"/>
                  <a:gd name="T36" fmla="*/ 1 w 281"/>
                  <a:gd name="T37" fmla="*/ 0 h 270"/>
                  <a:gd name="T38" fmla="*/ 1 w 281"/>
                  <a:gd name="T39" fmla="*/ 1 h 270"/>
                  <a:gd name="T40" fmla="*/ 1 w 281"/>
                  <a:gd name="T41" fmla="*/ 1 h 270"/>
                  <a:gd name="T42" fmla="*/ 1 w 281"/>
                  <a:gd name="T43" fmla="*/ 1 h 270"/>
                  <a:gd name="T44" fmla="*/ 1 w 281"/>
                  <a:gd name="T45" fmla="*/ 1 h 270"/>
                  <a:gd name="T46" fmla="*/ 1 w 281"/>
                  <a:gd name="T47" fmla="*/ 1 h 270"/>
                  <a:gd name="T48" fmla="*/ 1 w 281"/>
                  <a:gd name="T49" fmla="*/ 1 h 270"/>
                  <a:gd name="T50" fmla="*/ 0 w 281"/>
                  <a:gd name="T51" fmla="*/ 1 h 270"/>
                  <a:gd name="T52" fmla="*/ 0 w 281"/>
                  <a:gd name="T53" fmla="*/ 1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3" name="Freeform 52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4" name="Freeform 53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5" name="Freeform 54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6" name="Freeform 55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7" name="Freeform 56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8" name="Freeform 57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09" name="Freeform 58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0" name="Freeform 59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1" name="Freeform 60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2" name="Freeform 61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3" name="Freeform 62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4" name="Freeform 63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5" name="Freeform 64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6" name="Freeform 65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7" name="Freeform 66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8" name="Freeform 67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19" name="Freeform 68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0" name="Freeform 69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1" name="Freeform 70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2" name="Freeform 71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3" name="Freeform 72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4" name="Freeform 73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1 h 845"/>
                  <a:gd name="T2" fmla="*/ 0 w 366"/>
                  <a:gd name="T3" fmla="*/ 1 h 845"/>
                  <a:gd name="T4" fmla="*/ 0 w 366"/>
                  <a:gd name="T5" fmla="*/ 1 h 845"/>
                  <a:gd name="T6" fmla="*/ 0 w 366"/>
                  <a:gd name="T7" fmla="*/ 2 h 845"/>
                  <a:gd name="T8" fmla="*/ 1 w 366"/>
                  <a:gd name="T9" fmla="*/ 2 h 845"/>
                  <a:gd name="T10" fmla="*/ 1 w 366"/>
                  <a:gd name="T11" fmla="*/ 3 h 845"/>
                  <a:gd name="T12" fmla="*/ 1 w 366"/>
                  <a:gd name="T13" fmla="*/ 3 h 845"/>
                  <a:gd name="T14" fmla="*/ 1 w 366"/>
                  <a:gd name="T15" fmla="*/ 3 h 845"/>
                  <a:gd name="T16" fmla="*/ 1 w 366"/>
                  <a:gd name="T17" fmla="*/ 3 h 845"/>
                  <a:gd name="T18" fmla="*/ 1 w 366"/>
                  <a:gd name="T19" fmla="*/ 3 h 845"/>
                  <a:gd name="T20" fmla="*/ 1 w 366"/>
                  <a:gd name="T21" fmla="*/ 3 h 845"/>
                  <a:gd name="T22" fmla="*/ 1 w 366"/>
                  <a:gd name="T23" fmla="*/ 3 h 845"/>
                  <a:gd name="T24" fmla="*/ 2 w 366"/>
                  <a:gd name="T25" fmla="*/ 3 h 845"/>
                  <a:gd name="T26" fmla="*/ 1 w 366"/>
                  <a:gd name="T27" fmla="*/ 3 h 845"/>
                  <a:gd name="T28" fmla="*/ 1 w 366"/>
                  <a:gd name="T29" fmla="*/ 3 h 845"/>
                  <a:gd name="T30" fmla="*/ 1 w 366"/>
                  <a:gd name="T31" fmla="*/ 3 h 845"/>
                  <a:gd name="T32" fmla="*/ 1 w 366"/>
                  <a:gd name="T33" fmla="*/ 3 h 845"/>
                  <a:gd name="T34" fmla="*/ 1 w 366"/>
                  <a:gd name="T35" fmla="*/ 3 h 845"/>
                  <a:gd name="T36" fmla="*/ 1 w 366"/>
                  <a:gd name="T37" fmla="*/ 3 h 845"/>
                  <a:gd name="T38" fmla="*/ 1 w 366"/>
                  <a:gd name="T39" fmla="*/ 3 h 845"/>
                  <a:gd name="T40" fmla="*/ 1 w 366"/>
                  <a:gd name="T41" fmla="*/ 2 h 845"/>
                  <a:gd name="T42" fmla="*/ 1 w 366"/>
                  <a:gd name="T43" fmla="*/ 2 h 845"/>
                  <a:gd name="T44" fmla="*/ 1 w 366"/>
                  <a:gd name="T45" fmla="*/ 2 h 845"/>
                  <a:gd name="T46" fmla="*/ 0 w 366"/>
                  <a:gd name="T47" fmla="*/ 1 h 845"/>
                  <a:gd name="T48" fmla="*/ 0 w 366"/>
                  <a:gd name="T49" fmla="*/ 1 h 845"/>
                  <a:gd name="T50" fmla="*/ 0 w 366"/>
                  <a:gd name="T51" fmla="*/ 1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5" name="Freeform 74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6" name="Freeform 75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7" name="Freeform 76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 w 142"/>
                  <a:gd name="T1" fmla="*/ 0 h 36"/>
                  <a:gd name="T2" fmla="*/ 1 w 142"/>
                  <a:gd name="T3" fmla="*/ 0 h 36"/>
                  <a:gd name="T4" fmla="*/ 1 w 142"/>
                  <a:gd name="T5" fmla="*/ 0 h 36"/>
                  <a:gd name="T6" fmla="*/ 1 w 142"/>
                  <a:gd name="T7" fmla="*/ 0 h 36"/>
                  <a:gd name="T8" fmla="*/ 1 w 142"/>
                  <a:gd name="T9" fmla="*/ 0 h 36"/>
                  <a:gd name="T10" fmla="*/ 1 w 142"/>
                  <a:gd name="T11" fmla="*/ 0 h 36"/>
                  <a:gd name="T12" fmla="*/ 1 w 142"/>
                  <a:gd name="T13" fmla="*/ 0 h 36"/>
                  <a:gd name="T14" fmla="*/ 1 w 142"/>
                  <a:gd name="T15" fmla="*/ 0 h 36"/>
                  <a:gd name="T16" fmla="*/ 1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1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8" name="Freeform 77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1 h 601"/>
                  <a:gd name="T2" fmla="*/ 1 w 351"/>
                  <a:gd name="T3" fmla="*/ 1 h 601"/>
                  <a:gd name="T4" fmla="*/ 1 w 351"/>
                  <a:gd name="T5" fmla="*/ 2 h 601"/>
                  <a:gd name="T6" fmla="*/ 1 w 351"/>
                  <a:gd name="T7" fmla="*/ 2 h 601"/>
                  <a:gd name="T8" fmla="*/ 1 w 351"/>
                  <a:gd name="T9" fmla="*/ 2 h 601"/>
                  <a:gd name="T10" fmla="*/ 1 w 351"/>
                  <a:gd name="T11" fmla="*/ 2 h 601"/>
                  <a:gd name="T12" fmla="*/ 1 w 351"/>
                  <a:gd name="T13" fmla="*/ 2 h 601"/>
                  <a:gd name="T14" fmla="*/ 1 w 351"/>
                  <a:gd name="T15" fmla="*/ 2 h 601"/>
                  <a:gd name="T16" fmla="*/ 1 w 351"/>
                  <a:gd name="T17" fmla="*/ 2 h 601"/>
                  <a:gd name="T18" fmla="*/ 1 w 351"/>
                  <a:gd name="T19" fmla="*/ 2 h 601"/>
                  <a:gd name="T20" fmla="*/ 1 w 351"/>
                  <a:gd name="T21" fmla="*/ 2 h 601"/>
                  <a:gd name="T22" fmla="*/ 1 w 351"/>
                  <a:gd name="T23" fmla="*/ 2 h 601"/>
                  <a:gd name="T24" fmla="*/ 1 w 351"/>
                  <a:gd name="T25" fmla="*/ 2 h 601"/>
                  <a:gd name="T26" fmla="*/ 1 w 351"/>
                  <a:gd name="T27" fmla="*/ 2 h 601"/>
                  <a:gd name="T28" fmla="*/ 1 w 351"/>
                  <a:gd name="T29" fmla="*/ 2 h 601"/>
                  <a:gd name="T30" fmla="*/ 1 w 351"/>
                  <a:gd name="T31" fmla="*/ 2 h 601"/>
                  <a:gd name="T32" fmla="*/ 1 w 351"/>
                  <a:gd name="T33" fmla="*/ 2 h 601"/>
                  <a:gd name="T34" fmla="*/ 1 w 351"/>
                  <a:gd name="T35" fmla="*/ 2 h 601"/>
                  <a:gd name="T36" fmla="*/ 1 w 351"/>
                  <a:gd name="T37" fmla="*/ 2 h 601"/>
                  <a:gd name="T38" fmla="*/ 1 w 351"/>
                  <a:gd name="T39" fmla="*/ 2 h 601"/>
                  <a:gd name="T40" fmla="*/ 1 w 351"/>
                  <a:gd name="T41" fmla="*/ 2 h 601"/>
                  <a:gd name="T42" fmla="*/ 1 w 351"/>
                  <a:gd name="T43" fmla="*/ 2 h 601"/>
                  <a:gd name="T44" fmla="*/ 1 w 351"/>
                  <a:gd name="T45" fmla="*/ 1 h 601"/>
                  <a:gd name="T46" fmla="*/ 1 w 351"/>
                  <a:gd name="T47" fmla="*/ 1 h 601"/>
                  <a:gd name="T48" fmla="*/ 1 w 351"/>
                  <a:gd name="T49" fmla="*/ 1 h 601"/>
                  <a:gd name="T50" fmla="*/ 1 w 351"/>
                  <a:gd name="T51" fmla="*/ 1 h 601"/>
                  <a:gd name="T52" fmla="*/ 0 w 351"/>
                  <a:gd name="T53" fmla="*/ 1 h 601"/>
                  <a:gd name="T54" fmla="*/ 0 w 351"/>
                  <a:gd name="T55" fmla="*/ 1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1 h 601"/>
                  <a:gd name="T74" fmla="*/ 0 w 351"/>
                  <a:gd name="T75" fmla="*/ 1 h 601"/>
                  <a:gd name="T76" fmla="*/ 0 w 351"/>
                  <a:gd name="T77" fmla="*/ 1 h 601"/>
                  <a:gd name="T78" fmla="*/ 0 w 351"/>
                  <a:gd name="T79" fmla="*/ 1 h 601"/>
                  <a:gd name="T80" fmla="*/ 0 w 351"/>
                  <a:gd name="T81" fmla="*/ 1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9" name="Freeform 78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1 w 2164"/>
                  <a:gd name="T1" fmla="*/ 0 h 1979"/>
                  <a:gd name="T2" fmla="*/ 1 w 2164"/>
                  <a:gd name="T3" fmla="*/ 0 h 1979"/>
                  <a:gd name="T4" fmla="*/ 1 w 2164"/>
                  <a:gd name="T5" fmla="*/ 0 h 1979"/>
                  <a:gd name="T6" fmla="*/ 1 w 2164"/>
                  <a:gd name="T7" fmla="*/ 0 h 1979"/>
                  <a:gd name="T8" fmla="*/ 1 w 2164"/>
                  <a:gd name="T9" fmla="*/ 0 h 1979"/>
                  <a:gd name="T10" fmla="*/ 1 w 2164"/>
                  <a:gd name="T11" fmla="*/ 0 h 1979"/>
                  <a:gd name="T12" fmla="*/ 1 w 2164"/>
                  <a:gd name="T13" fmla="*/ 0 h 1979"/>
                  <a:gd name="T14" fmla="*/ 1 w 2164"/>
                  <a:gd name="T15" fmla="*/ 0 h 1979"/>
                  <a:gd name="T16" fmla="*/ 1 w 2164"/>
                  <a:gd name="T17" fmla="*/ 0 h 1979"/>
                  <a:gd name="T18" fmla="*/ 2 w 2164"/>
                  <a:gd name="T19" fmla="*/ 0 h 1979"/>
                  <a:gd name="T20" fmla="*/ 2 w 2164"/>
                  <a:gd name="T21" fmla="*/ 0 h 1979"/>
                  <a:gd name="T22" fmla="*/ 2 w 2164"/>
                  <a:gd name="T23" fmla="*/ 0 h 1979"/>
                  <a:gd name="T24" fmla="*/ 2 w 2164"/>
                  <a:gd name="T25" fmla="*/ 0 h 1979"/>
                  <a:gd name="T26" fmla="*/ 2 w 2164"/>
                  <a:gd name="T27" fmla="*/ 0 h 1979"/>
                  <a:gd name="T28" fmla="*/ 2 w 2164"/>
                  <a:gd name="T29" fmla="*/ 0 h 1979"/>
                  <a:gd name="T30" fmla="*/ 2 w 2164"/>
                  <a:gd name="T31" fmla="*/ 0 h 1979"/>
                  <a:gd name="T32" fmla="*/ 2 w 2164"/>
                  <a:gd name="T33" fmla="*/ 1 h 1979"/>
                  <a:gd name="T34" fmla="*/ 2 w 2164"/>
                  <a:gd name="T35" fmla="*/ 1 h 1979"/>
                  <a:gd name="T36" fmla="*/ 2 w 2164"/>
                  <a:gd name="T37" fmla="*/ 1 h 1979"/>
                  <a:gd name="T38" fmla="*/ 2 w 2164"/>
                  <a:gd name="T39" fmla="*/ 1 h 1979"/>
                  <a:gd name="T40" fmla="*/ 2 w 2164"/>
                  <a:gd name="T41" fmla="*/ 2 h 1979"/>
                  <a:gd name="T42" fmla="*/ 2 w 2164"/>
                  <a:gd name="T43" fmla="*/ 2 h 1979"/>
                  <a:gd name="T44" fmla="*/ 2 w 2164"/>
                  <a:gd name="T45" fmla="*/ 2 h 1979"/>
                  <a:gd name="T46" fmla="*/ 2 w 2164"/>
                  <a:gd name="T47" fmla="*/ 2 h 1979"/>
                  <a:gd name="T48" fmla="*/ 2 w 2164"/>
                  <a:gd name="T49" fmla="*/ 2 h 1979"/>
                  <a:gd name="T50" fmla="*/ 2 w 2164"/>
                  <a:gd name="T51" fmla="*/ 2 h 1979"/>
                  <a:gd name="T52" fmla="*/ 1 w 2164"/>
                  <a:gd name="T53" fmla="*/ 2 h 1979"/>
                  <a:gd name="T54" fmla="*/ 1 w 2164"/>
                  <a:gd name="T55" fmla="*/ 2 h 1979"/>
                  <a:gd name="T56" fmla="*/ 1 w 2164"/>
                  <a:gd name="T57" fmla="*/ 2 h 1979"/>
                  <a:gd name="T58" fmla="*/ 1 w 2164"/>
                  <a:gd name="T59" fmla="*/ 2 h 1979"/>
                  <a:gd name="T60" fmla="*/ 1 w 2164"/>
                  <a:gd name="T61" fmla="*/ 2 h 1979"/>
                  <a:gd name="T62" fmla="*/ 1 w 2164"/>
                  <a:gd name="T63" fmla="*/ 2 h 1979"/>
                  <a:gd name="T64" fmla="*/ 1 w 2164"/>
                  <a:gd name="T65" fmla="*/ 2 h 1979"/>
                  <a:gd name="T66" fmla="*/ 1 w 2164"/>
                  <a:gd name="T67" fmla="*/ 2 h 1979"/>
                  <a:gd name="T68" fmla="*/ 1 w 2164"/>
                  <a:gd name="T69" fmla="*/ 2 h 1979"/>
                  <a:gd name="T70" fmla="*/ 0 w 2164"/>
                  <a:gd name="T71" fmla="*/ 2 h 1979"/>
                  <a:gd name="T72" fmla="*/ 0 w 2164"/>
                  <a:gd name="T73" fmla="*/ 2 h 1979"/>
                  <a:gd name="T74" fmla="*/ 0 w 2164"/>
                  <a:gd name="T75" fmla="*/ 2 h 1979"/>
                  <a:gd name="T76" fmla="*/ 0 w 2164"/>
                  <a:gd name="T77" fmla="*/ 2 h 1979"/>
                  <a:gd name="T78" fmla="*/ 0 w 2164"/>
                  <a:gd name="T79" fmla="*/ 2 h 1979"/>
                  <a:gd name="T80" fmla="*/ 0 w 2164"/>
                  <a:gd name="T81" fmla="*/ 2 h 1979"/>
                  <a:gd name="T82" fmla="*/ 0 w 2164"/>
                  <a:gd name="T83" fmla="*/ 2 h 1979"/>
                  <a:gd name="T84" fmla="*/ 1 w 2164"/>
                  <a:gd name="T85" fmla="*/ 1 h 1979"/>
                  <a:gd name="T86" fmla="*/ 1 w 2164"/>
                  <a:gd name="T87" fmla="*/ 1 h 1979"/>
                  <a:gd name="T88" fmla="*/ 1 w 2164"/>
                  <a:gd name="T89" fmla="*/ 1 h 1979"/>
                  <a:gd name="T90" fmla="*/ 1 w 2164"/>
                  <a:gd name="T91" fmla="*/ 1 h 1979"/>
                  <a:gd name="T92" fmla="*/ 1 w 2164"/>
                  <a:gd name="T93" fmla="*/ 1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0" name="Freeform 79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1 w 1244"/>
                  <a:gd name="T3" fmla="*/ 0 h 930"/>
                  <a:gd name="T4" fmla="*/ 1 w 1244"/>
                  <a:gd name="T5" fmla="*/ 1 h 930"/>
                  <a:gd name="T6" fmla="*/ 0 w 1244"/>
                  <a:gd name="T7" fmla="*/ 1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1" name="Freeform 80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1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2" name="Freeform 81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1 w 1259"/>
                  <a:gd name="T3" fmla="*/ 0 h 337"/>
                  <a:gd name="T4" fmla="*/ 1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3" name="Freeform 82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1 w 1265"/>
                  <a:gd name="T3" fmla="*/ 0 h 342"/>
                  <a:gd name="T4" fmla="*/ 1 w 1265"/>
                  <a:gd name="T5" fmla="*/ 1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4" name="Freeform 83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1 w 1264"/>
                  <a:gd name="T3" fmla="*/ 0 h 344"/>
                  <a:gd name="T4" fmla="*/ 1 w 1264"/>
                  <a:gd name="T5" fmla="*/ 1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5" name="Freeform 84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6" name="Freeform 85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7" name="Freeform 86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 w 1469"/>
                  <a:gd name="T1" fmla="*/ 0 h 525"/>
                  <a:gd name="T2" fmla="*/ 1 w 1469"/>
                  <a:gd name="T3" fmla="*/ 0 h 525"/>
                  <a:gd name="T4" fmla="*/ 1 w 1469"/>
                  <a:gd name="T5" fmla="*/ 0 h 525"/>
                  <a:gd name="T6" fmla="*/ 1 w 1469"/>
                  <a:gd name="T7" fmla="*/ 0 h 525"/>
                  <a:gd name="T8" fmla="*/ 1 w 1469"/>
                  <a:gd name="T9" fmla="*/ 0 h 525"/>
                  <a:gd name="T10" fmla="*/ 1 w 1469"/>
                  <a:gd name="T11" fmla="*/ 0 h 525"/>
                  <a:gd name="T12" fmla="*/ 1 w 1469"/>
                  <a:gd name="T13" fmla="*/ 0 h 525"/>
                  <a:gd name="T14" fmla="*/ 1 w 1469"/>
                  <a:gd name="T15" fmla="*/ 0 h 525"/>
                  <a:gd name="T16" fmla="*/ 1 w 1469"/>
                  <a:gd name="T17" fmla="*/ 0 h 525"/>
                  <a:gd name="T18" fmla="*/ 1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1 w 1469"/>
                  <a:gd name="T63" fmla="*/ 0 h 525"/>
                  <a:gd name="T64" fmla="*/ 1 w 1469"/>
                  <a:gd name="T65" fmla="*/ 0 h 525"/>
                  <a:gd name="T66" fmla="*/ 1 w 1469"/>
                  <a:gd name="T67" fmla="*/ 0 h 525"/>
                  <a:gd name="T68" fmla="*/ 1 w 1469"/>
                  <a:gd name="T69" fmla="*/ 0 h 525"/>
                  <a:gd name="T70" fmla="*/ 1 w 1469"/>
                  <a:gd name="T71" fmla="*/ 0 h 525"/>
                  <a:gd name="T72" fmla="*/ 1 w 1469"/>
                  <a:gd name="T73" fmla="*/ 0 h 525"/>
                  <a:gd name="T74" fmla="*/ 1 w 1469"/>
                  <a:gd name="T75" fmla="*/ 0 h 525"/>
                  <a:gd name="T76" fmla="*/ 1 w 1469"/>
                  <a:gd name="T77" fmla="*/ 0 h 525"/>
                  <a:gd name="T78" fmla="*/ 1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8" name="Freeform 87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39" name="Freeform 88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40" name="Freeform 89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1 w 730"/>
                  <a:gd name="T3" fmla="*/ 0 h 200"/>
                  <a:gd name="T4" fmla="*/ 1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41" name="Freeform 90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1 w 703"/>
                  <a:gd name="T3" fmla="*/ 0 h 187"/>
                  <a:gd name="T4" fmla="*/ 1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42" name="Freeform 91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1 h 508"/>
                  <a:gd name="T2" fmla="*/ 0 w 424"/>
                  <a:gd name="T3" fmla="*/ 1 h 508"/>
                  <a:gd name="T4" fmla="*/ 0 w 424"/>
                  <a:gd name="T5" fmla="*/ 1 h 508"/>
                  <a:gd name="T6" fmla="*/ 1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1 h 508"/>
                  <a:gd name="T14" fmla="*/ 0 w 424"/>
                  <a:gd name="T15" fmla="*/ 1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43" name="Freeform 92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 w 1186"/>
                  <a:gd name="T3" fmla="*/ 0 h 245"/>
                  <a:gd name="T4" fmla="*/ 1 w 1186"/>
                  <a:gd name="T5" fmla="*/ 0 h 245"/>
                  <a:gd name="T6" fmla="*/ 1 w 1186"/>
                  <a:gd name="T7" fmla="*/ 0 h 245"/>
                  <a:gd name="T8" fmla="*/ 1 w 1186"/>
                  <a:gd name="T9" fmla="*/ 0 h 245"/>
                  <a:gd name="T10" fmla="*/ 1 w 1186"/>
                  <a:gd name="T11" fmla="*/ 0 h 245"/>
                  <a:gd name="T12" fmla="*/ 1 w 1186"/>
                  <a:gd name="T13" fmla="*/ 0 h 245"/>
                  <a:gd name="T14" fmla="*/ 1 w 1186"/>
                  <a:gd name="T15" fmla="*/ 0 h 245"/>
                  <a:gd name="T16" fmla="*/ 1 w 1186"/>
                  <a:gd name="T17" fmla="*/ 0 h 245"/>
                  <a:gd name="T18" fmla="*/ 1 w 1186"/>
                  <a:gd name="T19" fmla="*/ 0 h 245"/>
                  <a:gd name="T20" fmla="*/ 1 w 1186"/>
                  <a:gd name="T21" fmla="*/ 0 h 245"/>
                  <a:gd name="T22" fmla="*/ 1 w 1186"/>
                  <a:gd name="T23" fmla="*/ 0 h 245"/>
                  <a:gd name="T24" fmla="*/ 1 w 1186"/>
                  <a:gd name="T25" fmla="*/ 0 h 245"/>
                  <a:gd name="T26" fmla="*/ 1 w 1186"/>
                  <a:gd name="T27" fmla="*/ 0 h 245"/>
                  <a:gd name="T28" fmla="*/ 1 w 1186"/>
                  <a:gd name="T29" fmla="*/ 0 h 245"/>
                  <a:gd name="T30" fmla="*/ 1 w 1186"/>
                  <a:gd name="T31" fmla="*/ 0 h 245"/>
                  <a:gd name="T32" fmla="*/ 1 w 1186"/>
                  <a:gd name="T33" fmla="*/ 0 h 245"/>
                  <a:gd name="T34" fmla="*/ 1 w 1186"/>
                  <a:gd name="T35" fmla="*/ 0 h 245"/>
                  <a:gd name="T36" fmla="*/ 1 w 1186"/>
                  <a:gd name="T37" fmla="*/ 0 h 245"/>
                  <a:gd name="T38" fmla="*/ 1 w 1186"/>
                  <a:gd name="T39" fmla="*/ 0 h 245"/>
                  <a:gd name="T40" fmla="*/ 1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44" name="Freeform 93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1 h 738"/>
                  <a:gd name="T4" fmla="*/ 0 w 241"/>
                  <a:gd name="T5" fmla="*/ 1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6985" name="Freeform 94"/>
          <p:cNvSpPr>
            <a:spLocks/>
          </p:cNvSpPr>
          <p:nvPr/>
        </p:nvSpPr>
        <p:spPr bwMode="auto">
          <a:xfrm>
            <a:off x="6445250" y="3305175"/>
            <a:ext cx="1600200" cy="148907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95"/>
          <p:cNvGrpSpPr>
            <a:grpSpLocks/>
          </p:cNvGrpSpPr>
          <p:nvPr/>
        </p:nvGrpSpPr>
        <p:grpSpPr bwMode="auto">
          <a:xfrm>
            <a:off x="6699250" y="4383088"/>
            <a:ext cx="436563" cy="203200"/>
            <a:chOff x="3600" y="219"/>
            <a:chExt cx="360" cy="175"/>
          </a:xfrm>
        </p:grpSpPr>
        <p:sp>
          <p:nvSpPr>
            <p:cNvPr id="127062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063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64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65" name="Rectangle 9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066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72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3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4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69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0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1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6987" name="Line 109"/>
          <p:cNvSpPr>
            <a:spLocks noChangeShapeType="1"/>
          </p:cNvSpPr>
          <p:nvPr/>
        </p:nvSpPr>
        <p:spPr bwMode="auto">
          <a:xfrm>
            <a:off x="6724650" y="4233863"/>
            <a:ext cx="1162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8" name="Line 110"/>
          <p:cNvSpPr>
            <a:spLocks noChangeShapeType="1"/>
          </p:cNvSpPr>
          <p:nvPr/>
        </p:nvSpPr>
        <p:spPr bwMode="auto">
          <a:xfrm>
            <a:off x="6907213" y="4233863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989" name="Line 111"/>
          <p:cNvSpPr>
            <a:spLocks noChangeShapeType="1"/>
          </p:cNvSpPr>
          <p:nvPr/>
        </p:nvSpPr>
        <p:spPr bwMode="auto">
          <a:xfrm>
            <a:off x="7650163" y="4089400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112"/>
          <p:cNvGrpSpPr>
            <a:grpSpLocks/>
          </p:cNvGrpSpPr>
          <p:nvPr/>
        </p:nvGrpSpPr>
        <p:grpSpPr bwMode="auto">
          <a:xfrm>
            <a:off x="7251700" y="3678238"/>
            <a:ext cx="796925" cy="514350"/>
            <a:chOff x="10665" y="3225"/>
            <a:chExt cx="1440" cy="930"/>
          </a:xfrm>
        </p:grpSpPr>
        <p:sp>
          <p:nvSpPr>
            <p:cNvPr id="127058" name="Oval 11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" name="Group 114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127060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4" r:id="rId4" imgW="826829" imgH="840406" progId="">
                      <p:embed/>
                    </p:oleObj>
                  </mc:Choice>
                  <mc:Fallback>
                    <p:oleObj r:id="rId4" imgW="826829" imgH="840406" progId="">
                      <p:embed/>
                      <p:pic>
                        <p:nvPicPr>
                          <p:cNvPr id="0" name="Object 1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61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5" r:id="rId6" imgW="1268295" imgH="1199426" progId="">
                      <p:embed/>
                    </p:oleObj>
                  </mc:Choice>
                  <mc:Fallback>
                    <p:oleObj r:id="rId6" imgW="1268295" imgH="1199426" progId="">
                      <p:embed/>
                      <p:pic>
                        <p:nvPicPr>
                          <p:cNvPr id="0" name="Object 1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26991" name="Freeform 117"/>
          <p:cNvSpPr>
            <a:spLocks/>
          </p:cNvSpPr>
          <p:nvPr/>
        </p:nvSpPr>
        <p:spPr bwMode="auto">
          <a:xfrm>
            <a:off x="3697288" y="5489575"/>
            <a:ext cx="2565400" cy="793750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6992" name="Object 118"/>
          <p:cNvGraphicFramePr>
            <a:graphicFrameLocks noChangeAspect="1"/>
          </p:cNvGraphicFramePr>
          <p:nvPr/>
        </p:nvGraphicFramePr>
        <p:xfrm>
          <a:off x="4684713" y="5648325"/>
          <a:ext cx="3619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r:id="rId8" imgW="1307263" imgH="1084139" progId="">
                  <p:embed/>
                </p:oleObj>
              </mc:Choice>
              <mc:Fallback>
                <p:oleObj r:id="rId8" imgW="1307263" imgH="1084139" progId="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5648325"/>
                        <a:ext cx="361950" cy="2778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6" name="Line 119"/>
          <p:cNvSpPr>
            <a:spLocks noChangeShapeType="1"/>
          </p:cNvSpPr>
          <p:nvPr/>
        </p:nvSpPr>
        <p:spPr bwMode="auto">
          <a:xfrm flipV="1">
            <a:off x="7059613" y="4052888"/>
            <a:ext cx="428625" cy="288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126994" name="Freeform 120"/>
          <p:cNvSpPr>
            <a:spLocks/>
          </p:cNvSpPr>
          <p:nvPr/>
        </p:nvSpPr>
        <p:spPr bwMode="auto">
          <a:xfrm>
            <a:off x="3695700" y="4630738"/>
            <a:ext cx="2970213" cy="292100"/>
          </a:xfrm>
          <a:custGeom>
            <a:avLst/>
            <a:gdLst>
              <a:gd name="T0" fmla="*/ 0 w 2196"/>
              <a:gd name="T1" fmla="*/ 0 h 318"/>
              <a:gd name="T2" fmla="*/ 2147483647 w 2196"/>
              <a:gd name="T3" fmla="*/ 2147483647 h 318"/>
              <a:gd name="T4" fmla="*/ 2147483647 w 2196"/>
              <a:gd name="T5" fmla="*/ 2147483647 h 3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6" h="318">
                <a:moveTo>
                  <a:pt x="0" y="0"/>
                </a:moveTo>
                <a:cubicBezTo>
                  <a:pt x="199" y="51"/>
                  <a:pt x="828" y="301"/>
                  <a:pt x="1194" y="306"/>
                </a:cubicBezTo>
                <a:cubicBezTo>
                  <a:pt x="1536" y="318"/>
                  <a:pt x="1987" y="88"/>
                  <a:pt x="2196" y="3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388" name="Line 121"/>
          <p:cNvSpPr>
            <a:spLocks noChangeShapeType="1"/>
          </p:cNvSpPr>
          <p:nvPr/>
        </p:nvSpPr>
        <p:spPr bwMode="auto">
          <a:xfrm flipH="1" flipV="1">
            <a:off x="3660775" y="4743450"/>
            <a:ext cx="981075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58389" name="Text Box 122"/>
          <p:cNvSpPr txBox="1">
            <a:spLocks noChangeArrowheads="1"/>
          </p:cNvSpPr>
          <p:nvPr/>
        </p:nvSpPr>
        <p:spPr bwMode="auto">
          <a:xfrm>
            <a:off x="254000" y="3963988"/>
            <a:ext cx="2100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latin typeface="Arial" charset="0"/>
                <a:cs typeface="Arial" charset="0"/>
              </a:rPr>
              <a:t>Permanent address: 128.119.40.186</a:t>
            </a:r>
          </a:p>
        </p:txBody>
      </p:sp>
      <p:sp>
        <p:nvSpPr>
          <p:cNvPr id="58390" name="Text Box 123"/>
          <p:cNvSpPr txBox="1">
            <a:spLocks noChangeArrowheads="1"/>
          </p:cNvSpPr>
          <p:nvPr/>
        </p:nvSpPr>
        <p:spPr bwMode="auto">
          <a:xfrm>
            <a:off x="6305550" y="4710113"/>
            <a:ext cx="21002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smtClean="0">
                <a:latin typeface="Arial" charset="0"/>
                <a:cs typeface="Arial" charset="0"/>
              </a:rPr>
              <a:t>Care-of address: 79.129.13.2</a:t>
            </a:r>
          </a:p>
        </p:txBody>
      </p:sp>
      <p:grpSp>
        <p:nvGrpSpPr>
          <p:cNvPr id="13" name="Group 124"/>
          <p:cNvGrpSpPr>
            <a:grpSpLocks/>
          </p:cNvGrpSpPr>
          <p:nvPr/>
        </p:nvGrpSpPr>
        <p:grpSpPr bwMode="auto">
          <a:xfrm>
            <a:off x="1385888" y="5038725"/>
            <a:ext cx="3021012" cy="1068388"/>
            <a:chOff x="873" y="3174"/>
            <a:chExt cx="1903" cy="673"/>
          </a:xfrm>
        </p:grpSpPr>
        <p:grpSp>
          <p:nvGrpSpPr>
            <p:cNvPr id="14" name="Group 125"/>
            <p:cNvGrpSpPr>
              <a:grpSpLocks/>
            </p:cNvGrpSpPr>
            <p:nvPr/>
          </p:nvGrpSpPr>
          <p:grpSpPr bwMode="auto">
            <a:xfrm>
              <a:off x="908" y="3174"/>
              <a:ext cx="1868" cy="286"/>
              <a:chOff x="527" y="2649"/>
              <a:chExt cx="1868" cy="286"/>
            </a:xfrm>
          </p:grpSpPr>
          <p:sp>
            <p:nvSpPr>
              <p:cNvPr id="58440" name="Rectangle 126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441" name="Text Box 127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smtClean="0">
                    <a:latin typeface="Arial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42" name="Line 128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5" name="Group 129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55" name="Freeform 130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58449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58450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6" name="Group 133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52" name="Freeform 134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58446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58447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8439" name="Text Box 137"/>
            <p:cNvSpPr txBox="1">
              <a:spLocks noChangeArrowheads="1"/>
            </p:cNvSpPr>
            <p:nvPr/>
          </p:nvSpPr>
          <p:spPr bwMode="auto">
            <a:xfrm>
              <a:off x="873" y="3443"/>
              <a:ext cx="118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packet sent by correspondent</a:t>
              </a:r>
            </a:p>
          </p:txBody>
        </p:sp>
      </p:grpSp>
      <p:grpSp>
        <p:nvGrpSpPr>
          <p:cNvPr id="17" name="Group 138"/>
          <p:cNvGrpSpPr>
            <a:grpSpLocks/>
          </p:cNvGrpSpPr>
          <p:nvPr/>
        </p:nvGrpSpPr>
        <p:grpSpPr bwMode="auto">
          <a:xfrm>
            <a:off x="879475" y="2039938"/>
            <a:ext cx="5287963" cy="2814637"/>
            <a:chOff x="554" y="1285"/>
            <a:chExt cx="3331" cy="1773"/>
          </a:xfrm>
        </p:grpSpPr>
        <p:sp>
          <p:nvSpPr>
            <p:cNvPr id="58410" name="Rectangle 139"/>
            <p:cNvSpPr>
              <a:spLocks noChangeArrowheads="1"/>
            </p:cNvSpPr>
            <p:nvPr/>
          </p:nvSpPr>
          <p:spPr bwMode="auto">
            <a:xfrm>
              <a:off x="2931" y="2982"/>
              <a:ext cx="3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018" name="Freeform 140"/>
            <p:cNvSpPr>
              <a:spLocks/>
            </p:cNvSpPr>
            <p:nvPr/>
          </p:nvSpPr>
          <p:spPr bwMode="auto">
            <a:xfrm>
              <a:off x="576" y="2009"/>
              <a:ext cx="3303" cy="990"/>
            </a:xfrm>
            <a:custGeom>
              <a:avLst/>
              <a:gdLst>
                <a:gd name="T0" fmla="*/ 2439 w 3303"/>
                <a:gd name="T1" fmla="*/ 981 h 990"/>
                <a:gd name="T2" fmla="*/ 1490 w 3303"/>
                <a:gd name="T3" fmla="*/ 346 h 990"/>
                <a:gd name="T4" fmla="*/ 0 w 3303"/>
                <a:gd name="T5" fmla="*/ 41 h 990"/>
                <a:gd name="T6" fmla="*/ 3303 w 3303"/>
                <a:gd name="T7" fmla="*/ 49 h 990"/>
                <a:gd name="T8" fmla="*/ 2829 w 3303"/>
                <a:gd name="T9" fmla="*/ 337 h 990"/>
                <a:gd name="T10" fmla="*/ 2558 w 3303"/>
                <a:gd name="T11" fmla="*/ 973 h 990"/>
                <a:gd name="T12" fmla="*/ 2439 w 3303"/>
                <a:gd name="T13" fmla="*/ 981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03" h="990">
                  <a:moveTo>
                    <a:pt x="2439" y="981"/>
                  </a:moveTo>
                  <a:cubicBezTo>
                    <a:pt x="2439" y="981"/>
                    <a:pt x="1882" y="501"/>
                    <a:pt x="1490" y="346"/>
                  </a:cubicBezTo>
                  <a:cubicBezTo>
                    <a:pt x="1098" y="191"/>
                    <a:pt x="13" y="47"/>
                    <a:pt x="0" y="41"/>
                  </a:cubicBezTo>
                  <a:cubicBezTo>
                    <a:pt x="13" y="59"/>
                    <a:pt x="2832" y="0"/>
                    <a:pt x="3303" y="49"/>
                  </a:cubicBezTo>
                  <a:cubicBezTo>
                    <a:pt x="3301" y="41"/>
                    <a:pt x="2925" y="183"/>
                    <a:pt x="2829" y="337"/>
                  </a:cubicBezTo>
                  <a:cubicBezTo>
                    <a:pt x="2733" y="491"/>
                    <a:pt x="2550" y="990"/>
                    <a:pt x="2558" y="973"/>
                  </a:cubicBezTo>
                  <a:cubicBezTo>
                    <a:pt x="2558" y="990"/>
                    <a:pt x="2439" y="981"/>
                    <a:pt x="2439" y="981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8" name="Group 141"/>
            <p:cNvGrpSpPr>
              <a:grpSpLocks/>
            </p:cNvGrpSpPr>
            <p:nvPr/>
          </p:nvGrpSpPr>
          <p:grpSpPr bwMode="auto">
            <a:xfrm>
              <a:off x="561" y="1649"/>
              <a:ext cx="3324" cy="464"/>
              <a:chOff x="1240" y="1226"/>
              <a:chExt cx="3324" cy="464"/>
            </a:xfrm>
          </p:grpSpPr>
          <p:grpSp>
            <p:nvGrpSpPr>
              <p:cNvPr id="19" name="Group 142"/>
              <p:cNvGrpSpPr>
                <a:grpSpLocks/>
              </p:cNvGrpSpPr>
              <p:nvPr/>
            </p:nvGrpSpPr>
            <p:grpSpPr bwMode="auto">
              <a:xfrm>
                <a:off x="1240" y="1226"/>
                <a:ext cx="3324" cy="464"/>
                <a:chOff x="1198" y="3598"/>
                <a:chExt cx="3324" cy="464"/>
              </a:xfrm>
            </p:grpSpPr>
            <p:sp>
              <p:nvSpPr>
                <p:cNvPr id="58427" name="Rectangle 143"/>
                <p:cNvSpPr>
                  <a:spLocks noChangeArrowheads="1"/>
                </p:cNvSpPr>
                <p:nvPr/>
              </p:nvSpPr>
              <p:spPr bwMode="auto">
                <a:xfrm>
                  <a:off x="1221" y="3665"/>
                  <a:ext cx="3301" cy="343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428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1198" y="3733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600" smtClean="0">
                      <a:latin typeface="Arial" charset="0"/>
                      <a:cs typeface="Arial" charset="0"/>
                    </a:rPr>
                    <a:t>dest: 79.129.13.2</a:t>
                  </a:r>
                </a:p>
              </p:txBody>
            </p:sp>
            <p:sp>
              <p:nvSpPr>
                <p:cNvPr id="58429" name="Line 145"/>
                <p:cNvSpPr>
                  <a:spLocks noChangeShapeType="1"/>
                </p:cNvSpPr>
                <p:nvPr/>
              </p:nvSpPr>
              <p:spPr bwMode="auto">
                <a:xfrm>
                  <a:off x="2311" y="3659"/>
                  <a:ext cx="8" cy="3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20" name="Group 146"/>
                <p:cNvGrpSpPr>
                  <a:grpSpLocks/>
                </p:cNvGrpSpPr>
                <p:nvPr/>
              </p:nvGrpSpPr>
              <p:grpSpPr bwMode="auto">
                <a:xfrm>
                  <a:off x="4374" y="3598"/>
                  <a:ext cx="111" cy="109"/>
                  <a:chOff x="1941" y="2928"/>
                  <a:chExt cx="111" cy="109"/>
                </a:xfrm>
              </p:grpSpPr>
              <p:sp>
                <p:nvSpPr>
                  <p:cNvPr id="127042" name="Freeform 147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58436" name="Line 1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37" name="Line 1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1" name="Group 150"/>
                <p:cNvGrpSpPr>
                  <a:grpSpLocks/>
                </p:cNvGrpSpPr>
                <p:nvPr/>
              </p:nvGrpSpPr>
              <p:grpSpPr bwMode="auto">
                <a:xfrm>
                  <a:off x="4355" y="3953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9" name="Freeform 151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58433" name="Line 1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34" name="Line 1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2" name="Group 154"/>
              <p:cNvGrpSpPr>
                <a:grpSpLocks/>
              </p:cNvGrpSpPr>
              <p:nvPr/>
            </p:nvGrpSpPr>
            <p:grpSpPr bwMode="auto">
              <a:xfrm>
                <a:off x="2520" y="1313"/>
                <a:ext cx="1868" cy="286"/>
                <a:chOff x="527" y="2649"/>
                <a:chExt cx="1868" cy="286"/>
              </a:xfrm>
            </p:grpSpPr>
            <p:sp>
              <p:nvSpPr>
                <p:cNvPr id="58416" name="Rectangle 155"/>
                <p:cNvSpPr>
                  <a:spLocks noChangeArrowheads="1"/>
                </p:cNvSpPr>
                <p:nvPr/>
              </p:nvSpPr>
              <p:spPr bwMode="auto">
                <a:xfrm>
                  <a:off x="546" y="2680"/>
                  <a:ext cx="1849" cy="23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417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527" y="2698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600" smtClean="0">
                      <a:latin typeface="Arial" charset="0"/>
                      <a:cs typeface="Arial" charset="0"/>
                    </a:rPr>
                    <a:t>dest: 128.119.40.186</a:t>
                  </a:r>
                </a:p>
              </p:txBody>
            </p:sp>
            <p:sp>
              <p:nvSpPr>
                <p:cNvPr id="58418" name="Line 157"/>
                <p:cNvSpPr>
                  <a:spLocks noChangeShapeType="1"/>
                </p:cNvSpPr>
                <p:nvPr/>
              </p:nvSpPr>
              <p:spPr bwMode="auto">
                <a:xfrm>
                  <a:off x="1847" y="2680"/>
                  <a:ext cx="3" cy="23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23" name="Group 158"/>
                <p:cNvGrpSpPr>
                  <a:grpSpLocks/>
                </p:cNvGrpSpPr>
                <p:nvPr/>
              </p:nvGrpSpPr>
              <p:grpSpPr bwMode="auto">
                <a:xfrm>
                  <a:off x="2148" y="2649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1" name="Freeform 159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58425" name="Line 16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26" name="Line 16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4" name="Group 162"/>
                <p:cNvGrpSpPr>
                  <a:grpSpLocks/>
                </p:cNvGrpSpPr>
                <p:nvPr/>
              </p:nvGrpSpPr>
              <p:grpSpPr bwMode="auto">
                <a:xfrm>
                  <a:off x="2136" y="2826"/>
                  <a:ext cx="111" cy="109"/>
                  <a:chOff x="1941" y="2928"/>
                  <a:chExt cx="111" cy="109"/>
                </a:xfrm>
              </p:grpSpPr>
              <p:sp>
                <p:nvSpPr>
                  <p:cNvPr id="127028" name="Freeform 163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58422" name="Line 1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23" name="Line 16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58413" name="Text Box 166"/>
            <p:cNvSpPr txBox="1">
              <a:spLocks noChangeArrowheads="1"/>
            </p:cNvSpPr>
            <p:nvPr/>
          </p:nvSpPr>
          <p:spPr bwMode="auto">
            <a:xfrm>
              <a:off x="554" y="1285"/>
              <a:ext cx="28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packet sent by home agent to foreign agent: a </a:t>
              </a:r>
              <a:r>
                <a:rPr lang="en-US" i="1" smtClean="0">
                  <a:latin typeface="Arial" charset="0"/>
                  <a:cs typeface="Arial" charset="0"/>
                </a:rPr>
                <a:t>packet within a packet</a:t>
              </a:r>
            </a:p>
          </p:txBody>
        </p:sp>
      </p:grpSp>
      <p:grpSp>
        <p:nvGrpSpPr>
          <p:cNvPr id="25" name="Group 167"/>
          <p:cNvGrpSpPr>
            <a:grpSpLocks/>
          </p:cNvGrpSpPr>
          <p:nvPr/>
        </p:nvGrpSpPr>
        <p:grpSpPr bwMode="auto">
          <a:xfrm>
            <a:off x="5426075" y="1611313"/>
            <a:ext cx="3567113" cy="2562225"/>
            <a:chOff x="3418" y="1015"/>
            <a:chExt cx="2247" cy="1614"/>
          </a:xfrm>
        </p:grpSpPr>
        <p:sp>
          <p:nvSpPr>
            <p:cNvPr id="58395" name="Rectangle 168"/>
            <p:cNvSpPr>
              <a:spLocks noChangeArrowheads="1"/>
            </p:cNvSpPr>
            <p:nvPr/>
          </p:nvSpPr>
          <p:spPr bwMode="auto">
            <a:xfrm>
              <a:off x="4382" y="2569"/>
              <a:ext cx="263" cy="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003" name="Freeform 169"/>
            <p:cNvSpPr>
              <a:spLocks/>
            </p:cNvSpPr>
            <p:nvPr/>
          </p:nvSpPr>
          <p:spPr bwMode="auto">
            <a:xfrm>
              <a:off x="3693" y="1469"/>
              <a:ext cx="1849" cy="1132"/>
            </a:xfrm>
            <a:custGeom>
              <a:avLst/>
              <a:gdLst>
                <a:gd name="T0" fmla="*/ 779 w 1849"/>
                <a:gd name="T1" fmla="*/ 1132 h 1132"/>
                <a:gd name="T2" fmla="*/ 686 w 1849"/>
                <a:gd name="T3" fmla="*/ 344 h 1132"/>
                <a:gd name="T4" fmla="*/ 0 w 1849"/>
                <a:gd name="T5" fmla="*/ 39 h 1132"/>
                <a:gd name="T6" fmla="*/ 1849 w 1849"/>
                <a:gd name="T7" fmla="*/ 49 h 1132"/>
                <a:gd name="T8" fmla="*/ 1375 w 1849"/>
                <a:gd name="T9" fmla="*/ 337 h 1132"/>
                <a:gd name="T10" fmla="*/ 906 w 1849"/>
                <a:gd name="T11" fmla="*/ 996 h 1132"/>
                <a:gd name="T12" fmla="*/ 779 w 1849"/>
                <a:gd name="T13" fmla="*/ 1132 h 11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9" h="1132">
                  <a:moveTo>
                    <a:pt x="779" y="1132"/>
                  </a:moveTo>
                  <a:cubicBezTo>
                    <a:pt x="779" y="1132"/>
                    <a:pt x="1078" y="499"/>
                    <a:pt x="686" y="344"/>
                  </a:cubicBezTo>
                  <a:cubicBezTo>
                    <a:pt x="294" y="189"/>
                    <a:pt x="13" y="45"/>
                    <a:pt x="0" y="39"/>
                  </a:cubicBezTo>
                  <a:cubicBezTo>
                    <a:pt x="13" y="57"/>
                    <a:pt x="1378" y="0"/>
                    <a:pt x="1849" y="49"/>
                  </a:cubicBezTo>
                  <a:cubicBezTo>
                    <a:pt x="1847" y="41"/>
                    <a:pt x="1471" y="183"/>
                    <a:pt x="1375" y="337"/>
                  </a:cubicBezTo>
                  <a:cubicBezTo>
                    <a:pt x="1279" y="491"/>
                    <a:pt x="898" y="1013"/>
                    <a:pt x="906" y="996"/>
                  </a:cubicBezTo>
                  <a:cubicBezTo>
                    <a:pt x="906" y="1013"/>
                    <a:pt x="779" y="1132"/>
                    <a:pt x="779" y="113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6" name="Group 170"/>
            <p:cNvGrpSpPr>
              <a:grpSpLocks/>
            </p:cNvGrpSpPr>
            <p:nvPr/>
          </p:nvGrpSpPr>
          <p:grpSpPr bwMode="auto">
            <a:xfrm>
              <a:off x="3672" y="1254"/>
              <a:ext cx="1868" cy="286"/>
              <a:chOff x="527" y="2649"/>
              <a:chExt cx="1868" cy="286"/>
            </a:xfrm>
          </p:grpSpPr>
          <p:sp>
            <p:nvSpPr>
              <p:cNvPr id="58399" name="Rectangle 171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400" name="Text Box 172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smtClean="0">
                    <a:latin typeface="Arial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01" name="Line 173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7" name="Group 174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14" name="Freeform 175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58408" name="Line 176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58409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" name="Group 178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11" name="Freeform 179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58405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58406" name="Line 181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8398" name="Text Box 182"/>
            <p:cNvSpPr txBox="1">
              <a:spLocks noChangeArrowheads="1"/>
            </p:cNvSpPr>
            <p:nvPr/>
          </p:nvSpPr>
          <p:spPr bwMode="auto">
            <a:xfrm>
              <a:off x="3418" y="1015"/>
              <a:ext cx="2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foreign-agent-to-mobile packet</a:t>
              </a:r>
            </a:p>
          </p:txBody>
        </p:sp>
      </p:grpSp>
      <p:pic>
        <p:nvPicPr>
          <p:cNvPr id="127001" name="Picture 18" descr="underline_base"/>
          <p:cNvPicPr>
            <a:picLocks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9438" y="1046163"/>
            <a:ext cx="63992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and ICMP</a:t>
            </a:r>
            <a:endParaRPr lang="en-US" dirty="0"/>
          </a:p>
        </p:txBody>
      </p:sp>
      <p:pic>
        <p:nvPicPr>
          <p:cNvPr id="6" name="Content Placeholder 5" descr="ip-pkt-hea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690" y="1872694"/>
            <a:ext cx="7454097" cy="2833107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Wireless, Mobile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6-</a:t>
            </a:r>
            <a:fld id="{602C744B-1C5B-4E90-8A36-066ACA7945F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91375" y="4761567"/>
            <a:ext cx="69685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IP protocols:</a:t>
            </a:r>
          </a:p>
          <a:p>
            <a:r>
              <a:rPr lang="en-US" dirty="0" smtClean="0">
                <a:hlinkClick r:id="rId3"/>
              </a:rPr>
              <a:t>http://en.wikipedia.org/wiki/List_of_IP_protocol_numbers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“Protocol” equals 0x01, the IP packet carries an ICMP as</a:t>
            </a:r>
          </a:p>
          <a:p>
            <a:r>
              <a:rPr lang="en-US" dirty="0" smtClean="0"/>
              <a:t>Its payload (data)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6052" y="1438511"/>
            <a:ext cx="8642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Mobile IP uses ICMP for router management (advertising home/mobile agents)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19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36DF915C-6597-40DD-B0E7-095BF7467A22}" type="slidenum">
              <a:rPr lang="en-US"/>
              <a:pPr/>
              <a:t>2</a:t>
            </a:fld>
            <a:endParaRPr 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Chapter 6 outline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6.1 </a:t>
            </a:r>
            <a:r>
              <a:rPr lang="en-US" sz="2400" smtClean="0"/>
              <a:t>Introduction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Wireless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6.2</a:t>
            </a:r>
            <a:r>
              <a:rPr lang="en-US" sz="2400" smtClean="0">
                <a:solidFill>
                  <a:srgbClr val="0000FF"/>
                </a:solidFill>
              </a:rPr>
              <a:t> </a:t>
            </a:r>
            <a:r>
              <a:rPr lang="en-US" sz="2400" smtClean="0"/>
              <a:t>Wireless links, characteristics</a:t>
            </a:r>
          </a:p>
          <a:p>
            <a:pPr lvl="1"/>
            <a:r>
              <a:rPr lang="en-US" sz="2000" smtClean="0"/>
              <a:t>CDMA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6.3</a:t>
            </a:r>
            <a:r>
              <a:rPr lang="en-US" sz="2400" smtClean="0"/>
              <a:t> IEEE 802.11 wireless LANs (</a:t>
            </a:r>
            <a:r>
              <a:rPr lang="ja-JP" altLang="en-US" sz="2400" smtClean="0"/>
              <a:t>“</a:t>
            </a:r>
            <a:r>
              <a:rPr lang="en-US" altLang="ja-JP" sz="2400" smtClean="0"/>
              <a:t>Wi-Fi</a:t>
            </a:r>
            <a:r>
              <a:rPr lang="ja-JP" altLang="en-US" sz="2400" smtClean="0"/>
              <a:t>”</a:t>
            </a:r>
            <a:r>
              <a:rPr lang="en-US" altLang="ja-JP" sz="240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6.4</a:t>
            </a:r>
            <a:r>
              <a:rPr lang="en-US" sz="2400" smtClean="0"/>
              <a:t> Cellular Internet Access</a:t>
            </a:r>
          </a:p>
          <a:p>
            <a:pPr lvl="1"/>
            <a:r>
              <a:rPr lang="en-US" sz="2000" smtClean="0"/>
              <a:t>architecture</a:t>
            </a:r>
          </a:p>
          <a:p>
            <a:pPr lvl="1"/>
            <a:r>
              <a:rPr lang="en-US" sz="2000" smtClean="0"/>
              <a:t>standards (e.g., GSM)</a:t>
            </a:r>
          </a:p>
        </p:txBody>
      </p:sp>
      <p:sp>
        <p:nvSpPr>
          <p:cNvPr id="4199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Mobility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C00000"/>
                </a:solidFill>
              </a:rPr>
              <a:t>6.5 Principles: addressing and routing to mobile users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6.6</a:t>
            </a:r>
            <a:r>
              <a:rPr lang="en-US" sz="2400" smtClean="0"/>
              <a:t> Mobile IP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6.7</a:t>
            </a:r>
            <a:r>
              <a:rPr lang="en-US" sz="2400" smtClean="0"/>
              <a:t> Handling mobility in cellular networks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6.8</a:t>
            </a:r>
            <a:r>
              <a:rPr lang="en-US" sz="2400" smtClean="0"/>
              <a:t> Mobility and higher-layer protocols</a:t>
            </a:r>
          </a:p>
          <a:p>
            <a:endParaRPr lang="en-US" sz="2400" smtClean="0"/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0099"/>
                </a:solidFill>
              </a:rPr>
              <a:t>6.9</a:t>
            </a:r>
            <a:r>
              <a:rPr lang="en-US" sz="2400" smtClean="0">
                <a:solidFill>
                  <a:srgbClr val="FF0000"/>
                </a:solidFill>
              </a:rPr>
              <a:t> </a:t>
            </a:r>
            <a:r>
              <a:rPr lang="en-US" sz="2400" smtClean="0"/>
              <a:t>Summary</a:t>
            </a:r>
          </a:p>
        </p:txBody>
      </p:sp>
      <p:pic>
        <p:nvPicPr>
          <p:cNvPr id="94214" name="Picture 23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ICMP: Internet Control Message Protocol review</a:t>
            </a:r>
            <a:endParaRPr lang="en-US" dirty="0"/>
          </a:p>
        </p:txBody>
      </p:sp>
      <p:pic>
        <p:nvPicPr>
          <p:cNvPr id="6" name="Content Placeholder 5" descr="icmp-hea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927" y="1691616"/>
            <a:ext cx="4600575" cy="225742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Wireless, Mobile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6-</a:t>
            </a:r>
            <a:fld id="{602C744B-1C5B-4E90-8A36-066ACA7945F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3037" y="4200881"/>
            <a:ext cx="85972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combination of “type of message” and “code” specifies the meaning</a:t>
            </a:r>
          </a:p>
          <a:p>
            <a:r>
              <a:rPr lang="en-US" dirty="0" smtClean="0"/>
              <a:t>of this ICMP packet. Among others</a:t>
            </a:r>
          </a:p>
          <a:p>
            <a:r>
              <a:rPr lang="en-US" dirty="0" smtClean="0"/>
              <a:t>-- Type 9 is for “route advertising”</a:t>
            </a:r>
          </a:p>
          <a:p>
            <a:r>
              <a:rPr lang="en-US" dirty="0" smtClean="0"/>
              <a:t>-- See a complete list from Wikipedia at</a:t>
            </a:r>
          </a:p>
          <a:p>
            <a:r>
              <a:rPr lang="en-US" dirty="0" smtClean="0">
                <a:hlinkClick r:id="rId3"/>
              </a:rPr>
              <a:t>http://en.wikipedia.org/wiki/Internet_Control_Message_Protocol#Header</a:t>
            </a:r>
            <a:endParaRPr lang="en-US" dirty="0" smtClean="0"/>
          </a:p>
          <a:p>
            <a:r>
              <a:rPr lang="en-US" dirty="0" smtClean="0"/>
              <a:t>-- Run </a:t>
            </a:r>
            <a:r>
              <a:rPr lang="en-US" dirty="0" smtClean="0"/>
              <a:t>IP packet analysis lab</a:t>
            </a:r>
            <a:r>
              <a:rPr lang="en-US" dirty="0" smtClean="0"/>
              <a:t> </a:t>
            </a:r>
            <a:r>
              <a:rPr lang="en-US" dirty="0" smtClean="0"/>
              <a:t>solution (no-</a:t>
            </a:r>
            <a:r>
              <a:rPr lang="en-US" dirty="0" err="1" smtClean="0"/>
              <a:t>pcap</a:t>
            </a:r>
            <a:r>
              <a:rPr lang="en-US" dirty="0" smtClean="0"/>
              <a:t>) using “icmp-etherreal-trace-1”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as </a:t>
            </a:r>
            <a:r>
              <a:rPr lang="en-US" dirty="0" smtClean="0"/>
              <a:t>data to </a:t>
            </a:r>
            <a:r>
              <a:rPr lang="en-US" dirty="0" smtClean="0"/>
              <a:t>see Type </a:t>
            </a:r>
            <a:r>
              <a:rPr lang="en-US" dirty="0" smtClean="0"/>
              <a:t>8 and Type 0 ICMP messages (Echo request and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Echo </a:t>
            </a:r>
            <a:r>
              <a:rPr lang="en-US" dirty="0" smtClean="0"/>
              <a:t>reply)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ICMP Type 9 message (route discovery)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 at RFC</a:t>
            </a:r>
            <a:r>
              <a:rPr lang="en-US" dirty="0" smtClean="0">
                <a:hlinkClick r:id="rId2"/>
              </a:rPr>
              <a:t> http://www.ietf.org/rfc/rfc1256.txt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Wireless, Mobile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6-</a:t>
            </a:r>
            <a:fld id="{602C744B-1C5B-4E90-8A36-066ACA7945F7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" name="Picture 5" descr="icmp-type9-head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23485" y="2839827"/>
            <a:ext cx="4762500" cy="2895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8279" y="5988211"/>
            <a:ext cx="6575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/>
              </a:rPr>
              <a:t>http://flylib.com/books/3/223/1/html/2/files/09fig07.gif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5939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9A5763C5-91AA-400B-930B-7402D858AF80}" type="slidenum">
              <a:rPr lang="en-US"/>
              <a:pPr/>
              <a:t>22</a:t>
            </a:fld>
            <a:endParaRPr lang="en-US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1095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Mobile IP: agent discovery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9275" y="1443038"/>
            <a:ext cx="8034338" cy="46482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 i="1">
                <a:solidFill>
                  <a:srgbClr val="C00000"/>
                </a:solidFill>
                <a:latin typeface="Arial" charset="0"/>
                <a:ea typeface="ＭＳ Ｐゴシック" charset="0"/>
                <a:cs typeface="Arial" charset="0"/>
              </a:rPr>
              <a:t>agent advertisement: </a:t>
            </a:r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foreign/home agents advertise service by broadcasting ICMP messages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(typefield = 9)</a:t>
            </a:r>
          </a:p>
        </p:txBody>
      </p:sp>
      <p:graphicFrame>
        <p:nvGraphicFramePr>
          <p:cNvPr id="129029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824163" y="2406650"/>
          <a:ext cx="5470525" cy="395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Picture" r:id="rId4" imgW="4048200" imgH="2924280" progId="Word.Picture.8">
                  <p:embed/>
                </p:oleObj>
              </mc:Choice>
              <mc:Fallback>
                <p:oleObj name="Picture" r:id="rId4" imgW="4048200" imgH="292428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406650"/>
                        <a:ext cx="5470525" cy="3951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333375" y="4164013"/>
            <a:ext cx="2300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Arial" charset="0"/>
              </a:rPr>
              <a:t>R bit: registration required</a:t>
            </a:r>
          </a:p>
        </p:txBody>
      </p:sp>
      <p:sp>
        <p:nvSpPr>
          <p:cNvPr id="59400" name="Text Box 6"/>
          <p:cNvSpPr txBox="1">
            <a:spLocks noChangeArrowheads="1"/>
          </p:cNvSpPr>
          <p:nvPr/>
        </p:nvSpPr>
        <p:spPr bwMode="auto">
          <a:xfrm>
            <a:off x="344488" y="3230563"/>
            <a:ext cx="2457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H,F bits: home and/or foreign agent</a:t>
            </a:r>
          </a:p>
        </p:txBody>
      </p:sp>
      <p:sp>
        <p:nvSpPr>
          <p:cNvPr id="59401" name="Line 7"/>
          <p:cNvSpPr>
            <a:spLocks noChangeShapeType="1"/>
          </p:cNvSpPr>
          <p:nvPr/>
        </p:nvSpPr>
        <p:spPr bwMode="auto">
          <a:xfrm>
            <a:off x="2790825" y="3768725"/>
            <a:ext cx="2538413" cy="1103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59402" name="Line 8"/>
          <p:cNvSpPr>
            <a:spLocks noChangeShapeType="1"/>
          </p:cNvSpPr>
          <p:nvPr/>
        </p:nvSpPr>
        <p:spPr bwMode="auto">
          <a:xfrm>
            <a:off x="2501900" y="4348163"/>
            <a:ext cx="2490788" cy="5826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pic>
        <p:nvPicPr>
          <p:cNvPr id="129034" name="Picture 18" descr="underline_base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2125" y="949325"/>
            <a:ext cx="63992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Flags in ICMP mobile extension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H: home agent bit</a:t>
            </a:r>
          </a:p>
          <a:p>
            <a:r>
              <a:rPr lang="en-US" dirty="0" smtClean="0"/>
              <a:t>F: foreign agent bit</a:t>
            </a:r>
          </a:p>
          <a:p>
            <a:r>
              <a:rPr lang="en-US" dirty="0" smtClean="0"/>
              <a:t>R: registration required bit</a:t>
            </a:r>
          </a:p>
          <a:p>
            <a:r>
              <a:rPr lang="en-US" dirty="0" smtClean="0"/>
              <a:t>M,G: encapsulation bits (minimal or GRE encapsulation)</a:t>
            </a:r>
          </a:p>
          <a:p>
            <a:r>
              <a:rPr lang="en-US" dirty="0" smtClean="0"/>
              <a:t>B: busy</a:t>
            </a:r>
          </a:p>
          <a:p>
            <a:r>
              <a:rPr lang="en-US" dirty="0" smtClean="0"/>
              <a:t>r: reserved</a:t>
            </a:r>
          </a:p>
          <a:p>
            <a:r>
              <a:rPr lang="en-US" dirty="0" smtClean="0"/>
              <a:t>T: </a:t>
            </a:r>
            <a:r>
              <a:rPr lang="en-US" smtClean="0"/>
              <a:t>reverse tunneling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Wireless, Mobile Networks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6-</a:t>
            </a:r>
            <a:fld id="{654E6535-1D95-4E66-8594-D47E6CBAA06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Other ICMP Messages Used by Mobile 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10 : agent solicitation, mobile agent is looking for COA without advertisement</a:t>
            </a:r>
          </a:p>
          <a:p>
            <a:r>
              <a:rPr lang="en-US" dirty="0" smtClean="0"/>
              <a:t>Type 35 : mobile registration request</a:t>
            </a:r>
          </a:p>
          <a:p>
            <a:r>
              <a:rPr lang="en-US" dirty="0" smtClean="0"/>
              <a:t>Type 36 : mobile registration reply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Wireless, Mobile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6-</a:t>
            </a:r>
            <a:fld id="{602C744B-1C5B-4E90-8A36-066ACA7945F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3" name="Picture 16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" y="809625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04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210B28C7-8831-401D-93AC-020DBCAD8EA7}" type="slidenum">
              <a:rPr lang="en-US"/>
              <a:pPr/>
              <a:t>25</a:t>
            </a:fld>
            <a:endParaRPr lang="en-US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69850"/>
            <a:ext cx="7772400" cy="94297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/>
                <a:ea typeface="ＭＳ Ｐゴシック" charset="0"/>
                <a:cs typeface="Gill Sans MT"/>
              </a:rPr>
              <a:t>Mobile</a:t>
            </a:r>
            <a:r>
              <a:rPr lang="en-US" dirty="0">
                <a:latin typeface="Gill Sans MT" charset="0"/>
                <a:ea typeface="ＭＳ Ｐゴシック" charset="0"/>
              </a:rPr>
              <a:t> IP: registration example</a:t>
            </a:r>
          </a:p>
        </p:txBody>
      </p:sp>
      <p:sp>
        <p:nvSpPr>
          <p:cNvPr id="131077" name="Text Box 40"/>
          <p:cNvSpPr txBox="1">
            <a:spLocks noChangeArrowheads="1"/>
          </p:cNvSpPr>
          <p:nvPr/>
        </p:nvSpPr>
        <p:spPr bwMode="auto">
          <a:xfrm>
            <a:off x="4594225" y="1011238"/>
            <a:ext cx="23225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visited network: 79.129.13/24</a:t>
            </a:r>
          </a:p>
        </p:txBody>
      </p:sp>
      <p:sp>
        <p:nvSpPr>
          <p:cNvPr id="131078" name="Text Box 41"/>
          <p:cNvSpPr txBox="1">
            <a:spLocks noChangeArrowheads="1"/>
          </p:cNvSpPr>
          <p:nvPr/>
        </p:nvSpPr>
        <p:spPr bwMode="auto">
          <a:xfrm>
            <a:off x="1331913" y="1149350"/>
            <a:ext cx="1433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home agent</a:t>
            </a:r>
          </a:p>
          <a:p>
            <a:pPr algn="ctr"/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HA: 128.119.40.7</a:t>
            </a:r>
          </a:p>
        </p:txBody>
      </p:sp>
      <p:sp>
        <p:nvSpPr>
          <p:cNvPr id="131079" name="Text Box 42"/>
          <p:cNvSpPr txBox="1">
            <a:spLocks noChangeArrowheads="1"/>
          </p:cNvSpPr>
          <p:nvPr/>
        </p:nvSpPr>
        <p:spPr bwMode="auto">
          <a:xfrm>
            <a:off x="3725863" y="1195388"/>
            <a:ext cx="14795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foreign agent</a:t>
            </a:r>
          </a:p>
          <a:p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COA: 79.129.13.2</a:t>
            </a:r>
          </a:p>
          <a:p>
            <a:endParaRPr lang="en-US"/>
          </a:p>
        </p:txBody>
      </p:sp>
      <p:sp>
        <p:nvSpPr>
          <p:cNvPr id="131080" name="Text Box 46"/>
          <p:cNvSpPr txBox="1">
            <a:spLocks noChangeArrowheads="1"/>
          </p:cNvSpPr>
          <p:nvPr/>
        </p:nvSpPr>
        <p:spPr bwMode="auto">
          <a:xfrm>
            <a:off x="6886575" y="1555750"/>
            <a:ext cx="16208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mobile agent</a:t>
            </a:r>
          </a:p>
          <a:p>
            <a:r>
              <a:rPr lang="en-US" sz="1400">
                <a:solidFill>
                  <a:srgbClr val="000099"/>
                </a:solidFill>
                <a:latin typeface="Gill Sans MT" pitchFamily="34" charset="0"/>
                <a:ea typeface="ÇlÇr ñæí©" charset="-128"/>
              </a:rPr>
              <a:t>MA: 128.119.40.186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4456113" y="2732088"/>
            <a:ext cx="2390775" cy="1516062"/>
            <a:chOff x="4456543" y="2732527"/>
            <a:chExt cx="2389911" cy="1515110"/>
          </a:xfrm>
        </p:grpSpPr>
        <p:sp>
          <p:nvSpPr>
            <p:cNvPr id="131125" name="Line 47"/>
            <p:cNvSpPr>
              <a:spLocks noChangeShapeType="1"/>
            </p:cNvSpPr>
            <p:nvPr/>
          </p:nvSpPr>
          <p:spPr bwMode="auto">
            <a:xfrm flipH="1">
              <a:off x="4456543" y="2886364"/>
              <a:ext cx="2389911" cy="3579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48"/>
            <p:cNvGrpSpPr>
              <a:grpSpLocks/>
            </p:cNvGrpSpPr>
            <p:nvPr/>
          </p:nvGrpSpPr>
          <p:grpSpPr bwMode="auto">
            <a:xfrm>
              <a:off x="4617712" y="2732527"/>
              <a:ext cx="1882140" cy="1515110"/>
              <a:chOff x="13860" y="6885"/>
              <a:chExt cx="2964" cy="2386"/>
            </a:xfrm>
          </p:grpSpPr>
          <p:sp>
            <p:nvSpPr>
              <p:cNvPr id="131127" name="Text Box 49"/>
              <p:cNvSpPr txBox="1">
                <a:spLocks noChangeArrowheads="1"/>
              </p:cNvSpPr>
              <p:nvPr/>
            </p:nvSpPr>
            <p:spPr bwMode="auto">
              <a:xfrm>
                <a:off x="13860" y="6885"/>
                <a:ext cx="2510" cy="4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solidFill>
                      <a:srgbClr val="C00000"/>
                    </a:solidFill>
                    <a:latin typeface="Gill Sans MT" pitchFamily="34" charset="0"/>
                    <a:ea typeface="ÇlÇr ñæí©" charset="-128"/>
                  </a:rPr>
                  <a:t>registration req. </a:t>
                </a:r>
              </a:p>
            </p:txBody>
          </p:sp>
          <p:sp>
            <p:nvSpPr>
              <p:cNvPr id="131128" name="Text Box 50"/>
              <p:cNvSpPr txBox="1">
                <a:spLocks noChangeArrowheads="1"/>
              </p:cNvSpPr>
              <p:nvPr/>
            </p:nvSpPr>
            <p:spPr bwMode="auto">
              <a:xfrm>
                <a:off x="14132" y="7394"/>
                <a:ext cx="2692" cy="187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COA: 79.129.13.2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HA: 128.119.40.7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MA: 128.119.40.186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Lifetime: 9999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identification:714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….</a:t>
                </a:r>
              </a:p>
              <a:p>
                <a:endParaRPr lang="en-US"/>
              </a:p>
            </p:txBody>
          </p:sp>
        </p:grp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2022475" y="4606925"/>
            <a:ext cx="2422525" cy="1489075"/>
            <a:chOff x="2023162" y="4606595"/>
            <a:chExt cx="2421839" cy="1489368"/>
          </a:xfrm>
        </p:grpSpPr>
        <p:sp>
          <p:nvSpPr>
            <p:cNvPr id="131121" name="Line 57"/>
            <p:cNvSpPr>
              <a:spLocks noChangeShapeType="1"/>
            </p:cNvSpPr>
            <p:nvPr/>
          </p:nvSpPr>
          <p:spPr bwMode="auto">
            <a:xfrm>
              <a:off x="2023162" y="4887778"/>
              <a:ext cx="2421839" cy="4115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54"/>
            <p:cNvGrpSpPr>
              <a:grpSpLocks/>
            </p:cNvGrpSpPr>
            <p:nvPr/>
          </p:nvGrpSpPr>
          <p:grpSpPr bwMode="auto">
            <a:xfrm>
              <a:off x="2355497" y="4606595"/>
              <a:ext cx="1823720" cy="1489368"/>
              <a:chOff x="6012" y="8219"/>
              <a:chExt cx="2872" cy="1726"/>
            </a:xfrm>
          </p:grpSpPr>
          <p:sp>
            <p:nvSpPr>
              <p:cNvPr id="131123" name="Text Box 55"/>
              <p:cNvSpPr txBox="1">
                <a:spLocks noChangeArrowheads="1"/>
              </p:cNvSpPr>
              <p:nvPr/>
            </p:nvSpPr>
            <p:spPr bwMode="auto">
              <a:xfrm>
                <a:off x="6012" y="8219"/>
                <a:ext cx="2872" cy="4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600">
                    <a:solidFill>
                      <a:srgbClr val="C00000"/>
                    </a:solidFill>
                    <a:latin typeface="Gill Sans MT" pitchFamily="34" charset="0"/>
                    <a:ea typeface="ÇlÇr ñæí©" charset="-128"/>
                  </a:rPr>
                  <a:t>registration reply </a:t>
                </a:r>
              </a:p>
            </p:txBody>
          </p:sp>
          <p:sp>
            <p:nvSpPr>
              <p:cNvPr id="131124" name="Text Box 56"/>
              <p:cNvSpPr txBox="1">
                <a:spLocks noChangeArrowheads="1"/>
              </p:cNvSpPr>
              <p:nvPr/>
            </p:nvSpPr>
            <p:spPr bwMode="auto">
              <a:xfrm>
                <a:off x="6084" y="8580"/>
                <a:ext cx="2751" cy="136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HA: 128.119.40.7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MA: 128.119.40.186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Lifetime: 4999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Identification: 714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encapsulation format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….</a:t>
                </a:r>
              </a:p>
              <a:p>
                <a:endParaRPr lang="en-US" sz="1200">
                  <a:latin typeface="Arial" pitchFamily="34" charset="0"/>
                  <a:ea typeface="ÇlÇr ñæí©" charset="-128"/>
                  <a:cs typeface="Arial" pitchFamily="34" charset="0"/>
                </a:endParaRPr>
              </a:p>
            </p:txBody>
          </p: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449763" y="4805363"/>
            <a:ext cx="2422525" cy="1520825"/>
            <a:chOff x="4450016" y="4805226"/>
            <a:chExt cx="2421839" cy="1521673"/>
          </a:xfrm>
        </p:grpSpPr>
        <p:sp>
          <p:nvSpPr>
            <p:cNvPr id="131118" name="Line 57"/>
            <p:cNvSpPr>
              <a:spLocks noChangeShapeType="1"/>
            </p:cNvSpPr>
            <p:nvPr/>
          </p:nvSpPr>
          <p:spPr bwMode="auto">
            <a:xfrm>
              <a:off x="4450016" y="5467360"/>
              <a:ext cx="2421839" cy="4115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119" name="Text Box 58"/>
            <p:cNvSpPr txBox="1">
              <a:spLocks noChangeArrowheads="1"/>
            </p:cNvSpPr>
            <p:nvPr/>
          </p:nvSpPr>
          <p:spPr bwMode="auto">
            <a:xfrm>
              <a:off x="4680345" y="4805226"/>
              <a:ext cx="1750471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600">
                  <a:solidFill>
                    <a:srgbClr val="C00000"/>
                  </a:solidFill>
                  <a:latin typeface="Gill Sans MT" pitchFamily="34" charset="0"/>
                  <a:ea typeface="ÇlÇr ñæí©" charset="-128"/>
                </a:rPr>
                <a:t>registration reply </a:t>
              </a:r>
            </a:p>
          </p:txBody>
        </p:sp>
        <p:sp>
          <p:nvSpPr>
            <p:cNvPr id="131120" name="Text Box 59"/>
            <p:cNvSpPr txBox="1">
              <a:spLocks noChangeArrowheads="1"/>
            </p:cNvSpPr>
            <p:nvPr/>
          </p:nvSpPr>
          <p:spPr bwMode="auto">
            <a:xfrm>
              <a:off x="4790602" y="5123591"/>
              <a:ext cx="1697939" cy="12033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>
                  <a:latin typeface="Arial" pitchFamily="34" charset="0"/>
                  <a:ea typeface="ÇlÇr ñæí©" charset="-128"/>
                </a:rPr>
                <a:t>HA: 128.119.40.7</a:t>
              </a:r>
            </a:p>
            <a:p>
              <a:r>
                <a:rPr lang="en-US" sz="1200">
                  <a:latin typeface="Arial" pitchFamily="34" charset="0"/>
                  <a:ea typeface="ÇlÇr ñæí©" charset="-128"/>
                </a:rPr>
                <a:t>MA: 128.119.40.186</a:t>
              </a:r>
            </a:p>
            <a:p>
              <a:r>
                <a:rPr lang="en-US" sz="1200">
                  <a:latin typeface="Arial" pitchFamily="34" charset="0"/>
                  <a:ea typeface="ÇlÇr ñæí©" charset="-128"/>
                </a:rPr>
                <a:t>Lifetime: 4999</a:t>
              </a:r>
            </a:p>
            <a:p>
              <a:r>
                <a:rPr lang="en-US" sz="1200">
                  <a:latin typeface="Arial" pitchFamily="34" charset="0"/>
                  <a:ea typeface="ÇlÇr ñæí©" charset="-128"/>
                </a:rPr>
                <a:t>Identification: 714</a:t>
              </a:r>
            </a:p>
            <a:p>
              <a:r>
                <a:rPr lang="en-US" sz="1200">
                  <a:latin typeface="Arial" pitchFamily="34" charset="0"/>
                  <a:ea typeface="ÇlÇr ñæí©" charset="-128"/>
                </a:rPr>
                <a:t>….</a:t>
              </a:r>
            </a:p>
            <a:p>
              <a:endParaRPr lang="en-US"/>
            </a:p>
          </p:txBody>
        </p:sp>
      </p:grpSp>
      <p:sp>
        <p:nvSpPr>
          <p:cNvPr id="131084" name="Text Box 61"/>
          <p:cNvSpPr txBox="1">
            <a:spLocks noChangeArrowheads="1"/>
          </p:cNvSpPr>
          <p:nvPr/>
        </p:nvSpPr>
        <p:spPr bwMode="auto">
          <a:xfrm>
            <a:off x="1408113" y="6048375"/>
            <a:ext cx="1004887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latin typeface="Gill Sans MT" pitchFamily="34" charset="0"/>
                <a:ea typeface="ÇlÇr ñæí©" charset="-128"/>
              </a:rPr>
              <a:t>time</a:t>
            </a:r>
          </a:p>
        </p:txBody>
      </p:sp>
      <p:grpSp>
        <p:nvGrpSpPr>
          <p:cNvPr id="7" name="Group 332"/>
          <p:cNvGrpSpPr>
            <a:grpSpLocks/>
          </p:cNvGrpSpPr>
          <p:nvPr/>
        </p:nvGrpSpPr>
        <p:grpSpPr bwMode="auto">
          <a:xfrm>
            <a:off x="1687513" y="1671638"/>
            <a:ext cx="749300" cy="314325"/>
            <a:chOff x="2356" y="1300"/>
            <a:chExt cx="555" cy="194"/>
          </a:xfrm>
        </p:grpSpPr>
        <p:sp>
          <p:nvSpPr>
            <p:cNvPr id="13111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111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111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8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31116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17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7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8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9" name="Group 332"/>
          <p:cNvGrpSpPr>
            <a:grpSpLocks/>
          </p:cNvGrpSpPr>
          <p:nvPr/>
        </p:nvGrpSpPr>
        <p:grpSpPr bwMode="auto">
          <a:xfrm>
            <a:off x="4049713" y="1673225"/>
            <a:ext cx="749300" cy="312738"/>
            <a:chOff x="2356" y="1300"/>
            <a:chExt cx="555" cy="194"/>
          </a:xfrm>
        </p:grpSpPr>
        <p:sp>
          <p:nvSpPr>
            <p:cNvPr id="13110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110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110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0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31108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109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6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77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cxnSp>
        <p:nvCxnSpPr>
          <p:cNvPr id="60447" name="Straight Connector 60446"/>
          <p:cNvCxnSpPr>
            <a:cxnSpLocks noChangeShapeType="1"/>
          </p:cNvCxnSpPr>
          <p:nvPr/>
        </p:nvCxnSpPr>
        <p:spPr bwMode="auto">
          <a:xfrm>
            <a:off x="2020888" y="2043113"/>
            <a:ext cx="0" cy="4260850"/>
          </a:xfrm>
          <a:prstGeom prst="line">
            <a:avLst/>
          </a:prstGeom>
          <a:noFill/>
          <a:ln w="9525">
            <a:solidFill>
              <a:srgbClr val="A6A6A6"/>
            </a:solidFill>
            <a:prstDash val="sysDash"/>
            <a:round/>
            <a:headEnd/>
            <a:tailEnd type="triangle" w="med" len="med"/>
          </a:ln>
          <a:effectLst/>
        </p:spPr>
      </p:cxnSp>
      <p:cxnSp>
        <p:nvCxnSpPr>
          <p:cNvPr id="82" name="Straight Connector 81"/>
          <p:cNvCxnSpPr>
            <a:cxnSpLocks noChangeShapeType="1"/>
          </p:cNvCxnSpPr>
          <p:nvPr/>
        </p:nvCxnSpPr>
        <p:spPr bwMode="auto">
          <a:xfrm>
            <a:off x="4424363" y="2138363"/>
            <a:ext cx="0" cy="4260850"/>
          </a:xfrm>
          <a:prstGeom prst="line">
            <a:avLst/>
          </a:prstGeom>
          <a:noFill/>
          <a:ln w="9525">
            <a:solidFill>
              <a:srgbClr val="A6A6A6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83" name="Straight Connector 82"/>
          <p:cNvCxnSpPr>
            <a:cxnSpLocks noChangeShapeType="1"/>
          </p:cNvCxnSpPr>
          <p:nvPr/>
        </p:nvCxnSpPr>
        <p:spPr bwMode="auto">
          <a:xfrm>
            <a:off x="6884988" y="1931988"/>
            <a:ext cx="0" cy="4260850"/>
          </a:xfrm>
          <a:prstGeom prst="line">
            <a:avLst/>
          </a:prstGeom>
          <a:noFill/>
          <a:ln w="9525">
            <a:solidFill>
              <a:srgbClr val="A6A6A6"/>
            </a:solidFill>
            <a:prstDash val="sysDash"/>
            <a:round/>
            <a:headEnd/>
            <a:tailEnd/>
          </a:ln>
          <a:effectLst/>
        </p:spPr>
      </p:cxnSp>
      <p:grpSp>
        <p:nvGrpSpPr>
          <p:cNvPr id="11" name="Group 356"/>
          <p:cNvGrpSpPr>
            <a:grpSpLocks/>
          </p:cNvGrpSpPr>
          <p:nvPr/>
        </p:nvGrpSpPr>
        <p:grpSpPr bwMode="auto">
          <a:xfrm>
            <a:off x="6176963" y="1479550"/>
            <a:ext cx="750887" cy="587375"/>
            <a:chOff x="313" y="1497"/>
            <a:chExt cx="1152" cy="1014"/>
          </a:xfrm>
        </p:grpSpPr>
        <p:pic>
          <p:nvPicPr>
            <p:cNvPr id="131100" name="Picture 354" descr="laptop_stylized_small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1101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4364038" y="1917700"/>
            <a:ext cx="2528887" cy="773113"/>
            <a:chOff x="4364182" y="1918294"/>
            <a:chExt cx="2528454" cy="771797"/>
          </a:xfrm>
        </p:grpSpPr>
        <p:sp>
          <p:nvSpPr>
            <p:cNvPr id="131097" name="Line 43"/>
            <p:cNvSpPr>
              <a:spLocks noChangeShapeType="1"/>
            </p:cNvSpPr>
            <p:nvPr/>
          </p:nvSpPr>
          <p:spPr bwMode="auto">
            <a:xfrm>
              <a:off x="4364182" y="2158999"/>
              <a:ext cx="2528454" cy="4040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098" name="Text Box 45"/>
            <p:cNvSpPr txBox="1">
              <a:spLocks noChangeArrowheads="1"/>
            </p:cNvSpPr>
            <p:nvPr/>
          </p:nvSpPr>
          <p:spPr bwMode="auto">
            <a:xfrm>
              <a:off x="4708630" y="1918294"/>
              <a:ext cx="1641369" cy="323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600">
                  <a:solidFill>
                    <a:srgbClr val="C00000"/>
                  </a:solidFill>
                  <a:latin typeface="Gill Sans MT" pitchFamily="34" charset="0"/>
                  <a:ea typeface="ÇlÇr ñæí©" charset="-128"/>
                </a:rPr>
                <a:t>ICMP agent adv.</a:t>
              </a:r>
            </a:p>
          </p:txBody>
        </p:sp>
        <p:sp>
          <p:nvSpPr>
            <p:cNvPr id="131099" name="Text Box 44"/>
            <p:cNvSpPr txBox="1">
              <a:spLocks noChangeArrowheads="1"/>
            </p:cNvSpPr>
            <p:nvPr/>
          </p:nvSpPr>
          <p:spPr bwMode="auto">
            <a:xfrm>
              <a:off x="4813694" y="2210105"/>
              <a:ext cx="1397757" cy="4799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>
                  <a:latin typeface="Arial" pitchFamily="34" charset="0"/>
                  <a:ea typeface="ÇlÇr ñæí©" charset="-128"/>
                </a:rPr>
                <a:t>COA: 79.129.13.2</a:t>
              </a:r>
            </a:p>
            <a:p>
              <a:r>
                <a:rPr lang="en-US" sz="1200">
                  <a:latin typeface="Arial" pitchFamily="34" charset="0"/>
                  <a:ea typeface="ÇlÇr ñæí©" charset="-128"/>
                </a:rPr>
                <a:t>….</a:t>
              </a:r>
            </a:p>
            <a:p>
              <a:endParaRPr lang="en-US"/>
            </a:p>
          </p:txBody>
        </p:sp>
      </p:grpSp>
      <p:grpSp>
        <p:nvGrpSpPr>
          <p:cNvPr id="13" name="Group 35"/>
          <p:cNvGrpSpPr>
            <a:grpSpLocks/>
          </p:cNvGrpSpPr>
          <p:nvPr/>
        </p:nvGrpSpPr>
        <p:grpSpPr bwMode="auto">
          <a:xfrm>
            <a:off x="2032000" y="2860675"/>
            <a:ext cx="2414588" cy="1700213"/>
            <a:chOff x="2031999" y="2860165"/>
            <a:chExt cx="2415307" cy="1700283"/>
          </a:xfrm>
        </p:grpSpPr>
        <p:sp>
          <p:nvSpPr>
            <p:cNvPr id="131093" name="Line 47"/>
            <p:cNvSpPr>
              <a:spLocks noChangeShapeType="1"/>
            </p:cNvSpPr>
            <p:nvPr/>
          </p:nvSpPr>
          <p:spPr bwMode="auto">
            <a:xfrm flipH="1">
              <a:off x="2031999" y="3396671"/>
              <a:ext cx="2415307" cy="3440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51"/>
            <p:cNvGrpSpPr>
              <a:grpSpLocks/>
            </p:cNvGrpSpPr>
            <p:nvPr/>
          </p:nvGrpSpPr>
          <p:grpSpPr bwMode="auto">
            <a:xfrm>
              <a:off x="2285896" y="2860165"/>
              <a:ext cx="1870307" cy="1700283"/>
              <a:chOff x="7385" y="5757"/>
              <a:chExt cx="2779" cy="2043"/>
            </a:xfrm>
          </p:grpSpPr>
          <p:sp>
            <p:nvSpPr>
              <p:cNvPr id="131095" name="Text Box 52"/>
              <p:cNvSpPr txBox="1">
                <a:spLocks noChangeArrowheads="1"/>
              </p:cNvSpPr>
              <p:nvPr/>
            </p:nvSpPr>
            <p:spPr bwMode="auto">
              <a:xfrm>
                <a:off x="7385" y="5757"/>
                <a:ext cx="2779" cy="45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600">
                    <a:solidFill>
                      <a:srgbClr val="C00000"/>
                    </a:solidFill>
                    <a:latin typeface="Gill Sans MT" pitchFamily="34" charset="0"/>
                    <a:ea typeface="ÇlÇr ñæí©" charset="-128"/>
                  </a:rPr>
                  <a:t>registration req. </a:t>
                </a:r>
              </a:p>
            </p:txBody>
          </p:sp>
          <p:sp>
            <p:nvSpPr>
              <p:cNvPr id="131096" name="Text Box 53"/>
              <p:cNvSpPr txBox="1">
                <a:spLocks noChangeArrowheads="1"/>
              </p:cNvSpPr>
              <p:nvPr/>
            </p:nvSpPr>
            <p:spPr bwMode="auto">
              <a:xfrm>
                <a:off x="7511" y="6150"/>
                <a:ext cx="2618" cy="16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COA: 79.129.13.2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HA: 128.119.40.7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MA: 128.119.40.186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Lifetime: 9999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identification: 714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encapsulation format</a:t>
                </a:r>
              </a:p>
              <a:p>
                <a:r>
                  <a:rPr lang="en-US" sz="1200">
                    <a:latin typeface="Arial" pitchFamily="34" charset="0"/>
                    <a:ea typeface="ÇlÇr ñæí©" charset="-128"/>
                  </a:rPr>
                  <a:t>….</a:t>
                </a:r>
              </a:p>
              <a:p>
                <a:endParaRPr lang="en-US" sz="1200">
                  <a:latin typeface="Arial" pitchFamily="34" charset="0"/>
                  <a:ea typeface="ÇlÇr ñæí©" charset="-128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06AFEA71-9C5D-4AC3-9D99-9CC480D6BD81}" type="slidenum">
              <a:rPr lang="en-US"/>
              <a:pPr/>
              <a:t>26</a:t>
            </a:fld>
            <a:endParaRPr lang="en-US"/>
          </a:p>
        </p:txBody>
      </p:sp>
      <p:sp>
        <p:nvSpPr>
          <p:cNvPr id="133123" name="Freeform 128"/>
          <p:cNvSpPr>
            <a:spLocks/>
          </p:cNvSpPr>
          <p:nvPr/>
        </p:nvSpPr>
        <p:spPr bwMode="auto">
          <a:xfrm>
            <a:off x="4554538" y="2600325"/>
            <a:ext cx="3065462" cy="2527300"/>
          </a:xfrm>
          <a:custGeom>
            <a:avLst/>
            <a:gdLst>
              <a:gd name="T0" fmla="*/ 2147483647 w 1931"/>
              <a:gd name="T1" fmla="*/ 2147483647 h 1592"/>
              <a:gd name="T2" fmla="*/ 2147483647 w 1931"/>
              <a:gd name="T3" fmla="*/ 2147483647 h 1592"/>
              <a:gd name="T4" fmla="*/ 2147483647 w 1931"/>
              <a:gd name="T5" fmla="*/ 2147483647 h 1592"/>
              <a:gd name="T6" fmla="*/ 2147483647 w 1931"/>
              <a:gd name="T7" fmla="*/ 2147483647 h 1592"/>
              <a:gd name="T8" fmla="*/ 2147483647 w 1931"/>
              <a:gd name="T9" fmla="*/ 2147483647 h 1592"/>
              <a:gd name="T10" fmla="*/ 2147483647 w 1931"/>
              <a:gd name="T11" fmla="*/ 2147483647 h 1592"/>
              <a:gd name="T12" fmla="*/ 2147483647 w 1931"/>
              <a:gd name="T13" fmla="*/ 2147483647 h 1592"/>
              <a:gd name="T14" fmla="*/ 2147483647 w 1931"/>
              <a:gd name="T15" fmla="*/ 2147483647 h 1592"/>
              <a:gd name="T16" fmla="*/ 2147483647 w 1931"/>
              <a:gd name="T17" fmla="*/ 2147483647 h 1592"/>
              <a:gd name="T18" fmla="*/ 2147483647 w 1931"/>
              <a:gd name="T19" fmla="*/ 2147483647 h 1592"/>
              <a:gd name="T20" fmla="*/ 2147483647 w 1931"/>
              <a:gd name="T21" fmla="*/ 2147483647 h 1592"/>
              <a:gd name="T22" fmla="*/ 2147483647 w 1931"/>
              <a:gd name="T23" fmla="*/ 2147483647 h 1592"/>
              <a:gd name="T24" fmla="*/ 2147483647 w 1931"/>
              <a:gd name="T25" fmla="*/ 2147483647 h 1592"/>
              <a:gd name="T26" fmla="*/ 2147483647 w 1931"/>
              <a:gd name="T27" fmla="*/ 2147483647 h 159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931" h="1592">
                <a:moveTo>
                  <a:pt x="1757" y="318"/>
                </a:moveTo>
                <a:cubicBezTo>
                  <a:pt x="1793" y="564"/>
                  <a:pt x="1673" y="629"/>
                  <a:pt x="1691" y="702"/>
                </a:cubicBezTo>
                <a:cubicBezTo>
                  <a:pt x="1709" y="775"/>
                  <a:pt x="1834" y="653"/>
                  <a:pt x="1865" y="756"/>
                </a:cubicBezTo>
                <a:cubicBezTo>
                  <a:pt x="1896" y="859"/>
                  <a:pt x="1931" y="1196"/>
                  <a:pt x="1877" y="1320"/>
                </a:cubicBezTo>
                <a:cubicBezTo>
                  <a:pt x="1823" y="1444"/>
                  <a:pt x="1668" y="1505"/>
                  <a:pt x="1541" y="1500"/>
                </a:cubicBezTo>
                <a:cubicBezTo>
                  <a:pt x="1414" y="1495"/>
                  <a:pt x="1251" y="1276"/>
                  <a:pt x="1115" y="1290"/>
                </a:cubicBezTo>
                <a:cubicBezTo>
                  <a:pt x="979" y="1304"/>
                  <a:pt x="896" y="1576"/>
                  <a:pt x="725" y="1584"/>
                </a:cubicBezTo>
                <a:cubicBezTo>
                  <a:pt x="554" y="1592"/>
                  <a:pt x="178" y="1436"/>
                  <a:pt x="89" y="1338"/>
                </a:cubicBezTo>
                <a:cubicBezTo>
                  <a:pt x="0" y="1240"/>
                  <a:pt x="160" y="1120"/>
                  <a:pt x="191" y="996"/>
                </a:cubicBezTo>
                <a:cubicBezTo>
                  <a:pt x="222" y="872"/>
                  <a:pt x="218" y="703"/>
                  <a:pt x="273" y="594"/>
                </a:cubicBezTo>
                <a:cubicBezTo>
                  <a:pt x="328" y="485"/>
                  <a:pt x="401" y="433"/>
                  <a:pt x="521" y="342"/>
                </a:cubicBezTo>
                <a:cubicBezTo>
                  <a:pt x="641" y="251"/>
                  <a:pt x="849" y="96"/>
                  <a:pt x="995" y="48"/>
                </a:cubicBezTo>
                <a:cubicBezTo>
                  <a:pt x="1141" y="0"/>
                  <a:pt x="1313" y="53"/>
                  <a:pt x="1397" y="54"/>
                </a:cubicBezTo>
                <a:cubicBezTo>
                  <a:pt x="1397" y="54"/>
                  <a:pt x="1709" y="174"/>
                  <a:pt x="1757" y="318"/>
                </a:cubicBez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24" name="Freeform 805"/>
          <p:cNvSpPr>
            <a:spLocks/>
          </p:cNvSpPr>
          <p:nvPr/>
        </p:nvSpPr>
        <p:spPr bwMode="auto">
          <a:xfrm>
            <a:off x="2009775" y="2892425"/>
            <a:ext cx="2578100" cy="1973263"/>
          </a:xfrm>
          <a:custGeom>
            <a:avLst/>
            <a:gdLst>
              <a:gd name="T0" fmla="*/ 2147483647 w 1624"/>
              <a:gd name="T1" fmla="*/ 0 h 1243"/>
              <a:gd name="T2" fmla="*/ 2147483647 w 1624"/>
              <a:gd name="T3" fmla="*/ 2147483647 h 1243"/>
              <a:gd name="T4" fmla="*/ 2147483647 w 1624"/>
              <a:gd name="T5" fmla="*/ 2147483647 h 1243"/>
              <a:gd name="T6" fmla="*/ 2147483647 w 1624"/>
              <a:gd name="T7" fmla="*/ 2147483647 h 1243"/>
              <a:gd name="T8" fmla="*/ 2147483647 w 1624"/>
              <a:gd name="T9" fmla="*/ 2147483647 h 1243"/>
              <a:gd name="T10" fmla="*/ 2147483647 w 1624"/>
              <a:gd name="T11" fmla="*/ 2147483647 h 1243"/>
              <a:gd name="T12" fmla="*/ 2147483647 w 1624"/>
              <a:gd name="T13" fmla="*/ 2147483647 h 1243"/>
              <a:gd name="T14" fmla="*/ 2147483647 w 1624"/>
              <a:gd name="T15" fmla="*/ 2147483647 h 1243"/>
              <a:gd name="T16" fmla="*/ 2147483647 w 1624"/>
              <a:gd name="T17" fmla="*/ 2147483647 h 1243"/>
              <a:gd name="T18" fmla="*/ 2147483647 w 1624"/>
              <a:gd name="T19" fmla="*/ 2147483647 h 1243"/>
              <a:gd name="T20" fmla="*/ 2147483647 w 1624"/>
              <a:gd name="T21" fmla="*/ 2147483647 h 1243"/>
              <a:gd name="T22" fmla="*/ 2147483647 w 1624"/>
              <a:gd name="T23" fmla="*/ 2147483647 h 1243"/>
              <a:gd name="T24" fmla="*/ 2147483647 w 1624"/>
              <a:gd name="T25" fmla="*/ 2147483647 h 124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624" h="1243">
                <a:moveTo>
                  <a:pt x="177" y="0"/>
                </a:moveTo>
                <a:cubicBezTo>
                  <a:pt x="94" y="5"/>
                  <a:pt x="59" y="52"/>
                  <a:pt x="35" y="121"/>
                </a:cubicBezTo>
                <a:cubicBezTo>
                  <a:pt x="10" y="191"/>
                  <a:pt x="0" y="344"/>
                  <a:pt x="30" y="419"/>
                </a:cubicBezTo>
                <a:cubicBezTo>
                  <a:pt x="60" y="494"/>
                  <a:pt x="177" y="512"/>
                  <a:pt x="216" y="572"/>
                </a:cubicBezTo>
                <a:cubicBezTo>
                  <a:pt x="255" y="632"/>
                  <a:pt x="223" y="726"/>
                  <a:pt x="264" y="782"/>
                </a:cubicBezTo>
                <a:cubicBezTo>
                  <a:pt x="305" y="838"/>
                  <a:pt x="333" y="843"/>
                  <a:pt x="463" y="911"/>
                </a:cubicBezTo>
                <a:cubicBezTo>
                  <a:pt x="593" y="979"/>
                  <a:pt x="888" y="1143"/>
                  <a:pt x="1044" y="1190"/>
                </a:cubicBezTo>
                <a:cubicBezTo>
                  <a:pt x="1200" y="1237"/>
                  <a:pt x="1321" y="1243"/>
                  <a:pt x="1398" y="1196"/>
                </a:cubicBezTo>
                <a:cubicBezTo>
                  <a:pt x="1475" y="1149"/>
                  <a:pt x="1480" y="1015"/>
                  <a:pt x="1506" y="908"/>
                </a:cubicBezTo>
                <a:cubicBezTo>
                  <a:pt x="1532" y="801"/>
                  <a:pt x="1624" y="671"/>
                  <a:pt x="1554" y="554"/>
                </a:cubicBezTo>
                <a:cubicBezTo>
                  <a:pt x="1484" y="437"/>
                  <a:pt x="1183" y="288"/>
                  <a:pt x="1086" y="206"/>
                </a:cubicBezTo>
                <a:cubicBezTo>
                  <a:pt x="989" y="124"/>
                  <a:pt x="1061" y="93"/>
                  <a:pt x="972" y="62"/>
                </a:cubicBezTo>
                <a:cubicBezTo>
                  <a:pt x="883" y="31"/>
                  <a:pt x="639" y="29"/>
                  <a:pt x="552" y="20"/>
                </a:cubicBezTo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258"/>
          <p:cNvSpPr>
            <a:spLocks noChangeArrowheads="1"/>
          </p:cNvSpPr>
          <p:nvPr/>
        </p:nvSpPr>
        <p:spPr bwMode="auto">
          <a:xfrm>
            <a:off x="171450" y="439738"/>
            <a:ext cx="86883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Components of cellular network architecture</a:t>
            </a:r>
          </a:p>
        </p:txBody>
      </p:sp>
      <p:pic>
        <p:nvPicPr>
          <p:cNvPr id="133126" name="Picture 288" descr="e2gmc3yp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2289175"/>
            <a:ext cx="4111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8" name="Text Box 289"/>
          <p:cNvSpPr txBox="1">
            <a:spLocks noChangeArrowheads="1"/>
          </p:cNvSpPr>
          <p:nvPr/>
        </p:nvSpPr>
        <p:spPr bwMode="auto">
          <a:xfrm>
            <a:off x="5291138" y="1995488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correspondent</a:t>
            </a:r>
          </a:p>
        </p:txBody>
      </p:sp>
      <p:grpSp>
        <p:nvGrpSpPr>
          <p:cNvPr id="2" name="Group 292"/>
          <p:cNvGrpSpPr>
            <a:grpSpLocks/>
          </p:cNvGrpSpPr>
          <p:nvPr/>
        </p:nvGrpSpPr>
        <p:grpSpPr bwMode="auto">
          <a:xfrm>
            <a:off x="2206625" y="3184525"/>
            <a:ext cx="1020763" cy="841375"/>
            <a:chOff x="1807" y="2856"/>
            <a:chExt cx="803" cy="674"/>
          </a:xfrm>
        </p:grpSpPr>
        <p:sp>
          <p:nvSpPr>
            <p:cNvPr id="62181" name="AutoShape 293"/>
            <p:cNvSpPr>
              <a:spLocks noChangeArrowheads="1"/>
            </p:cNvSpPr>
            <p:nvPr/>
          </p:nvSpPr>
          <p:spPr bwMode="auto">
            <a:xfrm>
              <a:off x="1807" y="2856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182" name="AutoShape 294"/>
            <p:cNvSpPr>
              <a:spLocks noChangeArrowheads="1"/>
            </p:cNvSpPr>
            <p:nvPr/>
          </p:nvSpPr>
          <p:spPr bwMode="auto">
            <a:xfrm>
              <a:off x="2047" y="3258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183" name="AutoShape 295"/>
            <p:cNvSpPr>
              <a:spLocks noChangeArrowheads="1"/>
            </p:cNvSpPr>
            <p:nvPr/>
          </p:nvSpPr>
          <p:spPr bwMode="auto">
            <a:xfrm>
              <a:off x="2043" y="2984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184" name="AutoShape 296"/>
            <p:cNvSpPr>
              <a:spLocks noChangeArrowheads="1"/>
            </p:cNvSpPr>
            <p:nvPr/>
          </p:nvSpPr>
          <p:spPr bwMode="auto">
            <a:xfrm>
              <a:off x="2282" y="3123"/>
              <a:ext cx="315" cy="272"/>
            </a:xfrm>
            <a:prstGeom prst="hexagon">
              <a:avLst>
                <a:gd name="adj" fmla="val 28860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" name="Group 297"/>
            <p:cNvGrpSpPr>
              <a:grpSpLocks/>
            </p:cNvGrpSpPr>
            <p:nvPr/>
          </p:nvGrpSpPr>
          <p:grpSpPr bwMode="auto">
            <a:xfrm>
              <a:off x="2407" y="3162"/>
              <a:ext cx="72" cy="145"/>
              <a:chOff x="3796" y="1043"/>
              <a:chExt cx="865" cy="1237"/>
            </a:xfrm>
          </p:grpSpPr>
          <p:sp>
            <p:nvSpPr>
              <p:cNvPr id="62283" name="Line 298"/>
              <p:cNvSpPr>
                <a:spLocks noChangeShapeType="1"/>
              </p:cNvSpPr>
              <p:nvPr/>
            </p:nvSpPr>
            <p:spPr bwMode="auto">
              <a:xfrm flipH="1">
                <a:off x="3984" y="1481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84" name="Line 299"/>
              <p:cNvSpPr>
                <a:spLocks noChangeShapeType="1"/>
              </p:cNvSpPr>
              <p:nvPr/>
            </p:nvSpPr>
            <p:spPr bwMode="auto">
              <a:xfrm>
                <a:off x="4224" y="1481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85" name="Line 300"/>
              <p:cNvSpPr>
                <a:spLocks noChangeShapeType="1"/>
              </p:cNvSpPr>
              <p:nvPr/>
            </p:nvSpPr>
            <p:spPr bwMode="auto">
              <a:xfrm>
                <a:off x="3984" y="220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86" name="Line 301"/>
              <p:cNvSpPr>
                <a:spLocks noChangeShapeType="1"/>
              </p:cNvSpPr>
              <p:nvPr/>
            </p:nvSpPr>
            <p:spPr bwMode="auto">
              <a:xfrm flipH="1">
                <a:off x="4224" y="220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87" name="Line 302"/>
              <p:cNvSpPr>
                <a:spLocks noChangeShapeType="1"/>
              </p:cNvSpPr>
              <p:nvPr/>
            </p:nvSpPr>
            <p:spPr bwMode="auto">
              <a:xfrm>
                <a:off x="4224" y="1503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88" name="Line 303"/>
              <p:cNvSpPr>
                <a:spLocks noChangeShapeType="1"/>
              </p:cNvSpPr>
              <p:nvPr/>
            </p:nvSpPr>
            <p:spPr bwMode="auto">
              <a:xfrm flipV="1">
                <a:off x="3984" y="2132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89" name="Line 304"/>
              <p:cNvSpPr>
                <a:spLocks noChangeShapeType="1"/>
              </p:cNvSpPr>
              <p:nvPr/>
            </p:nvSpPr>
            <p:spPr bwMode="auto">
              <a:xfrm flipH="1" flipV="1">
                <a:off x="4224" y="2132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0" name="Line 305"/>
              <p:cNvSpPr>
                <a:spLocks noChangeShapeType="1"/>
              </p:cNvSpPr>
              <p:nvPr/>
            </p:nvSpPr>
            <p:spPr bwMode="auto">
              <a:xfrm>
                <a:off x="4089" y="1893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1" name="Line 306"/>
              <p:cNvSpPr>
                <a:spLocks noChangeShapeType="1"/>
              </p:cNvSpPr>
              <p:nvPr/>
            </p:nvSpPr>
            <p:spPr bwMode="auto">
              <a:xfrm flipV="1">
                <a:off x="4224" y="1893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2" name="Line 307"/>
              <p:cNvSpPr>
                <a:spLocks noChangeShapeType="1"/>
              </p:cNvSpPr>
              <p:nvPr/>
            </p:nvSpPr>
            <p:spPr bwMode="auto">
              <a:xfrm>
                <a:off x="4044" y="2002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3" name="Line 308"/>
              <p:cNvSpPr>
                <a:spLocks noChangeShapeType="1"/>
              </p:cNvSpPr>
              <p:nvPr/>
            </p:nvSpPr>
            <p:spPr bwMode="auto">
              <a:xfrm flipV="1">
                <a:off x="4224" y="2013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4" name="Line 309"/>
              <p:cNvSpPr>
                <a:spLocks noChangeShapeType="1"/>
              </p:cNvSpPr>
              <p:nvPr/>
            </p:nvSpPr>
            <p:spPr bwMode="auto">
              <a:xfrm flipV="1">
                <a:off x="4224" y="1785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5" name="Line 310"/>
              <p:cNvSpPr>
                <a:spLocks noChangeShapeType="1"/>
              </p:cNvSpPr>
              <p:nvPr/>
            </p:nvSpPr>
            <p:spPr bwMode="auto">
              <a:xfrm flipV="1">
                <a:off x="4224" y="1633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6" name="Line 311"/>
              <p:cNvSpPr>
                <a:spLocks noChangeShapeType="1"/>
              </p:cNvSpPr>
              <p:nvPr/>
            </p:nvSpPr>
            <p:spPr bwMode="auto">
              <a:xfrm>
                <a:off x="4119" y="1774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97" name="Line 312"/>
              <p:cNvSpPr>
                <a:spLocks noChangeShapeType="1"/>
              </p:cNvSpPr>
              <p:nvPr/>
            </p:nvSpPr>
            <p:spPr bwMode="auto">
              <a:xfrm>
                <a:off x="4164" y="1633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4" name="Group 31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309" name="Line 314"/>
                <p:cNvSpPr>
                  <a:spLocks noChangeShapeType="1"/>
                </p:cNvSpPr>
                <p:nvPr/>
              </p:nvSpPr>
              <p:spPr bwMode="auto">
                <a:xfrm>
                  <a:off x="4228" y="161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10" name="Line 3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194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11" name="Line 316"/>
                <p:cNvSpPr>
                  <a:spLocks noChangeShapeType="1"/>
                </p:cNvSpPr>
                <p:nvPr/>
              </p:nvSpPr>
              <p:spPr bwMode="auto">
                <a:xfrm rot="6361956">
                  <a:off x="4594" y="1402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12" name="Line 3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96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5" name="Group 31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305" name="Line 319"/>
                <p:cNvSpPr>
                  <a:spLocks noChangeShapeType="1"/>
                </p:cNvSpPr>
                <p:nvPr/>
              </p:nvSpPr>
              <p:spPr bwMode="auto">
                <a:xfrm>
                  <a:off x="4218" y="159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06" name="Line 3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6" y="1185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07" name="Line 321"/>
                <p:cNvSpPr>
                  <a:spLocks noChangeShapeType="1"/>
                </p:cNvSpPr>
                <p:nvPr/>
              </p:nvSpPr>
              <p:spPr bwMode="auto">
                <a:xfrm rot="6361956">
                  <a:off x="4578" y="1419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08" name="Line 3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6" y="1275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" name="Group 32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301" name="Line 324"/>
                <p:cNvSpPr>
                  <a:spLocks noChangeShapeType="1"/>
                </p:cNvSpPr>
                <p:nvPr/>
              </p:nvSpPr>
              <p:spPr bwMode="auto">
                <a:xfrm>
                  <a:off x="4279" y="158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02" name="Line 3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13" y="1178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03" name="Line 326"/>
                <p:cNvSpPr>
                  <a:spLocks noChangeShapeType="1"/>
                </p:cNvSpPr>
                <p:nvPr/>
              </p:nvSpPr>
              <p:spPr bwMode="auto">
                <a:xfrm rot="6361956">
                  <a:off x="4645" y="1386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304" name="Line 3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7" y="1280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7" name="Group 328"/>
            <p:cNvGrpSpPr>
              <a:grpSpLocks/>
            </p:cNvGrpSpPr>
            <p:nvPr/>
          </p:nvGrpSpPr>
          <p:grpSpPr bwMode="auto">
            <a:xfrm>
              <a:off x="2164" y="3034"/>
              <a:ext cx="72" cy="145"/>
              <a:chOff x="3796" y="1043"/>
              <a:chExt cx="865" cy="1237"/>
            </a:xfrm>
          </p:grpSpPr>
          <p:sp>
            <p:nvSpPr>
              <p:cNvPr id="62253" name="Line 329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54" name="Line 330"/>
              <p:cNvSpPr>
                <a:spLocks noChangeShapeType="1"/>
              </p:cNvSpPr>
              <p:nvPr/>
            </p:nvSpPr>
            <p:spPr bwMode="auto">
              <a:xfrm>
                <a:off x="4233" y="1477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55" name="Line 331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56" name="Line 332"/>
              <p:cNvSpPr>
                <a:spLocks noChangeShapeType="1"/>
              </p:cNvSpPr>
              <p:nvPr/>
            </p:nvSpPr>
            <p:spPr bwMode="auto">
              <a:xfrm flipH="1">
                <a:off x="4233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57" name="Line 333"/>
              <p:cNvSpPr>
                <a:spLocks noChangeShapeType="1"/>
              </p:cNvSpPr>
              <p:nvPr/>
            </p:nvSpPr>
            <p:spPr bwMode="auto">
              <a:xfrm>
                <a:off x="4233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58" name="Line 334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59" name="Line 335"/>
              <p:cNvSpPr>
                <a:spLocks noChangeShapeType="1"/>
              </p:cNvSpPr>
              <p:nvPr/>
            </p:nvSpPr>
            <p:spPr bwMode="auto">
              <a:xfrm flipH="1" flipV="1">
                <a:off x="4233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0" name="Line 336"/>
              <p:cNvSpPr>
                <a:spLocks noChangeShapeType="1"/>
              </p:cNvSpPr>
              <p:nvPr/>
            </p:nvSpPr>
            <p:spPr bwMode="auto">
              <a:xfrm>
                <a:off x="4098" y="1890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1" name="Line 337"/>
              <p:cNvSpPr>
                <a:spLocks noChangeShapeType="1"/>
              </p:cNvSpPr>
              <p:nvPr/>
            </p:nvSpPr>
            <p:spPr bwMode="auto">
              <a:xfrm flipV="1">
                <a:off x="4233" y="1890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2" name="Line 338"/>
              <p:cNvSpPr>
                <a:spLocks noChangeShapeType="1"/>
              </p:cNvSpPr>
              <p:nvPr/>
            </p:nvSpPr>
            <p:spPr bwMode="auto">
              <a:xfrm>
                <a:off x="4053" y="1998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3" name="Line 339"/>
              <p:cNvSpPr>
                <a:spLocks noChangeShapeType="1"/>
              </p:cNvSpPr>
              <p:nvPr/>
            </p:nvSpPr>
            <p:spPr bwMode="auto">
              <a:xfrm flipV="1">
                <a:off x="4233" y="2009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4" name="Line 340"/>
              <p:cNvSpPr>
                <a:spLocks noChangeShapeType="1"/>
              </p:cNvSpPr>
              <p:nvPr/>
            </p:nvSpPr>
            <p:spPr bwMode="auto">
              <a:xfrm flipV="1">
                <a:off x="4233" y="1781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5" name="Line 341"/>
              <p:cNvSpPr>
                <a:spLocks noChangeShapeType="1"/>
              </p:cNvSpPr>
              <p:nvPr/>
            </p:nvSpPr>
            <p:spPr bwMode="auto">
              <a:xfrm flipV="1">
                <a:off x="4233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6" name="Line 342"/>
              <p:cNvSpPr>
                <a:spLocks noChangeShapeType="1"/>
              </p:cNvSpPr>
              <p:nvPr/>
            </p:nvSpPr>
            <p:spPr bwMode="auto">
              <a:xfrm>
                <a:off x="4128" y="1770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67" name="Line 343"/>
              <p:cNvSpPr>
                <a:spLocks noChangeShapeType="1"/>
              </p:cNvSpPr>
              <p:nvPr/>
            </p:nvSpPr>
            <p:spPr bwMode="auto">
              <a:xfrm>
                <a:off x="4173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8" name="Group 344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279" name="Line 345"/>
                <p:cNvSpPr>
                  <a:spLocks noChangeShapeType="1"/>
                </p:cNvSpPr>
                <p:nvPr/>
              </p:nvSpPr>
              <p:spPr bwMode="auto">
                <a:xfrm>
                  <a:off x="4247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80" name="Line 34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1" y="1186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81" name="Line 347"/>
                <p:cNvSpPr>
                  <a:spLocks noChangeShapeType="1"/>
                </p:cNvSpPr>
                <p:nvPr/>
              </p:nvSpPr>
              <p:spPr bwMode="auto">
                <a:xfrm rot="6361956">
                  <a:off x="4613" y="1394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82" name="Line 3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62" y="1288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" name="Group 349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275" name="Line 350"/>
                <p:cNvSpPr>
                  <a:spLocks noChangeShapeType="1"/>
                </p:cNvSpPr>
                <p:nvPr/>
              </p:nvSpPr>
              <p:spPr bwMode="auto">
                <a:xfrm>
                  <a:off x="4209" y="1575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76" name="Line 35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69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77" name="Line 352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03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78" name="Line 3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59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0" name="Group 354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271" name="Line 355"/>
                <p:cNvSpPr>
                  <a:spLocks noChangeShapeType="1"/>
                </p:cNvSpPr>
                <p:nvPr/>
              </p:nvSpPr>
              <p:spPr bwMode="auto">
                <a:xfrm>
                  <a:off x="4260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72" name="Line 35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94" y="1185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73" name="Line 357"/>
                <p:cNvSpPr>
                  <a:spLocks noChangeShapeType="1"/>
                </p:cNvSpPr>
                <p:nvPr/>
              </p:nvSpPr>
              <p:spPr bwMode="auto">
                <a:xfrm rot="6361956">
                  <a:off x="4626" y="1393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74" name="Line 35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08" y="1287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1" name="Group 359"/>
            <p:cNvGrpSpPr>
              <a:grpSpLocks/>
            </p:cNvGrpSpPr>
            <p:nvPr/>
          </p:nvGrpSpPr>
          <p:grpSpPr bwMode="auto">
            <a:xfrm>
              <a:off x="2175" y="3302"/>
              <a:ext cx="72" cy="144"/>
              <a:chOff x="3796" y="1043"/>
              <a:chExt cx="865" cy="1237"/>
            </a:xfrm>
          </p:grpSpPr>
          <p:sp>
            <p:nvSpPr>
              <p:cNvPr id="62223" name="Line 360"/>
              <p:cNvSpPr>
                <a:spLocks noChangeShapeType="1"/>
              </p:cNvSpPr>
              <p:nvPr/>
            </p:nvSpPr>
            <p:spPr bwMode="auto">
              <a:xfrm flipH="1">
                <a:off x="3996" y="1483"/>
                <a:ext cx="225" cy="7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24" name="Line 361"/>
              <p:cNvSpPr>
                <a:spLocks noChangeShapeType="1"/>
              </p:cNvSpPr>
              <p:nvPr/>
            </p:nvSpPr>
            <p:spPr bwMode="auto">
              <a:xfrm>
                <a:off x="4221" y="1483"/>
                <a:ext cx="240" cy="7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25" name="Line 362"/>
              <p:cNvSpPr>
                <a:spLocks noChangeShapeType="1"/>
              </p:cNvSpPr>
              <p:nvPr/>
            </p:nvSpPr>
            <p:spPr bwMode="auto">
              <a:xfrm>
                <a:off x="3996" y="2204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26" name="Line 363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27" name="Line 364"/>
              <p:cNvSpPr>
                <a:spLocks noChangeShapeType="1"/>
              </p:cNvSpPr>
              <p:nvPr/>
            </p:nvSpPr>
            <p:spPr bwMode="auto">
              <a:xfrm>
                <a:off x="4221" y="1494"/>
                <a:ext cx="0" cy="7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28" name="Line 365"/>
              <p:cNvSpPr>
                <a:spLocks noChangeShapeType="1"/>
              </p:cNvSpPr>
              <p:nvPr/>
            </p:nvSpPr>
            <p:spPr bwMode="auto">
              <a:xfrm flipV="1">
                <a:off x="3996" y="2128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29" name="Line 366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0" name="Line 367"/>
              <p:cNvSpPr>
                <a:spLocks noChangeShapeType="1"/>
              </p:cNvSpPr>
              <p:nvPr/>
            </p:nvSpPr>
            <p:spPr bwMode="auto">
              <a:xfrm>
                <a:off x="4101" y="1887"/>
                <a:ext cx="12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1" name="Line 368"/>
              <p:cNvSpPr>
                <a:spLocks noChangeShapeType="1"/>
              </p:cNvSpPr>
              <p:nvPr/>
            </p:nvSpPr>
            <p:spPr bwMode="auto">
              <a:xfrm flipV="1">
                <a:off x="4221" y="1887"/>
                <a:ext cx="15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2" name="Line 369"/>
              <p:cNvSpPr>
                <a:spLocks noChangeShapeType="1"/>
              </p:cNvSpPr>
              <p:nvPr/>
            </p:nvSpPr>
            <p:spPr bwMode="auto">
              <a:xfrm>
                <a:off x="4056" y="1997"/>
                <a:ext cx="16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3" name="Line 370"/>
              <p:cNvSpPr>
                <a:spLocks noChangeShapeType="1"/>
              </p:cNvSpPr>
              <p:nvPr/>
            </p:nvSpPr>
            <p:spPr bwMode="auto">
              <a:xfrm flipV="1">
                <a:off x="4221" y="2018"/>
                <a:ext cx="18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4" name="Line 371"/>
              <p:cNvSpPr>
                <a:spLocks noChangeShapeType="1"/>
              </p:cNvSpPr>
              <p:nvPr/>
            </p:nvSpPr>
            <p:spPr bwMode="auto">
              <a:xfrm flipV="1">
                <a:off x="4221" y="1789"/>
                <a:ext cx="9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5" name="Line 372"/>
              <p:cNvSpPr>
                <a:spLocks noChangeShapeType="1"/>
              </p:cNvSpPr>
              <p:nvPr/>
            </p:nvSpPr>
            <p:spPr bwMode="auto">
              <a:xfrm flipV="1">
                <a:off x="4221" y="1636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6" name="Line 373"/>
              <p:cNvSpPr>
                <a:spLocks noChangeShapeType="1"/>
              </p:cNvSpPr>
              <p:nvPr/>
            </p:nvSpPr>
            <p:spPr bwMode="auto">
              <a:xfrm>
                <a:off x="4131" y="1778"/>
                <a:ext cx="10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37" name="Line 374"/>
              <p:cNvSpPr>
                <a:spLocks noChangeShapeType="1"/>
              </p:cNvSpPr>
              <p:nvPr/>
            </p:nvSpPr>
            <p:spPr bwMode="auto">
              <a:xfrm>
                <a:off x="4176" y="1625"/>
                <a:ext cx="6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2" name="Group 37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249" name="Line 376"/>
                <p:cNvSpPr>
                  <a:spLocks noChangeShapeType="1"/>
                </p:cNvSpPr>
                <p:nvPr/>
              </p:nvSpPr>
              <p:spPr bwMode="auto">
                <a:xfrm>
                  <a:off x="4220" y="1602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50" name="Line 37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187"/>
                  <a:ext cx="17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51" name="Line 378"/>
                <p:cNvSpPr>
                  <a:spLocks noChangeShapeType="1"/>
                </p:cNvSpPr>
                <p:nvPr/>
              </p:nvSpPr>
              <p:spPr bwMode="auto">
                <a:xfrm rot="6361956">
                  <a:off x="4597" y="1395"/>
                  <a:ext cx="17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52" name="Line 37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90"/>
                  <a:ext cx="17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3" name="Group 38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245" name="Line 381"/>
                <p:cNvSpPr>
                  <a:spLocks noChangeShapeType="1"/>
                </p:cNvSpPr>
                <p:nvPr/>
              </p:nvSpPr>
              <p:spPr bwMode="auto">
                <a:xfrm>
                  <a:off x="4217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46" name="Line 38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7" y="1190"/>
                  <a:ext cx="177" cy="50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47" name="Line 383"/>
                <p:cNvSpPr>
                  <a:spLocks noChangeShapeType="1"/>
                </p:cNvSpPr>
                <p:nvPr/>
              </p:nvSpPr>
              <p:spPr bwMode="auto">
                <a:xfrm rot="6361956">
                  <a:off x="4579" y="1425"/>
                  <a:ext cx="207" cy="21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48" name="Line 3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9" y="1280"/>
                  <a:ext cx="177" cy="50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" name="Group 38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241" name="Line 386"/>
                <p:cNvSpPr>
                  <a:spLocks noChangeShapeType="1"/>
                </p:cNvSpPr>
                <p:nvPr/>
              </p:nvSpPr>
              <p:spPr bwMode="auto">
                <a:xfrm>
                  <a:off x="4254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42" name="Line 3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98" y="1184"/>
                  <a:ext cx="17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43" name="Line 388"/>
                <p:cNvSpPr>
                  <a:spLocks noChangeShapeType="1"/>
                </p:cNvSpPr>
                <p:nvPr/>
              </p:nvSpPr>
              <p:spPr bwMode="auto">
                <a:xfrm rot="6361956">
                  <a:off x="4630" y="1393"/>
                  <a:ext cx="17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44" name="Line 3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11" y="1287"/>
                  <a:ext cx="17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5" name="Group 390"/>
            <p:cNvGrpSpPr>
              <a:grpSpLocks/>
            </p:cNvGrpSpPr>
            <p:nvPr/>
          </p:nvGrpSpPr>
          <p:grpSpPr bwMode="auto">
            <a:xfrm>
              <a:off x="1934" y="2899"/>
              <a:ext cx="72" cy="145"/>
              <a:chOff x="3796" y="1043"/>
              <a:chExt cx="865" cy="1237"/>
            </a:xfrm>
          </p:grpSpPr>
          <p:sp>
            <p:nvSpPr>
              <p:cNvPr id="62193" name="Line 391"/>
              <p:cNvSpPr>
                <a:spLocks noChangeShapeType="1"/>
              </p:cNvSpPr>
              <p:nvPr/>
            </p:nvSpPr>
            <p:spPr bwMode="auto">
              <a:xfrm flipH="1">
                <a:off x="3996" y="1479"/>
                <a:ext cx="225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94" name="Line 392"/>
              <p:cNvSpPr>
                <a:spLocks noChangeShapeType="1"/>
              </p:cNvSpPr>
              <p:nvPr/>
            </p:nvSpPr>
            <p:spPr bwMode="auto">
              <a:xfrm>
                <a:off x="4221" y="1479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95" name="Line 393"/>
              <p:cNvSpPr>
                <a:spLocks noChangeShapeType="1"/>
              </p:cNvSpPr>
              <p:nvPr/>
            </p:nvSpPr>
            <p:spPr bwMode="auto">
              <a:xfrm>
                <a:off x="3996" y="2206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96" name="Line 394"/>
              <p:cNvSpPr>
                <a:spLocks noChangeShapeType="1"/>
              </p:cNvSpPr>
              <p:nvPr/>
            </p:nvSpPr>
            <p:spPr bwMode="auto">
              <a:xfrm flipH="1">
                <a:off x="4221" y="2206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97" name="Line 395"/>
              <p:cNvSpPr>
                <a:spLocks noChangeShapeType="1"/>
              </p:cNvSpPr>
              <p:nvPr/>
            </p:nvSpPr>
            <p:spPr bwMode="auto">
              <a:xfrm>
                <a:off x="4221" y="1501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98" name="Line 396"/>
              <p:cNvSpPr>
                <a:spLocks noChangeShapeType="1"/>
              </p:cNvSpPr>
              <p:nvPr/>
            </p:nvSpPr>
            <p:spPr bwMode="auto">
              <a:xfrm flipV="1">
                <a:off x="3996" y="2130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99" name="Line 397"/>
              <p:cNvSpPr>
                <a:spLocks noChangeShapeType="1"/>
              </p:cNvSpPr>
              <p:nvPr/>
            </p:nvSpPr>
            <p:spPr bwMode="auto">
              <a:xfrm flipH="1" flipV="1">
                <a:off x="4221" y="2130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0" name="Line 398"/>
              <p:cNvSpPr>
                <a:spLocks noChangeShapeType="1"/>
              </p:cNvSpPr>
              <p:nvPr/>
            </p:nvSpPr>
            <p:spPr bwMode="auto">
              <a:xfrm>
                <a:off x="4101" y="1891"/>
                <a:ext cx="120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1" name="Line 399"/>
              <p:cNvSpPr>
                <a:spLocks noChangeShapeType="1"/>
              </p:cNvSpPr>
              <p:nvPr/>
            </p:nvSpPr>
            <p:spPr bwMode="auto">
              <a:xfrm flipV="1">
                <a:off x="4221" y="1891"/>
                <a:ext cx="150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2" name="Line 400"/>
              <p:cNvSpPr>
                <a:spLocks noChangeShapeType="1"/>
              </p:cNvSpPr>
              <p:nvPr/>
            </p:nvSpPr>
            <p:spPr bwMode="auto">
              <a:xfrm>
                <a:off x="4056" y="2000"/>
                <a:ext cx="16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3" name="Line 401"/>
              <p:cNvSpPr>
                <a:spLocks noChangeShapeType="1"/>
              </p:cNvSpPr>
              <p:nvPr/>
            </p:nvSpPr>
            <p:spPr bwMode="auto">
              <a:xfrm flipV="1">
                <a:off x="4221" y="2011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4" name="Line 402"/>
              <p:cNvSpPr>
                <a:spLocks noChangeShapeType="1"/>
              </p:cNvSpPr>
              <p:nvPr/>
            </p:nvSpPr>
            <p:spPr bwMode="auto">
              <a:xfrm flipV="1">
                <a:off x="4221" y="1783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5" name="Line 403"/>
              <p:cNvSpPr>
                <a:spLocks noChangeShapeType="1"/>
              </p:cNvSpPr>
              <p:nvPr/>
            </p:nvSpPr>
            <p:spPr bwMode="auto">
              <a:xfrm flipV="1">
                <a:off x="4221" y="1631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6" name="Line 404"/>
              <p:cNvSpPr>
                <a:spLocks noChangeShapeType="1"/>
              </p:cNvSpPr>
              <p:nvPr/>
            </p:nvSpPr>
            <p:spPr bwMode="auto">
              <a:xfrm>
                <a:off x="4131" y="1772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207" name="Line 405"/>
              <p:cNvSpPr>
                <a:spLocks noChangeShapeType="1"/>
              </p:cNvSpPr>
              <p:nvPr/>
            </p:nvSpPr>
            <p:spPr bwMode="auto">
              <a:xfrm>
                <a:off x="4176" y="1631"/>
                <a:ext cx="6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6" name="Group 40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219" name="Line 407"/>
                <p:cNvSpPr>
                  <a:spLocks noChangeShapeType="1"/>
                </p:cNvSpPr>
                <p:nvPr/>
              </p:nvSpPr>
              <p:spPr bwMode="auto">
                <a:xfrm>
                  <a:off x="4220" y="161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20" name="Line 40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4" y="1190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21" name="Line 409"/>
                <p:cNvSpPr>
                  <a:spLocks noChangeShapeType="1"/>
                </p:cNvSpPr>
                <p:nvPr/>
              </p:nvSpPr>
              <p:spPr bwMode="auto">
                <a:xfrm rot="6361956">
                  <a:off x="4586" y="1398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22" name="Line 41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5" y="1292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7" name="Group 41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215" name="Line 412"/>
                <p:cNvSpPr>
                  <a:spLocks noChangeShapeType="1"/>
                </p:cNvSpPr>
                <p:nvPr/>
              </p:nvSpPr>
              <p:spPr bwMode="auto">
                <a:xfrm>
                  <a:off x="4214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16" name="Line 41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193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17" name="Line 414"/>
                <p:cNvSpPr>
                  <a:spLocks noChangeShapeType="1"/>
                </p:cNvSpPr>
                <p:nvPr/>
              </p:nvSpPr>
              <p:spPr bwMode="auto">
                <a:xfrm rot="6361956">
                  <a:off x="4574" y="1427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18" name="Line 4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3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" name="Group 41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211" name="Line 417"/>
                <p:cNvSpPr>
                  <a:spLocks noChangeShapeType="1"/>
                </p:cNvSpPr>
                <p:nvPr/>
              </p:nvSpPr>
              <p:spPr bwMode="auto">
                <a:xfrm>
                  <a:off x="4254" y="1585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12" name="Line 41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8" y="1182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13" name="Line 419"/>
                <p:cNvSpPr>
                  <a:spLocks noChangeShapeType="1"/>
                </p:cNvSpPr>
                <p:nvPr/>
              </p:nvSpPr>
              <p:spPr bwMode="auto">
                <a:xfrm rot="6361956">
                  <a:off x="4620" y="1390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214" name="Line 4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02" y="1284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2189" name="Line 421"/>
            <p:cNvSpPr>
              <a:spLocks noChangeShapeType="1"/>
            </p:cNvSpPr>
            <p:nvPr/>
          </p:nvSpPr>
          <p:spPr bwMode="auto">
            <a:xfrm flipV="1">
              <a:off x="2460" y="3031"/>
              <a:ext cx="150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2190" name="Line 422"/>
            <p:cNvSpPr>
              <a:spLocks noChangeShapeType="1"/>
            </p:cNvSpPr>
            <p:nvPr/>
          </p:nvSpPr>
          <p:spPr bwMode="auto">
            <a:xfrm flipV="1">
              <a:off x="2227" y="3031"/>
              <a:ext cx="254" cy="3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2191" name="Line 423"/>
            <p:cNvSpPr>
              <a:spLocks noChangeShapeType="1"/>
            </p:cNvSpPr>
            <p:nvPr/>
          </p:nvSpPr>
          <p:spPr bwMode="auto">
            <a:xfrm flipV="1">
              <a:off x="2219" y="3031"/>
              <a:ext cx="245" cy="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2192" name="Line 424"/>
            <p:cNvSpPr>
              <a:spLocks noChangeShapeType="1"/>
            </p:cNvSpPr>
            <p:nvPr/>
          </p:nvSpPr>
          <p:spPr bwMode="auto">
            <a:xfrm flipV="1">
              <a:off x="1989" y="2974"/>
              <a:ext cx="452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19" name="Group 425"/>
          <p:cNvGrpSpPr>
            <a:grpSpLocks/>
          </p:cNvGrpSpPr>
          <p:nvPr/>
        </p:nvGrpSpPr>
        <p:grpSpPr bwMode="auto">
          <a:xfrm>
            <a:off x="2813050" y="3108325"/>
            <a:ext cx="977900" cy="330200"/>
            <a:chOff x="717" y="1160"/>
            <a:chExt cx="616" cy="208"/>
          </a:xfrm>
        </p:grpSpPr>
        <p:sp>
          <p:nvSpPr>
            <p:cNvPr id="62179" name="Rectangle 426"/>
            <p:cNvSpPr>
              <a:spLocks noChangeArrowheads="1"/>
            </p:cNvSpPr>
            <p:nvPr/>
          </p:nvSpPr>
          <p:spPr bwMode="auto">
            <a:xfrm>
              <a:off x="832" y="1160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180" name="Text Box 427"/>
            <p:cNvSpPr txBox="1">
              <a:spLocks noChangeArrowheads="1"/>
            </p:cNvSpPr>
            <p:nvPr/>
          </p:nvSpPr>
          <p:spPr bwMode="auto">
            <a:xfrm>
              <a:off x="717" y="1171"/>
              <a:ext cx="6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  <a:cs typeface="Arial" charset="0"/>
                </a:rPr>
                <a:t>MSC</a:t>
              </a:r>
            </a:p>
          </p:txBody>
        </p:sp>
      </p:grpSp>
      <p:grpSp>
        <p:nvGrpSpPr>
          <p:cNvPr id="20" name="Group 428"/>
          <p:cNvGrpSpPr>
            <a:grpSpLocks/>
          </p:cNvGrpSpPr>
          <p:nvPr/>
        </p:nvGrpSpPr>
        <p:grpSpPr bwMode="auto">
          <a:xfrm>
            <a:off x="3127375" y="3830638"/>
            <a:ext cx="1016000" cy="931862"/>
            <a:chOff x="291" y="1263"/>
            <a:chExt cx="640" cy="587"/>
          </a:xfrm>
        </p:grpSpPr>
        <p:sp>
          <p:nvSpPr>
            <p:cNvPr id="62012" name="AutoShape 429"/>
            <p:cNvSpPr>
              <a:spLocks noChangeArrowheads="1"/>
            </p:cNvSpPr>
            <p:nvPr/>
          </p:nvSpPr>
          <p:spPr bwMode="auto">
            <a:xfrm>
              <a:off x="487" y="13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013" name="AutoShape 430"/>
            <p:cNvSpPr>
              <a:spLocks noChangeArrowheads="1"/>
            </p:cNvSpPr>
            <p:nvPr/>
          </p:nvSpPr>
          <p:spPr bwMode="auto">
            <a:xfrm>
              <a:off x="679" y="1636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014" name="AutoShape 431"/>
            <p:cNvSpPr>
              <a:spLocks noChangeArrowheads="1"/>
            </p:cNvSpPr>
            <p:nvPr/>
          </p:nvSpPr>
          <p:spPr bwMode="auto">
            <a:xfrm>
              <a:off x="676" y="1421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432"/>
            <p:cNvGrpSpPr>
              <a:grpSpLocks/>
            </p:cNvGrpSpPr>
            <p:nvPr/>
          </p:nvGrpSpPr>
          <p:grpSpPr bwMode="auto">
            <a:xfrm>
              <a:off x="291" y="1422"/>
              <a:ext cx="252" cy="214"/>
              <a:chOff x="867" y="1530"/>
              <a:chExt cx="252" cy="214"/>
            </a:xfrm>
          </p:grpSpPr>
          <p:sp>
            <p:nvSpPr>
              <p:cNvPr id="62147" name="AutoShape 433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2" name="Group 434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2149" name="Line 435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0" name="Line 436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1" name="Line 437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2" name="Line 438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3" name="Line 439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4" name="Line 440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5" name="Line 44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6" name="Line 442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7" name="Line 443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8" name="Line 444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59" name="Line 445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60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61" name="Line 447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62" name="Line 448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63" name="Line 449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23" name="Group 45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2175" name="Line 451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6" name="Line 4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7" name="Line 4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8" name="Line 4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4" name="Group 45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2171" name="Line 456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2" name="Line 4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3" name="Line 4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4" name="Line 4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5" name="Group 46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2167" name="Line 461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68" name="Line 4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69" name="Line 46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170" name="Line 46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26" name="Group 465"/>
            <p:cNvGrpSpPr>
              <a:grpSpLocks/>
            </p:cNvGrpSpPr>
            <p:nvPr/>
          </p:nvGrpSpPr>
          <p:grpSpPr bwMode="auto">
            <a:xfrm>
              <a:off x="773" y="1460"/>
              <a:ext cx="58" cy="114"/>
              <a:chOff x="3796" y="1043"/>
              <a:chExt cx="865" cy="1237"/>
            </a:xfrm>
          </p:grpSpPr>
          <p:sp>
            <p:nvSpPr>
              <p:cNvPr id="62117" name="Line 466"/>
              <p:cNvSpPr>
                <a:spLocks noChangeShapeType="1"/>
              </p:cNvSpPr>
              <p:nvPr/>
            </p:nvSpPr>
            <p:spPr bwMode="auto">
              <a:xfrm flipH="1">
                <a:off x="3990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18" name="Line 467"/>
              <p:cNvSpPr>
                <a:spLocks noChangeShapeType="1"/>
              </p:cNvSpPr>
              <p:nvPr/>
            </p:nvSpPr>
            <p:spPr bwMode="auto">
              <a:xfrm>
                <a:off x="4229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19" name="Line 468"/>
              <p:cNvSpPr>
                <a:spLocks noChangeShapeType="1"/>
              </p:cNvSpPr>
              <p:nvPr/>
            </p:nvSpPr>
            <p:spPr bwMode="auto">
              <a:xfrm>
                <a:off x="3990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0" name="Line 469"/>
              <p:cNvSpPr>
                <a:spLocks noChangeShapeType="1"/>
              </p:cNvSpPr>
              <p:nvPr/>
            </p:nvSpPr>
            <p:spPr bwMode="auto">
              <a:xfrm flipH="1">
                <a:off x="4229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1" name="Line 470"/>
              <p:cNvSpPr>
                <a:spLocks noChangeShapeType="1"/>
              </p:cNvSpPr>
              <p:nvPr/>
            </p:nvSpPr>
            <p:spPr bwMode="auto">
              <a:xfrm>
                <a:off x="4229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2" name="Line 471"/>
              <p:cNvSpPr>
                <a:spLocks noChangeShapeType="1"/>
              </p:cNvSpPr>
              <p:nvPr/>
            </p:nvSpPr>
            <p:spPr bwMode="auto">
              <a:xfrm flipV="1">
                <a:off x="3990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3" name="Line 472"/>
              <p:cNvSpPr>
                <a:spLocks noChangeShapeType="1"/>
              </p:cNvSpPr>
              <p:nvPr/>
            </p:nvSpPr>
            <p:spPr bwMode="auto">
              <a:xfrm flipH="1" flipV="1">
                <a:off x="4229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4" name="Line 473"/>
              <p:cNvSpPr>
                <a:spLocks noChangeShapeType="1"/>
              </p:cNvSpPr>
              <p:nvPr/>
            </p:nvSpPr>
            <p:spPr bwMode="auto">
              <a:xfrm>
                <a:off x="4094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5" name="Line 474"/>
              <p:cNvSpPr>
                <a:spLocks noChangeShapeType="1"/>
              </p:cNvSpPr>
              <p:nvPr/>
            </p:nvSpPr>
            <p:spPr bwMode="auto">
              <a:xfrm flipV="1">
                <a:off x="4229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6" name="Line 475"/>
              <p:cNvSpPr>
                <a:spLocks noChangeShapeType="1"/>
              </p:cNvSpPr>
              <p:nvPr/>
            </p:nvSpPr>
            <p:spPr bwMode="auto">
              <a:xfrm>
                <a:off x="4050" y="1998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7" name="Line 476"/>
              <p:cNvSpPr>
                <a:spLocks noChangeShapeType="1"/>
              </p:cNvSpPr>
              <p:nvPr/>
            </p:nvSpPr>
            <p:spPr bwMode="auto">
              <a:xfrm flipV="1">
                <a:off x="4229" y="2009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8" name="Line 477"/>
              <p:cNvSpPr>
                <a:spLocks noChangeShapeType="1"/>
              </p:cNvSpPr>
              <p:nvPr/>
            </p:nvSpPr>
            <p:spPr bwMode="auto">
              <a:xfrm flipV="1">
                <a:off x="4229" y="1781"/>
                <a:ext cx="89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29" name="Line 478"/>
              <p:cNvSpPr>
                <a:spLocks noChangeShapeType="1"/>
              </p:cNvSpPr>
              <p:nvPr/>
            </p:nvSpPr>
            <p:spPr bwMode="auto">
              <a:xfrm flipV="1">
                <a:off x="4229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30" name="Line 479"/>
              <p:cNvSpPr>
                <a:spLocks noChangeShapeType="1"/>
              </p:cNvSpPr>
              <p:nvPr/>
            </p:nvSpPr>
            <p:spPr bwMode="auto">
              <a:xfrm>
                <a:off x="4124" y="1770"/>
                <a:ext cx="104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31" name="Line 480"/>
              <p:cNvSpPr>
                <a:spLocks noChangeShapeType="1"/>
              </p:cNvSpPr>
              <p:nvPr/>
            </p:nvSpPr>
            <p:spPr bwMode="auto">
              <a:xfrm>
                <a:off x="4169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7" name="Group 481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143" name="Line 482"/>
                <p:cNvSpPr>
                  <a:spLocks noChangeShapeType="1"/>
                </p:cNvSpPr>
                <p:nvPr/>
              </p:nvSpPr>
              <p:spPr bwMode="auto">
                <a:xfrm>
                  <a:off x="4236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44" name="Line 4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8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45" name="Line 484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46" name="Line 4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8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" name="Group 486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139" name="Line 487"/>
                <p:cNvSpPr>
                  <a:spLocks noChangeShapeType="1"/>
                </p:cNvSpPr>
                <p:nvPr/>
              </p:nvSpPr>
              <p:spPr bwMode="auto">
                <a:xfrm>
                  <a:off x="4209" y="158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40" name="Line 4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79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41" name="Line 489"/>
                <p:cNvSpPr>
                  <a:spLocks noChangeShapeType="1"/>
                </p:cNvSpPr>
                <p:nvPr/>
              </p:nvSpPr>
              <p:spPr bwMode="auto">
                <a:xfrm rot="6361956">
                  <a:off x="4569" y="1412"/>
                  <a:ext cx="206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42" name="Line 4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68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" name="Group 491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135" name="Line 492"/>
                <p:cNvSpPr>
                  <a:spLocks noChangeShapeType="1"/>
                </p:cNvSpPr>
                <p:nvPr/>
              </p:nvSpPr>
              <p:spPr bwMode="auto">
                <a:xfrm>
                  <a:off x="4269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36" name="Line 49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1" y="1187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37" name="Line 494"/>
                <p:cNvSpPr>
                  <a:spLocks noChangeShapeType="1"/>
                </p:cNvSpPr>
                <p:nvPr/>
              </p:nvSpPr>
              <p:spPr bwMode="auto">
                <a:xfrm rot="6361956">
                  <a:off x="4633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38" name="Line 49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13" y="1289"/>
                  <a:ext cx="192" cy="49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0" name="Group 496"/>
            <p:cNvGrpSpPr>
              <a:grpSpLocks/>
            </p:cNvGrpSpPr>
            <p:nvPr/>
          </p:nvGrpSpPr>
          <p:grpSpPr bwMode="auto">
            <a:xfrm>
              <a:off x="782" y="1671"/>
              <a:ext cx="57" cy="113"/>
              <a:chOff x="3796" y="1043"/>
              <a:chExt cx="865" cy="1237"/>
            </a:xfrm>
          </p:grpSpPr>
          <p:sp>
            <p:nvSpPr>
              <p:cNvPr id="62087" name="Line 497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88" name="Line 498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89" name="Line 499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0" name="Line 500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1" name="Line 501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2" name="Line 502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3" name="Line 503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4" name="Line 504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5" name="Line 505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6" name="Line 506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7" name="Line 507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8" name="Line 508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99" name="Line 509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00" name="Line 510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101" name="Line 511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31" name="Group 512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113" name="Line 513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14" name="Line 5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15" name="Line 515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16" name="Line 5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824" name="Group 517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109" name="Line 518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10" name="Line 5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11" name="Line 520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12" name="Line 5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841" name="Group 522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105" name="Line 523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06" name="Line 52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07" name="Line 525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108" name="Line 5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1842" name="Group 527"/>
            <p:cNvGrpSpPr>
              <a:grpSpLocks/>
            </p:cNvGrpSpPr>
            <p:nvPr/>
          </p:nvGrpSpPr>
          <p:grpSpPr bwMode="auto">
            <a:xfrm>
              <a:off x="589" y="1354"/>
              <a:ext cx="57" cy="114"/>
              <a:chOff x="3796" y="1043"/>
              <a:chExt cx="865" cy="1237"/>
            </a:xfrm>
          </p:grpSpPr>
          <p:sp>
            <p:nvSpPr>
              <p:cNvPr id="62057" name="Line 528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58" name="Line 529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59" name="Line 530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0" name="Line 531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1" name="Line 532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2" name="Line 533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3" name="Line 534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4" name="Line 535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5" name="Line 536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6" name="Line 537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7" name="Line 538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8" name="Line 539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69" name="Line 540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70" name="Line 541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2071" name="Line 542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843" name="Group 54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2083" name="Line 544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84" name="Line 54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85" name="Line 546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86" name="Line 5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871" name="Group 54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2079" name="Line 549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80" name="Line 55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81" name="Line 551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82" name="Line 5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872" name="Group 55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2075" name="Line 554"/>
                <p:cNvSpPr>
                  <a:spLocks noChangeShapeType="1"/>
                </p:cNvSpPr>
                <p:nvPr/>
              </p:nvSpPr>
              <p:spPr bwMode="auto">
                <a:xfrm>
                  <a:off x="4255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76" name="Line 55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93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77" name="Line 556"/>
                <p:cNvSpPr>
                  <a:spLocks noChangeShapeType="1"/>
                </p:cNvSpPr>
                <p:nvPr/>
              </p:nvSpPr>
              <p:spPr bwMode="auto">
                <a:xfrm rot="6361956">
                  <a:off x="4626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78" name="Line 55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10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2019" name="Line 558"/>
            <p:cNvSpPr>
              <a:spLocks noChangeShapeType="1"/>
            </p:cNvSpPr>
            <p:nvPr/>
          </p:nvSpPr>
          <p:spPr bwMode="auto">
            <a:xfrm flipV="1">
              <a:off x="626" y="1272"/>
              <a:ext cx="236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2020" name="Line 559"/>
            <p:cNvSpPr>
              <a:spLocks noChangeShapeType="1"/>
            </p:cNvSpPr>
            <p:nvPr/>
          </p:nvSpPr>
          <p:spPr bwMode="auto">
            <a:xfrm flipV="1">
              <a:off x="823" y="1276"/>
              <a:ext cx="75" cy="4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2021" name="Line 560"/>
            <p:cNvSpPr>
              <a:spLocks noChangeShapeType="1"/>
            </p:cNvSpPr>
            <p:nvPr/>
          </p:nvSpPr>
          <p:spPr bwMode="auto">
            <a:xfrm flipV="1">
              <a:off x="817" y="1264"/>
              <a:ext cx="58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2022" name="Line 561"/>
            <p:cNvSpPr>
              <a:spLocks noChangeShapeType="1"/>
            </p:cNvSpPr>
            <p:nvPr/>
          </p:nvSpPr>
          <p:spPr bwMode="auto">
            <a:xfrm flipV="1">
              <a:off x="633" y="1263"/>
              <a:ext cx="226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1873" name="Group 562"/>
            <p:cNvGrpSpPr>
              <a:grpSpLocks/>
            </p:cNvGrpSpPr>
            <p:nvPr/>
          </p:nvGrpSpPr>
          <p:grpSpPr bwMode="auto">
            <a:xfrm>
              <a:off x="483" y="1532"/>
              <a:ext cx="252" cy="214"/>
              <a:chOff x="867" y="1530"/>
              <a:chExt cx="252" cy="214"/>
            </a:xfrm>
          </p:grpSpPr>
          <p:sp>
            <p:nvSpPr>
              <p:cNvPr id="62025" name="AutoShape 563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61889" name="Group 564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2027" name="Line 565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28" name="Line 566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29" name="Line 567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0" name="Line 568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1" name="Line 569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2" name="Line 570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3" name="Line 57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4" name="Line 572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5" name="Line 573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6" name="Line 574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7" name="Line 575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8" name="Line 576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39" name="Line 577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40" name="Line 578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2041" name="Line 579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1905" name="Group 58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2053" name="Line 581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54" name="Line 58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55" name="Line 58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56" name="Line 5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1906" name="Group 58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2049" name="Line 586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50" name="Line 58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51" name="Line 58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52" name="Line 5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1907" name="Group 59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2045" name="Line 591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46" name="Line 59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47" name="Line 59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48" name="Line 5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2024" name="Line 595"/>
            <p:cNvSpPr>
              <a:spLocks noChangeShapeType="1"/>
            </p:cNvSpPr>
            <p:nvPr/>
          </p:nvSpPr>
          <p:spPr bwMode="auto">
            <a:xfrm flipV="1">
              <a:off x="414" y="1266"/>
              <a:ext cx="430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61935" name="Group 597"/>
          <p:cNvGrpSpPr>
            <a:grpSpLocks/>
          </p:cNvGrpSpPr>
          <p:nvPr/>
        </p:nvGrpSpPr>
        <p:grpSpPr bwMode="auto">
          <a:xfrm>
            <a:off x="4760913" y="3881438"/>
            <a:ext cx="1309687" cy="1147762"/>
            <a:chOff x="146" y="711"/>
            <a:chExt cx="825" cy="723"/>
          </a:xfrm>
        </p:grpSpPr>
        <p:sp>
          <p:nvSpPr>
            <p:cNvPr id="61809" name="AutoShape 598"/>
            <p:cNvSpPr>
              <a:spLocks noChangeArrowheads="1"/>
            </p:cNvSpPr>
            <p:nvPr/>
          </p:nvSpPr>
          <p:spPr bwMode="auto">
            <a:xfrm>
              <a:off x="719" y="90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810" name="AutoShape 599"/>
            <p:cNvSpPr>
              <a:spLocks noChangeArrowheads="1"/>
            </p:cNvSpPr>
            <p:nvPr/>
          </p:nvSpPr>
          <p:spPr bwMode="auto">
            <a:xfrm>
              <a:off x="335" y="111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1936" name="Group 600"/>
            <p:cNvGrpSpPr>
              <a:grpSpLocks/>
            </p:cNvGrpSpPr>
            <p:nvPr/>
          </p:nvGrpSpPr>
          <p:grpSpPr bwMode="auto">
            <a:xfrm>
              <a:off x="523" y="1006"/>
              <a:ext cx="252" cy="214"/>
              <a:chOff x="867" y="1530"/>
              <a:chExt cx="252" cy="214"/>
            </a:xfrm>
          </p:grpSpPr>
          <p:sp>
            <p:nvSpPr>
              <p:cNvPr id="61980" name="AutoShape 601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61937" name="Group 602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1982" name="Line 603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3" name="Line 604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4" name="Line 605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5" name="Line 606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6" name="Line 607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7" name="Line 608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8" name="Line 60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89" name="Line 610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0" name="Line 611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1" name="Line 612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2" name="Line 613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3" name="Line 614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4" name="Line 615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5" name="Line 616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96" name="Line 617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1965" name="Group 61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2008" name="Line 619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9" name="Line 6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10" name="Line 6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11" name="Line 6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1966" name="Group 62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2004" name="Line 624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5" name="Line 6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6" name="Line 6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7" name="Line 6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1967" name="Group 62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2000" name="Line 629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1" name="Line 63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2" name="Line 63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003" name="Line 63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61981" name="Group 633"/>
            <p:cNvGrpSpPr>
              <a:grpSpLocks/>
            </p:cNvGrpSpPr>
            <p:nvPr/>
          </p:nvGrpSpPr>
          <p:grpSpPr bwMode="auto">
            <a:xfrm>
              <a:off x="429" y="1159"/>
              <a:ext cx="57" cy="113"/>
              <a:chOff x="3796" y="1043"/>
              <a:chExt cx="865" cy="1237"/>
            </a:xfrm>
          </p:grpSpPr>
          <p:sp>
            <p:nvSpPr>
              <p:cNvPr id="61950" name="Line 634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1" name="Line 635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2" name="Line 636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3" name="Line 637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4" name="Line 638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5" name="Line 639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6" name="Line 640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7" name="Line 641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8" name="Line 642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59" name="Line 643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60" name="Line 644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61" name="Line 645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62" name="Line 646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63" name="Line 647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64" name="Line 648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997" name="Group 649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976" name="Line 650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7" name="Line 65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8" name="Line 652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9" name="Line 6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998" name="Group 654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972" name="Line 655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3" name="Line 65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4" name="Line 657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5" name="Line 65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999" name="Group 659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968" name="Line 660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69" name="Line 66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0" name="Line 662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71" name="Line 66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2015" name="Group 664"/>
            <p:cNvGrpSpPr>
              <a:grpSpLocks/>
            </p:cNvGrpSpPr>
            <p:nvPr/>
          </p:nvGrpSpPr>
          <p:grpSpPr bwMode="auto">
            <a:xfrm>
              <a:off x="821" y="938"/>
              <a:ext cx="57" cy="114"/>
              <a:chOff x="3796" y="1043"/>
              <a:chExt cx="865" cy="1237"/>
            </a:xfrm>
          </p:grpSpPr>
          <p:sp>
            <p:nvSpPr>
              <p:cNvPr id="61920" name="Line 665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1" name="Line 666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2" name="Line 667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3" name="Line 668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4" name="Line 669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5" name="Line 670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6" name="Line 671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7" name="Line 672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8" name="Line 673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29" name="Line 674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30" name="Line 675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31" name="Line 676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32" name="Line 677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33" name="Line 678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934" name="Line 679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2016" name="Group 680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946" name="Line 681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7" name="Line 68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8" name="Line 683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9" name="Line 6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017" name="Group 685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942" name="Line 686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3" name="Line 6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4" name="Line 688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5" name="Line 6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018" name="Group 690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938" name="Line 691"/>
                <p:cNvSpPr>
                  <a:spLocks noChangeShapeType="1"/>
                </p:cNvSpPr>
                <p:nvPr/>
              </p:nvSpPr>
              <p:spPr bwMode="auto">
                <a:xfrm>
                  <a:off x="4255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39" name="Line 69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93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0" name="Line 693"/>
                <p:cNvSpPr>
                  <a:spLocks noChangeShapeType="1"/>
                </p:cNvSpPr>
                <p:nvPr/>
              </p:nvSpPr>
              <p:spPr bwMode="auto">
                <a:xfrm rot="6361956">
                  <a:off x="4626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41" name="Line 69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10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814" name="Line 695"/>
            <p:cNvSpPr>
              <a:spLocks noChangeShapeType="1"/>
            </p:cNvSpPr>
            <p:nvPr/>
          </p:nvSpPr>
          <p:spPr bwMode="auto">
            <a:xfrm flipH="1" flipV="1">
              <a:off x="602" y="916"/>
              <a:ext cx="256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815" name="Line 696"/>
            <p:cNvSpPr>
              <a:spLocks noChangeShapeType="1"/>
            </p:cNvSpPr>
            <p:nvPr/>
          </p:nvSpPr>
          <p:spPr bwMode="auto">
            <a:xfrm flipV="1">
              <a:off x="455" y="914"/>
              <a:ext cx="3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816" name="Line 697"/>
            <p:cNvSpPr>
              <a:spLocks noChangeShapeType="1"/>
            </p:cNvSpPr>
            <p:nvPr/>
          </p:nvSpPr>
          <p:spPr bwMode="auto">
            <a:xfrm flipH="1" flipV="1">
              <a:off x="501" y="920"/>
              <a:ext cx="140" cy="4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817" name="Line 698"/>
            <p:cNvSpPr>
              <a:spLocks noChangeShapeType="1"/>
            </p:cNvSpPr>
            <p:nvPr/>
          </p:nvSpPr>
          <p:spPr bwMode="auto">
            <a:xfrm flipH="1" flipV="1">
              <a:off x="647" y="925"/>
              <a:ext cx="218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2023" name="Group 699"/>
            <p:cNvGrpSpPr>
              <a:grpSpLocks/>
            </p:cNvGrpSpPr>
            <p:nvPr/>
          </p:nvGrpSpPr>
          <p:grpSpPr bwMode="auto">
            <a:xfrm>
              <a:off x="715" y="1116"/>
              <a:ext cx="252" cy="214"/>
              <a:chOff x="867" y="1530"/>
              <a:chExt cx="252" cy="214"/>
            </a:xfrm>
          </p:grpSpPr>
          <p:sp>
            <p:nvSpPr>
              <p:cNvPr id="61888" name="AutoShape 700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62026" name="Group 701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1890" name="Line 702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1" name="Line 703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2" name="Line 704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3" name="Line 705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4" name="Line 706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5" name="Line 707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6" name="Line 708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7" name="Line 709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8" name="Line 710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99" name="Line 711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00" name="Line 712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01" name="Line 713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02" name="Line 714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03" name="Line 715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904" name="Line 716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2042" name="Group 717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1916" name="Line 718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7" name="Line 71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8" name="Line 72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9" name="Line 7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2043" name="Group 722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1912" name="Line 723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3" name="Line 72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4" name="Line 72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5" name="Line 72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2044" name="Group 727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1908" name="Line 728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09" name="Line 72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0" name="Line 73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911" name="Line 73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1819" name="Line 732"/>
            <p:cNvSpPr>
              <a:spLocks noChangeShapeType="1"/>
            </p:cNvSpPr>
            <p:nvPr/>
          </p:nvSpPr>
          <p:spPr bwMode="auto">
            <a:xfrm flipH="1" flipV="1">
              <a:off x="554" y="928"/>
              <a:ext cx="92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2072" name="Group 733"/>
            <p:cNvGrpSpPr>
              <a:grpSpLocks/>
            </p:cNvGrpSpPr>
            <p:nvPr/>
          </p:nvGrpSpPr>
          <p:grpSpPr bwMode="auto">
            <a:xfrm>
              <a:off x="191" y="711"/>
              <a:ext cx="616" cy="208"/>
              <a:chOff x="717" y="1160"/>
              <a:chExt cx="616" cy="208"/>
            </a:xfrm>
          </p:grpSpPr>
          <p:sp>
            <p:nvSpPr>
              <p:cNvPr id="61886" name="Rectangle 734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887" name="Text Box 735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  <a:cs typeface="Arial" charset="0"/>
                  </a:rPr>
                  <a:t>MSC</a:t>
                </a:r>
              </a:p>
            </p:txBody>
          </p:sp>
        </p:grpSp>
        <p:sp>
          <p:nvSpPr>
            <p:cNvPr id="61821" name="AutoShape 736"/>
            <p:cNvSpPr>
              <a:spLocks noChangeArrowheads="1"/>
            </p:cNvSpPr>
            <p:nvPr/>
          </p:nvSpPr>
          <p:spPr bwMode="auto">
            <a:xfrm>
              <a:off x="146" y="1007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073" name="Group 737"/>
            <p:cNvGrpSpPr>
              <a:grpSpLocks/>
            </p:cNvGrpSpPr>
            <p:nvPr/>
          </p:nvGrpSpPr>
          <p:grpSpPr bwMode="auto">
            <a:xfrm>
              <a:off x="237" y="1051"/>
              <a:ext cx="57" cy="113"/>
              <a:chOff x="3796" y="1043"/>
              <a:chExt cx="865" cy="1237"/>
            </a:xfrm>
          </p:grpSpPr>
          <p:sp>
            <p:nvSpPr>
              <p:cNvPr id="61856" name="Line 738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57" name="Line 739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58" name="Line 740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59" name="Line 741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0" name="Line 742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1" name="Line 743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2" name="Line 744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3" name="Line 745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4" name="Line 746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5" name="Line 747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6" name="Line 748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7" name="Line 749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8" name="Line 750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69" name="Line 751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70" name="Line 752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2074" name="Group 75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882" name="Line 754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83" name="Line 75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84" name="Line 756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85" name="Line 75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102" name="Group 75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878" name="Line 759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79" name="Line 76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80" name="Line 761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81" name="Line 76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103" name="Group 76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874" name="Line 764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75" name="Line 76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76" name="Line 766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77" name="Line 76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823" name="AutoShape 768"/>
            <p:cNvSpPr>
              <a:spLocks noChangeArrowheads="1"/>
            </p:cNvSpPr>
            <p:nvPr/>
          </p:nvSpPr>
          <p:spPr bwMode="auto">
            <a:xfrm>
              <a:off x="527" y="12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104" name="Group 769"/>
            <p:cNvGrpSpPr>
              <a:grpSpLocks/>
            </p:cNvGrpSpPr>
            <p:nvPr/>
          </p:nvGrpSpPr>
          <p:grpSpPr bwMode="auto">
            <a:xfrm>
              <a:off x="627" y="1270"/>
              <a:ext cx="57" cy="113"/>
              <a:chOff x="3796" y="1043"/>
              <a:chExt cx="865" cy="1237"/>
            </a:xfrm>
          </p:grpSpPr>
          <p:sp>
            <p:nvSpPr>
              <p:cNvPr id="61826" name="Line 770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27" name="Line 771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28" name="Line 772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29" name="Line 773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0" name="Line 774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1" name="Line 775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2" name="Line 776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3" name="Line 777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4" name="Line 778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5" name="Line 779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6" name="Line 780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7" name="Line 781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8" name="Line 782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39" name="Line 783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840" name="Line 784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2132" name="Group 78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852" name="Line 786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53" name="Line 7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54" name="Line 788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55" name="Line 7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133" name="Group 79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848" name="Line 791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49" name="Line 79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50" name="Line 793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51" name="Line 79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134" name="Group 79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844" name="Line 796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45" name="Line 79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46" name="Line 798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847" name="Line 79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825" name="Line 800"/>
            <p:cNvSpPr>
              <a:spLocks noChangeShapeType="1"/>
            </p:cNvSpPr>
            <p:nvPr/>
          </p:nvSpPr>
          <p:spPr bwMode="auto">
            <a:xfrm flipV="1">
              <a:off x="269" y="920"/>
              <a:ext cx="15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62148" name="Group 802"/>
          <p:cNvGrpSpPr>
            <a:grpSpLocks/>
          </p:cNvGrpSpPr>
          <p:nvPr/>
        </p:nvGrpSpPr>
        <p:grpSpPr bwMode="auto">
          <a:xfrm>
            <a:off x="3763963" y="3609975"/>
            <a:ext cx="623887" cy="330200"/>
            <a:chOff x="2647" y="2987"/>
            <a:chExt cx="393" cy="208"/>
          </a:xfrm>
        </p:grpSpPr>
        <p:sp>
          <p:nvSpPr>
            <p:cNvPr id="61807" name="Rectangle 803"/>
            <p:cNvSpPr>
              <a:spLocks noChangeArrowheads="1"/>
            </p:cNvSpPr>
            <p:nvPr/>
          </p:nvSpPr>
          <p:spPr bwMode="auto">
            <a:xfrm>
              <a:off x="2647" y="2987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808" name="Text Box 804"/>
            <p:cNvSpPr txBox="1">
              <a:spLocks noChangeArrowheads="1"/>
            </p:cNvSpPr>
            <p:nvPr/>
          </p:nvSpPr>
          <p:spPr bwMode="auto">
            <a:xfrm>
              <a:off x="2649" y="299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  <a:cs typeface="Arial" charset="0"/>
                </a:rPr>
                <a:t>MSC</a:t>
              </a:r>
            </a:p>
          </p:txBody>
        </p:sp>
      </p:grpSp>
      <p:grpSp>
        <p:nvGrpSpPr>
          <p:cNvPr id="62164" name="Group 806"/>
          <p:cNvGrpSpPr>
            <a:grpSpLocks/>
          </p:cNvGrpSpPr>
          <p:nvPr/>
        </p:nvGrpSpPr>
        <p:grpSpPr bwMode="auto">
          <a:xfrm>
            <a:off x="6122988" y="3700463"/>
            <a:ext cx="1309687" cy="1147762"/>
            <a:chOff x="146" y="711"/>
            <a:chExt cx="825" cy="723"/>
          </a:xfrm>
        </p:grpSpPr>
        <p:sp>
          <p:nvSpPr>
            <p:cNvPr id="61604" name="AutoShape 807"/>
            <p:cNvSpPr>
              <a:spLocks noChangeArrowheads="1"/>
            </p:cNvSpPr>
            <p:nvPr/>
          </p:nvSpPr>
          <p:spPr bwMode="auto">
            <a:xfrm>
              <a:off x="719" y="90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05" name="AutoShape 808"/>
            <p:cNvSpPr>
              <a:spLocks noChangeArrowheads="1"/>
            </p:cNvSpPr>
            <p:nvPr/>
          </p:nvSpPr>
          <p:spPr bwMode="auto">
            <a:xfrm>
              <a:off x="335" y="111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165" name="Group 809"/>
            <p:cNvGrpSpPr>
              <a:grpSpLocks/>
            </p:cNvGrpSpPr>
            <p:nvPr/>
          </p:nvGrpSpPr>
          <p:grpSpPr bwMode="auto">
            <a:xfrm>
              <a:off x="523" y="1006"/>
              <a:ext cx="252" cy="214"/>
              <a:chOff x="867" y="1530"/>
              <a:chExt cx="252" cy="214"/>
            </a:xfrm>
          </p:grpSpPr>
          <p:sp>
            <p:nvSpPr>
              <p:cNvPr id="61775" name="AutoShape 810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62166" name="Group 811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1777" name="Line 812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78" name="Line 813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79" name="Line 814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0" name="Line 815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1" name="Line 816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2" name="Line 817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3" name="Line 818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4" name="Line 819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5" name="Line 820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6" name="Line 821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7" name="Line 822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8" name="Line 823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89" name="Line 824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90" name="Line 825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91" name="Line 826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1440" name="Group 827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1803" name="Line 828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804" name="Line 82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805" name="Line 83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806" name="Line 83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1441" name="Group 832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1799" name="Line 833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800" name="Line 83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801" name="Line 83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802" name="Line 83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1444" name="Group 837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1795" name="Line 838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96" name="Line 83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97" name="Line 84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98" name="Line 84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80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61445" name="Group 842"/>
            <p:cNvGrpSpPr>
              <a:grpSpLocks/>
            </p:cNvGrpSpPr>
            <p:nvPr/>
          </p:nvGrpSpPr>
          <p:grpSpPr bwMode="auto">
            <a:xfrm>
              <a:off x="429" y="1159"/>
              <a:ext cx="57" cy="113"/>
              <a:chOff x="3796" y="1043"/>
              <a:chExt cx="865" cy="1237"/>
            </a:xfrm>
          </p:grpSpPr>
          <p:sp>
            <p:nvSpPr>
              <p:cNvPr id="61745" name="Line 843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46" name="Line 844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47" name="Line 845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48" name="Line 846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49" name="Line 847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0" name="Line 848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1" name="Line 849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2" name="Line 850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3" name="Line 851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4" name="Line 852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5" name="Line 853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6" name="Line 854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7" name="Line 855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8" name="Line 856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59" name="Line 857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447" name="Group 85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771" name="Line 859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72" name="Line 86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73" name="Line 861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74" name="Line 86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49" name="Group 86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767" name="Line 864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68" name="Line 86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69" name="Line 866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70" name="Line 86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50" name="Group 86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763" name="Line 869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64" name="Line 87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65" name="Line 871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66" name="Line 87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1451" name="Group 873"/>
            <p:cNvGrpSpPr>
              <a:grpSpLocks/>
            </p:cNvGrpSpPr>
            <p:nvPr/>
          </p:nvGrpSpPr>
          <p:grpSpPr bwMode="auto">
            <a:xfrm>
              <a:off x="821" y="938"/>
              <a:ext cx="57" cy="114"/>
              <a:chOff x="3796" y="1043"/>
              <a:chExt cx="865" cy="1237"/>
            </a:xfrm>
          </p:grpSpPr>
          <p:sp>
            <p:nvSpPr>
              <p:cNvPr id="61715" name="Line 874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16" name="Line 875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17" name="Line 876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18" name="Line 877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19" name="Line 878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0" name="Line 879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1" name="Line 880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2" name="Line 881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3" name="Line 882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4" name="Line 883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5" name="Line 884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6" name="Line 885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7" name="Line 886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8" name="Line 887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729" name="Line 888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452" name="Group 889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741" name="Line 890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42" name="Line 89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43" name="Line 892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44" name="Line 89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53" name="Group 894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737" name="Line 895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38" name="Line 89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39" name="Line 897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40" name="Line 89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54" name="Group 899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733" name="Line 900"/>
                <p:cNvSpPr>
                  <a:spLocks noChangeShapeType="1"/>
                </p:cNvSpPr>
                <p:nvPr/>
              </p:nvSpPr>
              <p:spPr bwMode="auto">
                <a:xfrm>
                  <a:off x="4221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34" name="Line 90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35" name="Line 902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736" name="Line 90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7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609" name="Line 904"/>
            <p:cNvSpPr>
              <a:spLocks noChangeShapeType="1"/>
            </p:cNvSpPr>
            <p:nvPr/>
          </p:nvSpPr>
          <p:spPr bwMode="auto">
            <a:xfrm flipH="1" flipV="1">
              <a:off x="602" y="916"/>
              <a:ext cx="256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610" name="Line 905"/>
            <p:cNvSpPr>
              <a:spLocks noChangeShapeType="1"/>
            </p:cNvSpPr>
            <p:nvPr/>
          </p:nvSpPr>
          <p:spPr bwMode="auto">
            <a:xfrm flipV="1">
              <a:off x="455" y="914"/>
              <a:ext cx="3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611" name="Line 906"/>
            <p:cNvSpPr>
              <a:spLocks noChangeShapeType="1"/>
            </p:cNvSpPr>
            <p:nvPr/>
          </p:nvSpPr>
          <p:spPr bwMode="auto">
            <a:xfrm flipH="1" flipV="1">
              <a:off x="501" y="920"/>
              <a:ext cx="140" cy="4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612" name="Line 907"/>
            <p:cNvSpPr>
              <a:spLocks noChangeShapeType="1"/>
            </p:cNvSpPr>
            <p:nvPr/>
          </p:nvSpPr>
          <p:spPr bwMode="auto">
            <a:xfrm flipH="1" flipV="1">
              <a:off x="647" y="925"/>
              <a:ext cx="218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1455" name="Group 908"/>
            <p:cNvGrpSpPr>
              <a:grpSpLocks/>
            </p:cNvGrpSpPr>
            <p:nvPr/>
          </p:nvGrpSpPr>
          <p:grpSpPr bwMode="auto">
            <a:xfrm>
              <a:off x="715" y="1116"/>
              <a:ext cx="252" cy="214"/>
              <a:chOff x="867" y="1530"/>
              <a:chExt cx="252" cy="214"/>
            </a:xfrm>
          </p:grpSpPr>
          <p:sp>
            <p:nvSpPr>
              <p:cNvPr id="61683" name="AutoShape 909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61461" name="Group 910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1685" name="Line 911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86" name="Line 912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87" name="Line 913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88" name="Line 914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89" name="Line 915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0" name="Line 916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1" name="Line 91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2" name="Line 918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3" name="Line 919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4" name="Line 920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5" name="Line 921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6" name="Line 922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7" name="Line 923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8" name="Line 924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99" name="Line 925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1468" name="Group 92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1711" name="Line 927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12" name="Line 92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13" name="Line 92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14" name="Line 93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2185" name="Group 93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1707" name="Line 932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08" name="Line 93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09" name="Line 93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10" name="Line 93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2186" name="Group 93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1703" name="Line 937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04" name="Line 93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05" name="Line 93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1706" name="Line 94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80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1614" name="Line 941"/>
            <p:cNvSpPr>
              <a:spLocks noChangeShapeType="1"/>
            </p:cNvSpPr>
            <p:nvPr/>
          </p:nvSpPr>
          <p:spPr bwMode="auto">
            <a:xfrm flipH="1" flipV="1">
              <a:off x="554" y="928"/>
              <a:ext cx="92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2187" name="Group 942"/>
            <p:cNvGrpSpPr>
              <a:grpSpLocks/>
            </p:cNvGrpSpPr>
            <p:nvPr/>
          </p:nvGrpSpPr>
          <p:grpSpPr bwMode="auto">
            <a:xfrm>
              <a:off x="191" y="711"/>
              <a:ext cx="616" cy="208"/>
              <a:chOff x="717" y="1160"/>
              <a:chExt cx="616" cy="208"/>
            </a:xfrm>
          </p:grpSpPr>
          <p:sp>
            <p:nvSpPr>
              <p:cNvPr id="61681" name="Rectangle 943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682" name="Text Box 944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  <a:cs typeface="Arial" charset="0"/>
                  </a:rPr>
                  <a:t>MSC</a:t>
                </a:r>
              </a:p>
            </p:txBody>
          </p:sp>
        </p:grpSp>
        <p:sp>
          <p:nvSpPr>
            <p:cNvPr id="61616" name="AutoShape 945"/>
            <p:cNvSpPr>
              <a:spLocks noChangeArrowheads="1"/>
            </p:cNvSpPr>
            <p:nvPr/>
          </p:nvSpPr>
          <p:spPr bwMode="auto">
            <a:xfrm>
              <a:off x="146" y="1007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188" name="Group 946"/>
            <p:cNvGrpSpPr>
              <a:grpSpLocks/>
            </p:cNvGrpSpPr>
            <p:nvPr/>
          </p:nvGrpSpPr>
          <p:grpSpPr bwMode="auto">
            <a:xfrm>
              <a:off x="237" y="1051"/>
              <a:ext cx="57" cy="113"/>
              <a:chOff x="3796" y="1043"/>
              <a:chExt cx="865" cy="1237"/>
            </a:xfrm>
          </p:grpSpPr>
          <p:sp>
            <p:nvSpPr>
              <p:cNvPr id="61651" name="Line 947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2" name="Line 948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3" name="Line 949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4" name="Line 950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5" name="Line 951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6" name="Line 952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7" name="Line 953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8" name="Line 954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59" name="Line 955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60" name="Line 956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61" name="Line 957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62" name="Line 958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63" name="Line 959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64" name="Line 960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65" name="Line 961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473" name="Group 962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677" name="Line 963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8" name="Line 96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9" name="Line 965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80" name="Line 96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74" name="Group 967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673" name="Line 968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4" name="Line 96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5" name="Line 970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6" name="Line 97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75" name="Group 972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669" name="Line 973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0" name="Line 97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1" name="Line 975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72" name="Line 97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618" name="AutoShape 977"/>
            <p:cNvSpPr>
              <a:spLocks noChangeArrowheads="1"/>
            </p:cNvSpPr>
            <p:nvPr/>
          </p:nvSpPr>
          <p:spPr bwMode="auto">
            <a:xfrm>
              <a:off x="527" y="12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1476" name="Group 978"/>
            <p:cNvGrpSpPr>
              <a:grpSpLocks/>
            </p:cNvGrpSpPr>
            <p:nvPr/>
          </p:nvGrpSpPr>
          <p:grpSpPr bwMode="auto">
            <a:xfrm>
              <a:off x="627" y="1270"/>
              <a:ext cx="57" cy="113"/>
              <a:chOff x="3796" y="1043"/>
              <a:chExt cx="865" cy="1237"/>
            </a:xfrm>
          </p:grpSpPr>
          <p:sp>
            <p:nvSpPr>
              <p:cNvPr id="61621" name="Line 979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2" name="Line 980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3" name="Line 981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4" name="Line 982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5" name="Line 983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6" name="Line 984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7" name="Line 985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8" name="Line 986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29" name="Line 987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30" name="Line 988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31" name="Line 989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32" name="Line 990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33" name="Line 991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34" name="Line 992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635" name="Line 993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481" name="Group 994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647" name="Line 995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8" name="Line 99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9" name="Line 997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50" name="Line 99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499" name="Group 999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643" name="Line 1000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4" name="Line 100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5" name="Line 1002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6" name="Line 100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500" name="Group 1004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639" name="Line 1005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0" name="Line 100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1" name="Line 1007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42" name="Line 100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620" name="Line 1009"/>
            <p:cNvSpPr>
              <a:spLocks noChangeShapeType="1"/>
            </p:cNvSpPr>
            <p:nvPr/>
          </p:nvSpPr>
          <p:spPr bwMode="auto">
            <a:xfrm flipV="1">
              <a:off x="269" y="920"/>
              <a:ext cx="15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61501" name="Group 122"/>
          <p:cNvGrpSpPr>
            <a:grpSpLocks/>
          </p:cNvGrpSpPr>
          <p:nvPr/>
        </p:nvGrpSpPr>
        <p:grpSpPr bwMode="auto">
          <a:xfrm>
            <a:off x="5394325" y="2746375"/>
            <a:ext cx="1749425" cy="841375"/>
            <a:chOff x="1064" y="824"/>
            <a:chExt cx="1102" cy="530"/>
          </a:xfrm>
        </p:grpSpPr>
        <p:sp>
          <p:nvSpPr>
            <p:cNvPr id="61469" name="AutoShape 1011"/>
            <p:cNvSpPr>
              <a:spLocks noChangeArrowheads="1"/>
            </p:cNvSpPr>
            <p:nvPr/>
          </p:nvSpPr>
          <p:spPr bwMode="auto">
            <a:xfrm>
              <a:off x="1534" y="82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470" name="AutoShape 1012"/>
            <p:cNvSpPr>
              <a:spLocks noChangeArrowheads="1"/>
            </p:cNvSpPr>
            <p:nvPr/>
          </p:nvSpPr>
          <p:spPr bwMode="auto">
            <a:xfrm>
              <a:off x="1726" y="114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471" name="AutoShape 1013"/>
            <p:cNvSpPr>
              <a:spLocks noChangeArrowheads="1"/>
            </p:cNvSpPr>
            <p:nvPr/>
          </p:nvSpPr>
          <p:spPr bwMode="auto">
            <a:xfrm>
              <a:off x="1723" y="92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472" name="AutoShape 1014"/>
            <p:cNvSpPr>
              <a:spLocks noChangeArrowheads="1"/>
            </p:cNvSpPr>
            <p:nvPr/>
          </p:nvSpPr>
          <p:spPr bwMode="auto">
            <a:xfrm>
              <a:off x="1914" y="103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208" name="Group 1015"/>
            <p:cNvGrpSpPr>
              <a:grpSpLocks/>
            </p:cNvGrpSpPr>
            <p:nvPr/>
          </p:nvGrpSpPr>
          <p:grpSpPr bwMode="auto">
            <a:xfrm>
              <a:off x="2014" y="1065"/>
              <a:ext cx="58" cy="114"/>
              <a:chOff x="3796" y="1043"/>
              <a:chExt cx="865" cy="1237"/>
            </a:xfrm>
          </p:grpSpPr>
          <p:sp>
            <p:nvSpPr>
              <p:cNvPr id="61574" name="Line 1016"/>
              <p:cNvSpPr>
                <a:spLocks noChangeShapeType="1"/>
              </p:cNvSpPr>
              <p:nvPr/>
            </p:nvSpPr>
            <p:spPr bwMode="auto">
              <a:xfrm flipH="1">
                <a:off x="3990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75" name="Line 1017"/>
              <p:cNvSpPr>
                <a:spLocks noChangeShapeType="1"/>
              </p:cNvSpPr>
              <p:nvPr/>
            </p:nvSpPr>
            <p:spPr bwMode="auto">
              <a:xfrm>
                <a:off x="4229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76" name="Line 1018"/>
              <p:cNvSpPr>
                <a:spLocks noChangeShapeType="1"/>
              </p:cNvSpPr>
              <p:nvPr/>
            </p:nvSpPr>
            <p:spPr bwMode="auto">
              <a:xfrm>
                <a:off x="3990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77" name="Line 1019"/>
              <p:cNvSpPr>
                <a:spLocks noChangeShapeType="1"/>
              </p:cNvSpPr>
              <p:nvPr/>
            </p:nvSpPr>
            <p:spPr bwMode="auto">
              <a:xfrm flipH="1">
                <a:off x="4229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78" name="Line 1020"/>
              <p:cNvSpPr>
                <a:spLocks noChangeShapeType="1"/>
              </p:cNvSpPr>
              <p:nvPr/>
            </p:nvSpPr>
            <p:spPr bwMode="auto">
              <a:xfrm>
                <a:off x="4229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79" name="Line 1021"/>
              <p:cNvSpPr>
                <a:spLocks noChangeShapeType="1"/>
              </p:cNvSpPr>
              <p:nvPr/>
            </p:nvSpPr>
            <p:spPr bwMode="auto">
              <a:xfrm flipV="1">
                <a:off x="3990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0" name="Line 1022"/>
              <p:cNvSpPr>
                <a:spLocks noChangeShapeType="1"/>
              </p:cNvSpPr>
              <p:nvPr/>
            </p:nvSpPr>
            <p:spPr bwMode="auto">
              <a:xfrm flipH="1" flipV="1">
                <a:off x="4229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1" name="Line 1023"/>
              <p:cNvSpPr>
                <a:spLocks noChangeShapeType="1"/>
              </p:cNvSpPr>
              <p:nvPr/>
            </p:nvSpPr>
            <p:spPr bwMode="auto">
              <a:xfrm>
                <a:off x="4094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2" name="Line 0"/>
              <p:cNvSpPr>
                <a:spLocks noChangeShapeType="1"/>
              </p:cNvSpPr>
              <p:nvPr/>
            </p:nvSpPr>
            <p:spPr bwMode="auto">
              <a:xfrm flipV="1">
                <a:off x="4229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3" name="Line 1"/>
              <p:cNvSpPr>
                <a:spLocks noChangeShapeType="1"/>
              </p:cNvSpPr>
              <p:nvPr/>
            </p:nvSpPr>
            <p:spPr bwMode="auto">
              <a:xfrm>
                <a:off x="4050" y="1998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4" name="Line 2"/>
              <p:cNvSpPr>
                <a:spLocks noChangeShapeType="1"/>
              </p:cNvSpPr>
              <p:nvPr/>
            </p:nvSpPr>
            <p:spPr bwMode="auto">
              <a:xfrm flipV="1">
                <a:off x="4229" y="2009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5" name="Line 3"/>
              <p:cNvSpPr>
                <a:spLocks noChangeShapeType="1"/>
              </p:cNvSpPr>
              <p:nvPr/>
            </p:nvSpPr>
            <p:spPr bwMode="auto">
              <a:xfrm flipV="1">
                <a:off x="4229" y="1781"/>
                <a:ext cx="89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6" name="Line 4"/>
              <p:cNvSpPr>
                <a:spLocks noChangeShapeType="1"/>
              </p:cNvSpPr>
              <p:nvPr/>
            </p:nvSpPr>
            <p:spPr bwMode="auto">
              <a:xfrm flipV="1">
                <a:off x="4229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7" name="Line 5"/>
              <p:cNvSpPr>
                <a:spLocks noChangeShapeType="1"/>
              </p:cNvSpPr>
              <p:nvPr/>
            </p:nvSpPr>
            <p:spPr bwMode="auto">
              <a:xfrm>
                <a:off x="4124" y="1770"/>
                <a:ext cx="104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88" name="Line 6"/>
              <p:cNvSpPr>
                <a:spLocks noChangeShapeType="1"/>
              </p:cNvSpPr>
              <p:nvPr/>
            </p:nvSpPr>
            <p:spPr bwMode="auto">
              <a:xfrm>
                <a:off x="4169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2209" name="Group 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600" name="Line 8"/>
                <p:cNvSpPr>
                  <a:spLocks noChangeShapeType="1"/>
                </p:cNvSpPr>
                <p:nvPr/>
              </p:nvSpPr>
              <p:spPr bwMode="auto">
                <a:xfrm>
                  <a:off x="4236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01" name="Line 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8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02" name="Line 10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603" name="Line 1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8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210" name="Group 1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596" name="Line 13"/>
                <p:cNvSpPr>
                  <a:spLocks noChangeShapeType="1"/>
                </p:cNvSpPr>
                <p:nvPr/>
              </p:nvSpPr>
              <p:spPr bwMode="auto">
                <a:xfrm>
                  <a:off x="4209" y="158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97" name="Line 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79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98" name="Line 15"/>
                <p:cNvSpPr>
                  <a:spLocks noChangeShapeType="1"/>
                </p:cNvSpPr>
                <p:nvPr/>
              </p:nvSpPr>
              <p:spPr bwMode="auto">
                <a:xfrm rot="6361956">
                  <a:off x="4569" y="1412"/>
                  <a:ext cx="206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99" name="Line 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68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238" name="Group 1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592" name="Line 18"/>
                <p:cNvSpPr>
                  <a:spLocks noChangeShapeType="1"/>
                </p:cNvSpPr>
                <p:nvPr/>
              </p:nvSpPr>
              <p:spPr bwMode="auto">
                <a:xfrm>
                  <a:off x="4236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93" name="Line 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7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94" name="Line 20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95" name="Line 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0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2239" name="Group 22"/>
            <p:cNvGrpSpPr>
              <a:grpSpLocks/>
            </p:cNvGrpSpPr>
            <p:nvPr/>
          </p:nvGrpSpPr>
          <p:grpSpPr bwMode="auto">
            <a:xfrm>
              <a:off x="1820" y="964"/>
              <a:ext cx="58" cy="114"/>
              <a:chOff x="3796" y="1043"/>
              <a:chExt cx="865" cy="1237"/>
            </a:xfrm>
          </p:grpSpPr>
          <p:sp>
            <p:nvSpPr>
              <p:cNvPr id="61544" name="Line 23"/>
              <p:cNvSpPr>
                <a:spLocks noChangeShapeType="1"/>
              </p:cNvSpPr>
              <p:nvPr/>
            </p:nvSpPr>
            <p:spPr bwMode="auto">
              <a:xfrm flipH="1">
                <a:off x="3990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45" name="Line 24"/>
              <p:cNvSpPr>
                <a:spLocks noChangeShapeType="1"/>
              </p:cNvSpPr>
              <p:nvPr/>
            </p:nvSpPr>
            <p:spPr bwMode="auto">
              <a:xfrm>
                <a:off x="4229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46" name="Line 25"/>
              <p:cNvSpPr>
                <a:spLocks noChangeShapeType="1"/>
              </p:cNvSpPr>
              <p:nvPr/>
            </p:nvSpPr>
            <p:spPr bwMode="auto">
              <a:xfrm>
                <a:off x="3990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47" name="Line 26"/>
              <p:cNvSpPr>
                <a:spLocks noChangeShapeType="1"/>
              </p:cNvSpPr>
              <p:nvPr/>
            </p:nvSpPr>
            <p:spPr bwMode="auto">
              <a:xfrm flipH="1">
                <a:off x="4229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48" name="Line 27"/>
              <p:cNvSpPr>
                <a:spLocks noChangeShapeType="1"/>
              </p:cNvSpPr>
              <p:nvPr/>
            </p:nvSpPr>
            <p:spPr bwMode="auto">
              <a:xfrm>
                <a:off x="4229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49" name="Line 28"/>
              <p:cNvSpPr>
                <a:spLocks noChangeShapeType="1"/>
              </p:cNvSpPr>
              <p:nvPr/>
            </p:nvSpPr>
            <p:spPr bwMode="auto">
              <a:xfrm flipV="1">
                <a:off x="3990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0" name="Line 29"/>
              <p:cNvSpPr>
                <a:spLocks noChangeShapeType="1"/>
              </p:cNvSpPr>
              <p:nvPr/>
            </p:nvSpPr>
            <p:spPr bwMode="auto">
              <a:xfrm flipH="1" flipV="1">
                <a:off x="4229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1" name="Line 30"/>
              <p:cNvSpPr>
                <a:spLocks noChangeShapeType="1"/>
              </p:cNvSpPr>
              <p:nvPr/>
            </p:nvSpPr>
            <p:spPr bwMode="auto">
              <a:xfrm>
                <a:off x="4094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2" name="Line 31"/>
              <p:cNvSpPr>
                <a:spLocks noChangeShapeType="1"/>
              </p:cNvSpPr>
              <p:nvPr/>
            </p:nvSpPr>
            <p:spPr bwMode="auto">
              <a:xfrm flipV="1">
                <a:off x="4229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3" name="Line 32"/>
              <p:cNvSpPr>
                <a:spLocks noChangeShapeType="1"/>
              </p:cNvSpPr>
              <p:nvPr/>
            </p:nvSpPr>
            <p:spPr bwMode="auto">
              <a:xfrm>
                <a:off x="4050" y="1998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4" name="Line 33"/>
              <p:cNvSpPr>
                <a:spLocks noChangeShapeType="1"/>
              </p:cNvSpPr>
              <p:nvPr/>
            </p:nvSpPr>
            <p:spPr bwMode="auto">
              <a:xfrm flipV="1">
                <a:off x="4229" y="2009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5" name="Line 34"/>
              <p:cNvSpPr>
                <a:spLocks noChangeShapeType="1"/>
              </p:cNvSpPr>
              <p:nvPr/>
            </p:nvSpPr>
            <p:spPr bwMode="auto">
              <a:xfrm flipV="1">
                <a:off x="4229" y="1781"/>
                <a:ext cx="89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6" name="Line 35"/>
              <p:cNvSpPr>
                <a:spLocks noChangeShapeType="1"/>
              </p:cNvSpPr>
              <p:nvPr/>
            </p:nvSpPr>
            <p:spPr bwMode="auto">
              <a:xfrm flipV="1">
                <a:off x="4229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7" name="Line 36"/>
              <p:cNvSpPr>
                <a:spLocks noChangeShapeType="1"/>
              </p:cNvSpPr>
              <p:nvPr/>
            </p:nvSpPr>
            <p:spPr bwMode="auto">
              <a:xfrm>
                <a:off x="4124" y="1770"/>
                <a:ext cx="104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58" name="Line 37"/>
              <p:cNvSpPr>
                <a:spLocks noChangeShapeType="1"/>
              </p:cNvSpPr>
              <p:nvPr/>
            </p:nvSpPr>
            <p:spPr bwMode="auto">
              <a:xfrm>
                <a:off x="4169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529" name="Group 3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570" name="Line 39"/>
                <p:cNvSpPr>
                  <a:spLocks noChangeShapeType="1"/>
                </p:cNvSpPr>
                <p:nvPr/>
              </p:nvSpPr>
              <p:spPr bwMode="auto">
                <a:xfrm>
                  <a:off x="4236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71" name="Line 4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8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72" name="Line 41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73" name="Line 4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8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530" name="Group 4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566" name="Line 44"/>
                <p:cNvSpPr>
                  <a:spLocks noChangeShapeType="1"/>
                </p:cNvSpPr>
                <p:nvPr/>
              </p:nvSpPr>
              <p:spPr bwMode="auto">
                <a:xfrm>
                  <a:off x="4209" y="158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67" name="Line 4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79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68" name="Line 46"/>
                <p:cNvSpPr>
                  <a:spLocks noChangeShapeType="1"/>
                </p:cNvSpPr>
                <p:nvPr/>
              </p:nvSpPr>
              <p:spPr bwMode="auto">
                <a:xfrm rot="6361956">
                  <a:off x="4569" y="1412"/>
                  <a:ext cx="206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69" name="Line 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68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531" name="Group 4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562" name="Line 49"/>
                <p:cNvSpPr>
                  <a:spLocks noChangeShapeType="1"/>
                </p:cNvSpPr>
                <p:nvPr/>
              </p:nvSpPr>
              <p:spPr bwMode="auto">
                <a:xfrm>
                  <a:off x="4236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63" name="Line 5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7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64" name="Line 51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65" name="Line 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0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2240" name="Group 53"/>
            <p:cNvGrpSpPr>
              <a:grpSpLocks/>
            </p:cNvGrpSpPr>
            <p:nvPr/>
          </p:nvGrpSpPr>
          <p:grpSpPr bwMode="auto">
            <a:xfrm>
              <a:off x="1829" y="1175"/>
              <a:ext cx="57" cy="113"/>
              <a:chOff x="3796" y="1043"/>
              <a:chExt cx="865" cy="1237"/>
            </a:xfrm>
          </p:grpSpPr>
          <p:sp>
            <p:nvSpPr>
              <p:cNvPr id="61514" name="Line 54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15" name="Line 55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16" name="Line 56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17" name="Line 57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18" name="Line 58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19" name="Line 59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0" name="Line 60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1" name="Line 61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2" name="Line 62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3" name="Line 63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4" name="Line 64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5" name="Line 65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6" name="Line 66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7" name="Line 67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528" name="Line 68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2268" name="Group 69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540" name="Line 70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41" name="Line 7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42" name="Line 72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43" name="Line 7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269" name="Group 74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536" name="Line 75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37" name="Line 7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38" name="Line 77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39" name="Line 7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270" name="Group 79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532" name="Line 80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33" name="Line 8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34" name="Line 82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35" name="Line 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1559" name="Group 84"/>
            <p:cNvGrpSpPr>
              <a:grpSpLocks/>
            </p:cNvGrpSpPr>
            <p:nvPr/>
          </p:nvGrpSpPr>
          <p:grpSpPr bwMode="auto">
            <a:xfrm>
              <a:off x="1636" y="858"/>
              <a:ext cx="57" cy="114"/>
              <a:chOff x="3796" y="1043"/>
              <a:chExt cx="865" cy="1237"/>
            </a:xfrm>
          </p:grpSpPr>
          <p:sp>
            <p:nvSpPr>
              <p:cNvPr id="61484" name="Line 85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85" name="Line 86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86" name="Line 87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87" name="Line 88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88" name="Line 89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89" name="Line 90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0" name="Line 91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1" name="Line 92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2" name="Line 93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3" name="Line 94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4" name="Line 95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5" name="Line 96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6" name="Line 97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7" name="Line 98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1498" name="Line 99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1560" name="Group 100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1510" name="Line 101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11" name="Line 10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12" name="Line 103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13" name="Line 10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1561" name="Group 105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1506" name="Line 106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07" name="Line 10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08" name="Line 108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09" name="Line 10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2298" name="Group 110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1502" name="Line 111"/>
                <p:cNvSpPr>
                  <a:spLocks noChangeShapeType="1"/>
                </p:cNvSpPr>
                <p:nvPr/>
              </p:nvSpPr>
              <p:spPr bwMode="auto">
                <a:xfrm>
                  <a:off x="4221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03" name="Line 11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04" name="Line 113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1505" name="Line 1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7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1477" name="Line 115"/>
            <p:cNvSpPr>
              <a:spLocks noChangeShapeType="1"/>
            </p:cNvSpPr>
            <p:nvPr/>
          </p:nvSpPr>
          <p:spPr bwMode="auto">
            <a:xfrm flipH="1">
              <a:off x="1511" y="1158"/>
              <a:ext cx="54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478" name="Line 116"/>
            <p:cNvSpPr>
              <a:spLocks noChangeShapeType="1"/>
            </p:cNvSpPr>
            <p:nvPr/>
          </p:nvSpPr>
          <p:spPr bwMode="auto">
            <a:xfrm flipH="1" flipV="1">
              <a:off x="1509" y="1184"/>
              <a:ext cx="361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479" name="Line 117"/>
            <p:cNvSpPr>
              <a:spLocks noChangeShapeType="1"/>
            </p:cNvSpPr>
            <p:nvPr/>
          </p:nvSpPr>
          <p:spPr bwMode="auto">
            <a:xfrm flipH="1">
              <a:off x="1454" y="1070"/>
              <a:ext cx="41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1480" name="Line 118"/>
            <p:cNvSpPr>
              <a:spLocks noChangeShapeType="1"/>
            </p:cNvSpPr>
            <p:nvPr/>
          </p:nvSpPr>
          <p:spPr bwMode="auto">
            <a:xfrm flipH="1">
              <a:off x="1502" y="958"/>
              <a:ext cx="178" cy="1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2299" name="Group 119"/>
            <p:cNvGrpSpPr>
              <a:grpSpLocks/>
            </p:cNvGrpSpPr>
            <p:nvPr/>
          </p:nvGrpSpPr>
          <p:grpSpPr bwMode="auto">
            <a:xfrm>
              <a:off x="1064" y="1052"/>
              <a:ext cx="616" cy="208"/>
              <a:chOff x="717" y="1160"/>
              <a:chExt cx="616" cy="208"/>
            </a:xfrm>
          </p:grpSpPr>
          <p:sp>
            <p:nvSpPr>
              <p:cNvPr id="61482" name="Rectangle 120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483" name="Text Box 121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  <a:cs typeface="Arial" charset="0"/>
                  </a:rPr>
                  <a:t>MSC</a:t>
                </a:r>
              </a:p>
            </p:txBody>
          </p:sp>
        </p:grpSp>
      </p:grpSp>
      <p:sp>
        <p:nvSpPr>
          <p:cNvPr id="61456" name="Line 123"/>
          <p:cNvSpPr>
            <a:spLocks noChangeShapeType="1"/>
          </p:cNvSpPr>
          <p:nvPr/>
        </p:nvSpPr>
        <p:spPr bwMode="auto">
          <a:xfrm flipV="1">
            <a:off x="3609975" y="3000375"/>
            <a:ext cx="68580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57" name="Line 124"/>
          <p:cNvSpPr>
            <a:spLocks noChangeShapeType="1"/>
          </p:cNvSpPr>
          <p:nvPr/>
        </p:nvSpPr>
        <p:spPr bwMode="auto">
          <a:xfrm flipV="1">
            <a:off x="4076700" y="3152775"/>
            <a:ext cx="371475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58" name="Line 125"/>
          <p:cNvSpPr>
            <a:spLocks noChangeShapeType="1"/>
          </p:cNvSpPr>
          <p:nvPr/>
        </p:nvSpPr>
        <p:spPr bwMode="auto">
          <a:xfrm flipH="1" flipV="1">
            <a:off x="4676775" y="3228975"/>
            <a:ext cx="59055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59" name="Line 126"/>
          <p:cNvSpPr>
            <a:spLocks noChangeShapeType="1"/>
          </p:cNvSpPr>
          <p:nvPr/>
        </p:nvSpPr>
        <p:spPr bwMode="auto">
          <a:xfrm flipH="1" flipV="1">
            <a:off x="4876800" y="3257550"/>
            <a:ext cx="1485900" cy="600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60" name="Line 127"/>
          <p:cNvSpPr>
            <a:spLocks noChangeShapeType="1"/>
          </p:cNvSpPr>
          <p:nvPr/>
        </p:nvSpPr>
        <p:spPr bwMode="auto">
          <a:xfrm flipH="1" flipV="1">
            <a:off x="4772025" y="3114675"/>
            <a:ext cx="771525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133140" name="Freeform 282"/>
          <p:cNvSpPr>
            <a:spLocks/>
          </p:cNvSpPr>
          <p:nvPr/>
        </p:nvSpPr>
        <p:spPr bwMode="auto">
          <a:xfrm>
            <a:off x="3711575" y="1854200"/>
            <a:ext cx="1436688" cy="16176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2" name="Text Box 283"/>
          <p:cNvSpPr txBox="1">
            <a:spLocks noChangeArrowheads="1"/>
          </p:cNvSpPr>
          <p:nvPr/>
        </p:nvSpPr>
        <p:spPr bwMode="auto">
          <a:xfrm>
            <a:off x="3902075" y="2247900"/>
            <a:ext cx="1247775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wired public telephone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61463" name="Line 129"/>
          <p:cNvSpPr>
            <a:spLocks noChangeShapeType="1"/>
          </p:cNvSpPr>
          <p:nvPr/>
        </p:nvSpPr>
        <p:spPr bwMode="auto">
          <a:xfrm flipV="1">
            <a:off x="5067300" y="2514600"/>
            <a:ext cx="342900" cy="12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64" name="Text Box 130"/>
          <p:cNvSpPr txBox="1">
            <a:spLocks noChangeArrowheads="1"/>
          </p:cNvSpPr>
          <p:nvPr/>
        </p:nvSpPr>
        <p:spPr bwMode="auto">
          <a:xfrm>
            <a:off x="2468563" y="5503863"/>
            <a:ext cx="33099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Arial" charset="0"/>
              </a:rPr>
              <a:t>different cellular networks,</a:t>
            </a:r>
          </a:p>
          <a:p>
            <a:pPr>
              <a:defRPr/>
            </a:pPr>
            <a:r>
              <a:rPr lang="en-US" smtClean="0">
                <a:latin typeface="Arial" charset="0"/>
                <a:cs typeface="Arial" charset="0"/>
              </a:rPr>
              <a:t>operated by different providers</a:t>
            </a:r>
          </a:p>
        </p:txBody>
      </p:sp>
      <p:sp>
        <p:nvSpPr>
          <p:cNvPr id="61465" name="Line 131"/>
          <p:cNvSpPr>
            <a:spLocks noChangeShapeType="1"/>
          </p:cNvSpPr>
          <p:nvPr/>
        </p:nvSpPr>
        <p:spPr bwMode="auto">
          <a:xfrm flipH="1" flipV="1">
            <a:off x="3854450" y="4910138"/>
            <a:ext cx="309563" cy="604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66" name="Line 132"/>
          <p:cNvSpPr>
            <a:spLocks noChangeShapeType="1"/>
          </p:cNvSpPr>
          <p:nvPr/>
        </p:nvSpPr>
        <p:spPr bwMode="auto">
          <a:xfrm flipV="1">
            <a:off x="4160838" y="5006975"/>
            <a:ext cx="873125" cy="477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1467" name="Text Box 133"/>
          <p:cNvSpPr txBox="1">
            <a:spLocks noChangeArrowheads="1"/>
          </p:cNvSpPr>
          <p:nvPr/>
        </p:nvSpPr>
        <p:spPr bwMode="auto">
          <a:xfrm>
            <a:off x="1328738" y="1733550"/>
            <a:ext cx="1006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Arial" charset="0"/>
                <a:cs typeface="Arial" charset="0"/>
              </a:rPr>
              <a:t>recall:</a:t>
            </a:r>
          </a:p>
        </p:txBody>
      </p:sp>
      <p:pic>
        <p:nvPicPr>
          <p:cNvPr id="133147" name="Picture 6" descr="underline_ba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5" y="969963"/>
            <a:ext cx="82280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24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4E7352EE-C317-4F42-86C0-2163687F7C08}" type="slidenum">
              <a:rPr lang="en-US"/>
              <a:pPr/>
              <a:t>27</a:t>
            </a:fld>
            <a:endParaRPr lang="en-US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371475" y="174625"/>
            <a:ext cx="8213725" cy="1143000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ea typeface="ＭＳ Ｐゴシック" charset="0"/>
              </a:rPr>
              <a:t>Handling mobility in cellular networks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home network</a:t>
            </a:r>
            <a:r>
              <a:rPr lang="en-US" dirty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:</a:t>
            </a:r>
            <a:r>
              <a:rPr lang="en-US" dirty="0">
                <a:latin typeface="Gill Sans MT" charset="0"/>
                <a:ea typeface="ＭＳ Ｐゴシック" charset="0"/>
              </a:rPr>
              <a:t> network of cellular provider you subscribe to (e.g., Sprint PCS, Verizon)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home location register (HLR): </a:t>
            </a:r>
            <a:r>
              <a:rPr lang="en-US" dirty="0">
                <a:latin typeface="Gill Sans MT" charset="0"/>
                <a:ea typeface="ＭＳ Ｐゴシック" charset="0"/>
              </a:rPr>
              <a:t>database in home network containing permanent cell phone #, profile information (services, preferences, billing), information about current location (could be in another network)</a:t>
            </a:r>
          </a:p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visited network:</a:t>
            </a:r>
            <a:r>
              <a:rPr lang="en-US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>
                <a:latin typeface="Gill Sans MT" charset="0"/>
                <a:ea typeface="ＭＳ Ｐゴシック" charset="0"/>
              </a:rPr>
              <a:t>network in which mobile currently resides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visitor location register (VLR): </a:t>
            </a:r>
            <a:r>
              <a:rPr lang="en-US" dirty="0">
                <a:latin typeface="Gill Sans MT" charset="0"/>
                <a:ea typeface="ＭＳ Ｐゴシック" charset="0"/>
              </a:rPr>
              <a:t>database with entry for each user currently in network</a:t>
            </a:r>
          </a:p>
          <a:p>
            <a:pPr lvl="1">
              <a:lnSpc>
                <a:spcPct val="90000"/>
              </a:lnSpc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</a:rPr>
              <a:t>could be home network</a:t>
            </a:r>
          </a:p>
        </p:txBody>
      </p:sp>
      <p:pic>
        <p:nvPicPr>
          <p:cNvPr id="135173" name="Picture 6" descr="underline_ba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88" y="992188"/>
            <a:ext cx="82280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7D1EB6B5-0336-4FC5-879E-A89B4E24A6F4}" type="slidenum">
              <a:rPr lang="en-US"/>
              <a:pPr/>
              <a:t>28</a:t>
            </a:fld>
            <a:endParaRPr lang="en-US"/>
          </a:p>
        </p:txBody>
      </p:sp>
      <p:sp>
        <p:nvSpPr>
          <p:cNvPr id="63492" name="AutoShape 2"/>
          <p:cNvSpPr>
            <a:spLocks noChangeArrowheads="1"/>
          </p:cNvSpPr>
          <p:nvPr/>
        </p:nvSpPr>
        <p:spPr bwMode="auto">
          <a:xfrm>
            <a:off x="1441450" y="40576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AutoShape 3"/>
          <p:cNvSpPr>
            <a:spLocks noChangeArrowheads="1"/>
          </p:cNvSpPr>
          <p:nvPr/>
        </p:nvSpPr>
        <p:spPr bwMode="auto">
          <a:xfrm>
            <a:off x="2249488" y="5407025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AutoShape 4"/>
          <p:cNvSpPr>
            <a:spLocks noChangeArrowheads="1"/>
          </p:cNvSpPr>
          <p:nvPr/>
        </p:nvSpPr>
        <p:spPr bwMode="auto">
          <a:xfrm>
            <a:off x="2235200" y="44894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AutoShape 5"/>
          <p:cNvSpPr>
            <a:spLocks noChangeArrowheads="1"/>
          </p:cNvSpPr>
          <p:nvPr/>
        </p:nvSpPr>
        <p:spPr bwMode="auto">
          <a:xfrm>
            <a:off x="3036888" y="4954588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457575" y="5084763"/>
            <a:ext cx="242888" cy="485775"/>
            <a:chOff x="3796" y="1043"/>
            <a:chExt cx="865" cy="1237"/>
          </a:xfrm>
        </p:grpSpPr>
        <p:sp>
          <p:nvSpPr>
            <p:cNvPr id="63665" name="Line 7"/>
            <p:cNvSpPr>
              <a:spLocks noChangeShapeType="1"/>
            </p:cNvSpPr>
            <p:nvPr/>
          </p:nvSpPr>
          <p:spPr bwMode="auto">
            <a:xfrm flipH="1">
              <a:off x="3994" y="1480"/>
              <a:ext cx="232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66" name="Line 8"/>
            <p:cNvSpPr>
              <a:spLocks noChangeShapeType="1"/>
            </p:cNvSpPr>
            <p:nvPr/>
          </p:nvSpPr>
          <p:spPr bwMode="auto">
            <a:xfrm>
              <a:off x="4226" y="1480"/>
              <a:ext cx="237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67" name="Line 9"/>
            <p:cNvSpPr>
              <a:spLocks noChangeShapeType="1"/>
            </p:cNvSpPr>
            <p:nvPr/>
          </p:nvSpPr>
          <p:spPr bwMode="auto">
            <a:xfrm>
              <a:off x="3994" y="2199"/>
              <a:ext cx="232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68" name="Line 10"/>
            <p:cNvSpPr>
              <a:spLocks noChangeShapeType="1"/>
            </p:cNvSpPr>
            <p:nvPr/>
          </p:nvSpPr>
          <p:spPr bwMode="auto">
            <a:xfrm flipH="1">
              <a:off x="4226" y="2199"/>
              <a:ext cx="237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69" name="Line 11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0" name="Line 12"/>
            <p:cNvSpPr>
              <a:spLocks noChangeShapeType="1"/>
            </p:cNvSpPr>
            <p:nvPr/>
          </p:nvSpPr>
          <p:spPr bwMode="auto">
            <a:xfrm flipV="1">
              <a:off x="3994" y="2126"/>
              <a:ext cx="232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1" name="Line 13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2" name="Line 14"/>
            <p:cNvSpPr>
              <a:spLocks noChangeShapeType="1"/>
            </p:cNvSpPr>
            <p:nvPr/>
          </p:nvSpPr>
          <p:spPr bwMode="auto">
            <a:xfrm>
              <a:off x="4090" y="1892"/>
              <a:ext cx="136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3" name="Line 15"/>
            <p:cNvSpPr>
              <a:spLocks noChangeShapeType="1"/>
            </p:cNvSpPr>
            <p:nvPr/>
          </p:nvSpPr>
          <p:spPr bwMode="auto">
            <a:xfrm flipV="1">
              <a:off x="4226" y="1892"/>
              <a:ext cx="147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4" name="Line 16"/>
            <p:cNvSpPr>
              <a:spLocks noChangeShapeType="1"/>
            </p:cNvSpPr>
            <p:nvPr/>
          </p:nvSpPr>
          <p:spPr bwMode="auto">
            <a:xfrm>
              <a:off x="4045" y="1997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5" name="Line 17"/>
            <p:cNvSpPr>
              <a:spLocks noChangeShapeType="1"/>
            </p:cNvSpPr>
            <p:nvPr/>
          </p:nvSpPr>
          <p:spPr bwMode="auto">
            <a:xfrm flipV="1">
              <a:off x="4226" y="2013"/>
              <a:ext cx="175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6" name="Line 18"/>
            <p:cNvSpPr>
              <a:spLocks noChangeShapeType="1"/>
            </p:cNvSpPr>
            <p:nvPr/>
          </p:nvSpPr>
          <p:spPr bwMode="auto">
            <a:xfrm flipV="1">
              <a:off x="4226" y="1783"/>
              <a:ext cx="90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7" name="Line 19"/>
            <p:cNvSpPr>
              <a:spLocks noChangeShapeType="1"/>
            </p:cNvSpPr>
            <p:nvPr/>
          </p:nvSpPr>
          <p:spPr bwMode="auto">
            <a:xfrm flipV="1">
              <a:off x="4226" y="1633"/>
              <a:ext cx="57" cy="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8" name="Line 20"/>
            <p:cNvSpPr>
              <a:spLocks noChangeShapeType="1"/>
            </p:cNvSpPr>
            <p:nvPr/>
          </p:nvSpPr>
          <p:spPr bwMode="auto">
            <a:xfrm>
              <a:off x="4124" y="1771"/>
              <a:ext cx="113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79" name="Line 21"/>
            <p:cNvSpPr>
              <a:spLocks noChangeShapeType="1"/>
            </p:cNvSpPr>
            <p:nvPr/>
          </p:nvSpPr>
          <p:spPr bwMode="auto">
            <a:xfrm>
              <a:off x="4175" y="1625"/>
              <a:ext cx="6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3691" name="Line 23"/>
              <p:cNvSpPr>
                <a:spLocks noChangeShapeType="1"/>
              </p:cNvSpPr>
              <p:nvPr/>
            </p:nvSpPr>
            <p:spPr bwMode="auto">
              <a:xfrm>
                <a:off x="4231" y="1607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92" name="Line 24"/>
              <p:cNvSpPr>
                <a:spLocks noChangeShapeType="1"/>
              </p:cNvSpPr>
              <p:nvPr/>
            </p:nvSpPr>
            <p:spPr bwMode="auto">
              <a:xfrm rot="6361956" flipH="1" flipV="1">
                <a:off x="4472" y="120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93" name="Line 25"/>
              <p:cNvSpPr>
                <a:spLocks noChangeShapeType="1"/>
              </p:cNvSpPr>
              <p:nvPr/>
            </p:nvSpPr>
            <p:spPr bwMode="auto">
              <a:xfrm rot="6361956">
                <a:off x="4602" y="1389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94" name="Line 26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4" name="Group 27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3687" name="Line 28"/>
              <p:cNvSpPr>
                <a:spLocks noChangeShapeType="1"/>
              </p:cNvSpPr>
              <p:nvPr/>
            </p:nvSpPr>
            <p:spPr bwMode="auto">
              <a:xfrm>
                <a:off x="4226" y="1611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88" name="Line 29"/>
              <p:cNvSpPr>
                <a:spLocks noChangeShapeType="1"/>
              </p:cNvSpPr>
              <p:nvPr/>
            </p:nvSpPr>
            <p:spPr bwMode="auto">
              <a:xfrm rot="6361956" flipH="1" flipV="1">
                <a:off x="4460" y="1219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89" name="Line 30"/>
              <p:cNvSpPr>
                <a:spLocks noChangeShapeType="1"/>
              </p:cNvSpPr>
              <p:nvPr/>
            </p:nvSpPr>
            <p:spPr bwMode="auto">
              <a:xfrm rot="6361956">
                <a:off x="4598" y="1402"/>
                <a:ext cx="178" cy="205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90" name="Line 31"/>
              <p:cNvSpPr>
                <a:spLocks noChangeShapeType="1"/>
              </p:cNvSpPr>
              <p:nvPr/>
            </p:nvSpPr>
            <p:spPr bwMode="auto">
              <a:xfrm rot="6361956" flipH="1" flipV="1">
                <a:off x="4743" y="1300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5" name="Group 32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3683" name="Line 33"/>
              <p:cNvSpPr>
                <a:spLocks noChangeShapeType="1"/>
              </p:cNvSpPr>
              <p:nvPr/>
            </p:nvSpPr>
            <p:spPr bwMode="auto">
              <a:xfrm>
                <a:off x="4231" y="1605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84" name="Line 34"/>
              <p:cNvSpPr>
                <a:spLocks noChangeShapeType="1"/>
              </p:cNvSpPr>
              <p:nvPr/>
            </p:nvSpPr>
            <p:spPr bwMode="auto">
              <a:xfrm rot="6361956" flipH="1" flipV="1">
                <a:off x="4472" y="120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85" name="Line 35"/>
              <p:cNvSpPr>
                <a:spLocks noChangeShapeType="1"/>
              </p:cNvSpPr>
              <p:nvPr/>
            </p:nvSpPr>
            <p:spPr bwMode="auto">
              <a:xfrm rot="6361956">
                <a:off x="4615" y="1387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86" name="Line 36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641600" y="4656138"/>
            <a:ext cx="242888" cy="485775"/>
            <a:chOff x="3796" y="1043"/>
            <a:chExt cx="865" cy="1237"/>
          </a:xfrm>
        </p:grpSpPr>
        <p:sp>
          <p:nvSpPr>
            <p:cNvPr id="63635" name="Line 38"/>
            <p:cNvSpPr>
              <a:spLocks noChangeShapeType="1"/>
            </p:cNvSpPr>
            <p:nvPr/>
          </p:nvSpPr>
          <p:spPr bwMode="auto">
            <a:xfrm flipH="1">
              <a:off x="3994" y="1480"/>
              <a:ext cx="232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36" name="Line 39"/>
            <p:cNvSpPr>
              <a:spLocks noChangeShapeType="1"/>
            </p:cNvSpPr>
            <p:nvPr/>
          </p:nvSpPr>
          <p:spPr bwMode="auto">
            <a:xfrm>
              <a:off x="4226" y="1480"/>
              <a:ext cx="237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37" name="Line 40"/>
            <p:cNvSpPr>
              <a:spLocks noChangeShapeType="1"/>
            </p:cNvSpPr>
            <p:nvPr/>
          </p:nvSpPr>
          <p:spPr bwMode="auto">
            <a:xfrm>
              <a:off x="3994" y="2199"/>
              <a:ext cx="232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38" name="Line 41"/>
            <p:cNvSpPr>
              <a:spLocks noChangeShapeType="1"/>
            </p:cNvSpPr>
            <p:nvPr/>
          </p:nvSpPr>
          <p:spPr bwMode="auto">
            <a:xfrm flipH="1">
              <a:off x="4226" y="2199"/>
              <a:ext cx="237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39" name="Line 42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0" name="Line 43"/>
            <p:cNvSpPr>
              <a:spLocks noChangeShapeType="1"/>
            </p:cNvSpPr>
            <p:nvPr/>
          </p:nvSpPr>
          <p:spPr bwMode="auto">
            <a:xfrm flipV="1">
              <a:off x="3994" y="2126"/>
              <a:ext cx="232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1" name="Line 44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2" name="Line 45"/>
            <p:cNvSpPr>
              <a:spLocks noChangeShapeType="1"/>
            </p:cNvSpPr>
            <p:nvPr/>
          </p:nvSpPr>
          <p:spPr bwMode="auto">
            <a:xfrm>
              <a:off x="4090" y="1892"/>
              <a:ext cx="136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3" name="Line 46"/>
            <p:cNvSpPr>
              <a:spLocks noChangeShapeType="1"/>
            </p:cNvSpPr>
            <p:nvPr/>
          </p:nvSpPr>
          <p:spPr bwMode="auto">
            <a:xfrm flipV="1">
              <a:off x="4226" y="1892"/>
              <a:ext cx="147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4" name="Line 47"/>
            <p:cNvSpPr>
              <a:spLocks noChangeShapeType="1"/>
            </p:cNvSpPr>
            <p:nvPr/>
          </p:nvSpPr>
          <p:spPr bwMode="auto">
            <a:xfrm>
              <a:off x="4045" y="1997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5" name="Line 48"/>
            <p:cNvSpPr>
              <a:spLocks noChangeShapeType="1"/>
            </p:cNvSpPr>
            <p:nvPr/>
          </p:nvSpPr>
          <p:spPr bwMode="auto">
            <a:xfrm flipV="1">
              <a:off x="4226" y="2013"/>
              <a:ext cx="175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6" name="Line 49"/>
            <p:cNvSpPr>
              <a:spLocks noChangeShapeType="1"/>
            </p:cNvSpPr>
            <p:nvPr/>
          </p:nvSpPr>
          <p:spPr bwMode="auto">
            <a:xfrm flipV="1">
              <a:off x="4226" y="1783"/>
              <a:ext cx="90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7" name="Line 50"/>
            <p:cNvSpPr>
              <a:spLocks noChangeShapeType="1"/>
            </p:cNvSpPr>
            <p:nvPr/>
          </p:nvSpPr>
          <p:spPr bwMode="auto">
            <a:xfrm flipV="1">
              <a:off x="4226" y="1633"/>
              <a:ext cx="57" cy="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8" name="Line 51"/>
            <p:cNvSpPr>
              <a:spLocks noChangeShapeType="1"/>
            </p:cNvSpPr>
            <p:nvPr/>
          </p:nvSpPr>
          <p:spPr bwMode="auto">
            <a:xfrm>
              <a:off x="4124" y="1771"/>
              <a:ext cx="113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49" name="Line 52"/>
            <p:cNvSpPr>
              <a:spLocks noChangeShapeType="1"/>
            </p:cNvSpPr>
            <p:nvPr/>
          </p:nvSpPr>
          <p:spPr bwMode="auto">
            <a:xfrm>
              <a:off x="4175" y="1625"/>
              <a:ext cx="6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7" name="Group 53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3661" name="Line 54"/>
              <p:cNvSpPr>
                <a:spLocks noChangeShapeType="1"/>
              </p:cNvSpPr>
              <p:nvPr/>
            </p:nvSpPr>
            <p:spPr bwMode="auto">
              <a:xfrm>
                <a:off x="4231" y="1607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62" name="Line 55"/>
              <p:cNvSpPr>
                <a:spLocks noChangeShapeType="1"/>
              </p:cNvSpPr>
              <p:nvPr/>
            </p:nvSpPr>
            <p:spPr bwMode="auto">
              <a:xfrm rot="6361956" flipH="1" flipV="1">
                <a:off x="4472" y="120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63" name="Line 56"/>
              <p:cNvSpPr>
                <a:spLocks noChangeShapeType="1"/>
              </p:cNvSpPr>
              <p:nvPr/>
            </p:nvSpPr>
            <p:spPr bwMode="auto">
              <a:xfrm rot="6361956">
                <a:off x="4602" y="1389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64" name="Line 57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8" name="Group 58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3657" name="Line 59"/>
              <p:cNvSpPr>
                <a:spLocks noChangeShapeType="1"/>
              </p:cNvSpPr>
              <p:nvPr/>
            </p:nvSpPr>
            <p:spPr bwMode="auto">
              <a:xfrm>
                <a:off x="4226" y="1611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58" name="Line 60"/>
              <p:cNvSpPr>
                <a:spLocks noChangeShapeType="1"/>
              </p:cNvSpPr>
              <p:nvPr/>
            </p:nvSpPr>
            <p:spPr bwMode="auto">
              <a:xfrm rot="6361956" flipH="1" flipV="1">
                <a:off x="4460" y="1219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59" name="Line 61"/>
              <p:cNvSpPr>
                <a:spLocks noChangeShapeType="1"/>
              </p:cNvSpPr>
              <p:nvPr/>
            </p:nvSpPr>
            <p:spPr bwMode="auto">
              <a:xfrm rot="6361956">
                <a:off x="4598" y="1402"/>
                <a:ext cx="178" cy="205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60" name="Line 62"/>
              <p:cNvSpPr>
                <a:spLocks noChangeShapeType="1"/>
              </p:cNvSpPr>
              <p:nvPr/>
            </p:nvSpPr>
            <p:spPr bwMode="auto">
              <a:xfrm rot="6361956" flipH="1" flipV="1">
                <a:off x="4743" y="1300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9" name="Group 63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3653" name="Line 64"/>
              <p:cNvSpPr>
                <a:spLocks noChangeShapeType="1"/>
              </p:cNvSpPr>
              <p:nvPr/>
            </p:nvSpPr>
            <p:spPr bwMode="auto">
              <a:xfrm>
                <a:off x="4219" y="1605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54" name="Line 65"/>
              <p:cNvSpPr>
                <a:spLocks noChangeShapeType="1"/>
              </p:cNvSpPr>
              <p:nvPr/>
            </p:nvSpPr>
            <p:spPr bwMode="auto">
              <a:xfrm rot="6361956" flipH="1" flipV="1">
                <a:off x="4459" y="120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55" name="Line 66"/>
              <p:cNvSpPr>
                <a:spLocks noChangeShapeType="1"/>
              </p:cNvSpPr>
              <p:nvPr/>
            </p:nvSpPr>
            <p:spPr bwMode="auto">
              <a:xfrm rot="6361956">
                <a:off x="4602" y="1387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56" name="Line 67"/>
              <p:cNvSpPr>
                <a:spLocks noChangeShapeType="1"/>
              </p:cNvSpPr>
              <p:nvPr/>
            </p:nvSpPr>
            <p:spPr bwMode="auto">
              <a:xfrm rot="6361956" flipH="1" flipV="1">
                <a:off x="4733" y="128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0" name="Group 68"/>
          <p:cNvGrpSpPr>
            <a:grpSpLocks/>
          </p:cNvGrpSpPr>
          <p:nvPr/>
        </p:nvGrpSpPr>
        <p:grpSpPr bwMode="auto">
          <a:xfrm>
            <a:off x="2678113" y="5554663"/>
            <a:ext cx="242887" cy="485775"/>
            <a:chOff x="3796" y="1043"/>
            <a:chExt cx="865" cy="1237"/>
          </a:xfrm>
        </p:grpSpPr>
        <p:sp>
          <p:nvSpPr>
            <p:cNvPr id="63605" name="Line 69"/>
            <p:cNvSpPr>
              <a:spLocks noChangeShapeType="1"/>
            </p:cNvSpPr>
            <p:nvPr/>
          </p:nvSpPr>
          <p:spPr bwMode="auto">
            <a:xfrm flipH="1">
              <a:off x="3994" y="1480"/>
              <a:ext cx="232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06" name="Line 70"/>
            <p:cNvSpPr>
              <a:spLocks noChangeShapeType="1"/>
            </p:cNvSpPr>
            <p:nvPr/>
          </p:nvSpPr>
          <p:spPr bwMode="auto">
            <a:xfrm>
              <a:off x="4226" y="1480"/>
              <a:ext cx="237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07" name="Line 71"/>
            <p:cNvSpPr>
              <a:spLocks noChangeShapeType="1"/>
            </p:cNvSpPr>
            <p:nvPr/>
          </p:nvSpPr>
          <p:spPr bwMode="auto">
            <a:xfrm>
              <a:off x="3994" y="2199"/>
              <a:ext cx="232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08" name="Line 72"/>
            <p:cNvSpPr>
              <a:spLocks noChangeShapeType="1"/>
            </p:cNvSpPr>
            <p:nvPr/>
          </p:nvSpPr>
          <p:spPr bwMode="auto">
            <a:xfrm flipH="1">
              <a:off x="4226" y="2199"/>
              <a:ext cx="237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09" name="Line 73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0" name="Line 74"/>
            <p:cNvSpPr>
              <a:spLocks noChangeShapeType="1"/>
            </p:cNvSpPr>
            <p:nvPr/>
          </p:nvSpPr>
          <p:spPr bwMode="auto">
            <a:xfrm flipV="1">
              <a:off x="3994" y="2126"/>
              <a:ext cx="232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1" name="Line 75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2" name="Line 76"/>
            <p:cNvSpPr>
              <a:spLocks noChangeShapeType="1"/>
            </p:cNvSpPr>
            <p:nvPr/>
          </p:nvSpPr>
          <p:spPr bwMode="auto">
            <a:xfrm>
              <a:off x="4090" y="1892"/>
              <a:ext cx="136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3" name="Line 77"/>
            <p:cNvSpPr>
              <a:spLocks noChangeShapeType="1"/>
            </p:cNvSpPr>
            <p:nvPr/>
          </p:nvSpPr>
          <p:spPr bwMode="auto">
            <a:xfrm flipV="1">
              <a:off x="4226" y="1892"/>
              <a:ext cx="147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4" name="Line 78"/>
            <p:cNvSpPr>
              <a:spLocks noChangeShapeType="1"/>
            </p:cNvSpPr>
            <p:nvPr/>
          </p:nvSpPr>
          <p:spPr bwMode="auto">
            <a:xfrm>
              <a:off x="4045" y="1997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5" name="Line 79"/>
            <p:cNvSpPr>
              <a:spLocks noChangeShapeType="1"/>
            </p:cNvSpPr>
            <p:nvPr/>
          </p:nvSpPr>
          <p:spPr bwMode="auto">
            <a:xfrm flipV="1">
              <a:off x="4226" y="2013"/>
              <a:ext cx="175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6" name="Line 80"/>
            <p:cNvSpPr>
              <a:spLocks noChangeShapeType="1"/>
            </p:cNvSpPr>
            <p:nvPr/>
          </p:nvSpPr>
          <p:spPr bwMode="auto">
            <a:xfrm flipV="1">
              <a:off x="4226" y="1783"/>
              <a:ext cx="90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7" name="Line 81"/>
            <p:cNvSpPr>
              <a:spLocks noChangeShapeType="1"/>
            </p:cNvSpPr>
            <p:nvPr/>
          </p:nvSpPr>
          <p:spPr bwMode="auto">
            <a:xfrm flipV="1">
              <a:off x="4226" y="1633"/>
              <a:ext cx="57" cy="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8" name="Line 82"/>
            <p:cNvSpPr>
              <a:spLocks noChangeShapeType="1"/>
            </p:cNvSpPr>
            <p:nvPr/>
          </p:nvSpPr>
          <p:spPr bwMode="auto">
            <a:xfrm>
              <a:off x="4124" y="1771"/>
              <a:ext cx="113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619" name="Line 83"/>
            <p:cNvSpPr>
              <a:spLocks noChangeShapeType="1"/>
            </p:cNvSpPr>
            <p:nvPr/>
          </p:nvSpPr>
          <p:spPr bwMode="auto">
            <a:xfrm>
              <a:off x="4175" y="1625"/>
              <a:ext cx="6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1" name="Group 84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3631" name="Line 85"/>
              <p:cNvSpPr>
                <a:spLocks noChangeShapeType="1"/>
              </p:cNvSpPr>
              <p:nvPr/>
            </p:nvSpPr>
            <p:spPr bwMode="auto">
              <a:xfrm>
                <a:off x="4231" y="1607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32" name="Line 86"/>
              <p:cNvSpPr>
                <a:spLocks noChangeShapeType="1"/>
              </p:cNvSpPr>
              <p:nvPr/>
            </p:nvSpPr>
            <p:spPr bwMode="auto">
              <a:xfrm rot="6361956" flipH="1" flipV="1">
                <a:off x="4472" y="120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33" name="Line 87"/>
              <p:cNvSpPr>
                <a:spLocks noChangeShapeType="1"/>
              </p:cNvSpPr>
              <p:nvPr/>
            </p:nvSpPr>
            <p:spPr bwMode="auto">
              <a:xfrm rot="6361956">
                <a:off x="4602" y="1389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34" name="Line 88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2" name="Group 89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3627" name="Line 90"/>
              <p:cNvSpPr>
                <a:spLocks noChangeShapeType="1"/>
              </p:cNvSpPr>
              <p:nvPr/>
            </p:nvSpPr>
            <p:spPr bwMode="auto">
              <a:xfrm>
                <a:off x="4226" y="1611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28" name="Line 91"/>
              <p:cNvSpPr>
                <a:spLocks noChangeShapeType="1"/>
              </p:cNvSpPr>
              <p:nvPr/>
            </p:nvSpPr>
            <p:spPr bwMode="auto">
              <a:xfrm rot="6361956" flipH="1" flipV="1">
                <a:off x="4460" y="1219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29" name="Line 92"/>
              <p:cNvSpPr>
                <a:spLocks noChangeShapeType="1"/>
              </p:cNvSpPr>
              <p:nvPr/>
            </p:nvSpPr>
            <p:spPr bwMode="auto">
              <a:xfrm rot="6361956">
                <a:off x="4598" y="1402"/>
                <a:ext cx="178" cy="205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30" name="Line 93"/>
              <p:cNvSpPr>
                <a:spLocks noChangeShapeType="1"/>
              </p:cNvSpPr>
              <p:nvPr/>
            </p:nvSpPr>
            <p:spPr bwMode="auto">
              <a:xfrm rot="6361956" flipH="1" flipV="1">
                <a:off x="4743" y="1300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3" name="Group 94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3623" name="Line 95"/>
              <p:cNvSpPr>
                <a:spLocks noChangeShapeType="1"/>
              </p:cNvSpPr>
              <p:nvPr/>
            </p:nvSpPr>
            <p:spPr bwMode="auto">
              <a:xfrm>
                <a:off x="4219" y="1605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24" name="Line 96"/>
              <p:cNvSpPr>
                <a:spLocks noChangeShapeType="1"/>
              </p:cNvSpPr>
              <p:nvPr/>
            </p:nvSpPr>
            <p:spPr bwMode="auto">
              <a:xfrm rot="6361956" flipH="1" flipV="1">
                <a:off x="4459" y="120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25" name="Line 97"/>
              <p:cNvSpPr>
                <a:spLocks noChangeShapeType="1"/>
              </p:cNvSpPr>
              <p:nvPr/>
            </p:nvSpPr>
            <p:spPr bwMode="auto">
              <a:xfrm rot="6361956">
                <a:off x="4602" y="1387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26" name="Line 98"/>
              <p:cNvSpPr>
                <a:spLocks noChangeShapeType="1"/>
              </p:cNvSpPr>
              <p:nvPr/>
            </p:nvSpPr>
            <p:spPr bwMode="auto">
              <a:xfrm rot="6361956" flipH="1" flipV="1">
                <a:off x="4733" y="128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4" name="Group 99"/>
          <p:cNvGrpSpPr>
            <a:grpSpLocks/>
          </p:cNvGrpSpPr>
          <p:nvPr/>
        </p:nvGrpSpPr>
        <p:grpSpPr bwMode="auto">
          <a:xfrm>
            <a:off x="1866900" y="4202113"/>
            <a:ext cx="242888" cy="485775"/>
            <a:chOff x="3796" y="1043"/>
            <a:chExt cx="865" cy="1237"/>
          </a:xfrm>
        </p:grpSpPr>
        <p:sp>
          <p:nvSpPr>
            <p:cNvPr id="63575" name="Line 100"/>
            <p:cNvSpPr>
              <a:spLocks noChangeShapeType="1"/>
            </p:cNvSpPr>
            <p:nvPr/>
          </p:nvSpPr>
          <p:spPr bwMode="auto">
            <a:xfrm flipH="1">
              <a:off x="3994" y="1480"/>
              <a:ext cx="232" cy="7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76" name="Line 101"/>
            <p:cNvSpPr>
              <a:spLocks noChangeShapeType="1"/>
            </p:cNvSpPr>
            <p:nvPr/>
          </p:nvSpPr>
          <p:spPr bwMode="auto">
            <a:xfrm>
              <a:off x="4226" y="1480"/>
              <a:ext cx="237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77" name="Line 102"/>
            <p:cNvSpPr>
              <a:spLocks noChangeShapeType="1"/>
            </p:cNvSpPr>
            <p:nvPr/>
          </p:nvSpPr>
          <p:spPr bwMode="auto">
            <a:xfrm>
              <a:off x="3994" y="2199"/>
              <a:ext cx="232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78" name="Line 103"/>
            <p:cNvSpPr>
              <a:spLocks noChangeShapeType="1"/>
            </p:cNvSpPr>
            <p:nvPr/>
          </p:nvSpPr>
          <p:spPr bwMode="auto">
            <a:xfrm flipH="1">
              <a:off x="4226" y="2199"/>
              <a:ext cx="237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79" name="Line 104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0" name="Line 105"/>
            <p:cNvSpPr>
              <a:spLocks noChangeShapeType="1"/>
            </p:cNvSpPr>
            <p:nvPr/>
          </p:nvSpPr>
          <p:spPr bwMode="auto">
            <a:xfrm flipV="1">
              <a:off x="3994" y="2126"/>
              <a:ext cx="232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1" name="Line 106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2" name="Line 107"/>
            <p:cNvSpPr>
              <a:spLocks noChangeShapeType="1"/>
            </p:cNvSpPr>
            <p:nvPr/>
          </p:nvSpPr>
          <p:spPr bwMode="auto">
            <a:xfrm>
              <a:off x="4090" y="1892"/>
              <a:ext cx="136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3" name="Line 108"/>
            <p:cNvSpPr>
              <a:spLocks noChangeShapeType="1"/>
            </p:cNvSpPr>
            <p:nvPr/>
          </p:nvSpPr>
          <p:spPr bwMode="auto">
            <a:xfrm flipV="1">
              <a:off x="4226" y="1892"/>
              <a:ext cx="147" cy="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4" name="Line 109"/>
            <p:cNvSpPr>
              <a:spLocks noChangeShapeType="1"/>
            </p:cNvSpPr>
            <p:nvPr/>
          </p:nvSpPr>
          <p:spPr bwMode="auto">
            <a:xfrm>
              <a:off x="4045" y="1997"/>
              <a:ext cx="175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5" name="Line 110"/>
            <p:cNvSpPr>
              <a:spLocks noChangeShapeType="1"/>
            </p:cNvSpPr>
            <p:nvPr/>
          </p:nvSpPr>
          <p:spPr bwMode="auto">
            <a:xfrm flipV="1">
              <a:off x="4226" y="2013"/>
              <a:ext cx="175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6" name="Line 111"/>
            <p:cNvSpPr>
              <a:spLocks noChangeShapeType="1"/>
            </p:cNvSpPr>
            <p:nvPr/>
          </p:nvSpPr>
          <p:spPr bwMode="auto">
            <a:xfrm flipV="1">
              <a:off x="4226" y="1783"/>
              <a:ext cx="90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7" name="Line 112"/>
            <p:cNvSpPr>
              <a:spLocks noChangeShapeType="1"/>
            </p:cNvSpPr>
            <p:nvPr/>
          </p:nvSpPr>
          <p:spPr bwMode="auto">
            <a:xfrm flipV="1">
              <a:off x="4226" y="1633"/>
              <a:ext cx="57" cy="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8" name="Line 113"/>
            <p:cNvSpPr>
              <a:spLocks noChangeShapeType="1"/>
            </p:cNvSpPr>
            <p:nvPr/>
          </p:nvSpPr>
          <p:spPr bwMode="auto">
            <a:xfrm>
              <a:off x="4124" y="1771"/>
              <a:ext cx="113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89" name="Line 114"/>
            <p:cNvSpPr>
              <a:spLocks noChangeShapeType="1"/>
            </p:cNvSpPr>
            <p:nvPr/>
          </p:nvSpPr>
          <p:spPr bwMode="auto">
            <a:xfrm>
              <a:off x="4175" y="1625"/>
              <a:ext cx="62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5" name="Group 115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3601" name="Line 116"/>
              <p:cNvSpPr>
                <a:spLocks noChangeShapeType="1"/>
              </p:cNvSpPr>
              <p:nvPr/>
            </p:nvSpPr>
            <p:spPr bwMode="auto">
              <a:xfrm>
                <a:off x="4231" y="1607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02" name="Line 117"/>
              <p:cNvSpPr>
                <a:spLocks noChangeShapeType="1"/>
              </p:cNvSpPr>
              <p:nvPr/>
            </p:nvSpPr>
            <p:spPr bwMode="auto">
              <a:xfrm rot="6361956" flipH="1" flipV="1">
                <a:off x="4472" y="120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03" name="Line 118"/>
              <p:cNvSpPr>
                <a:spLocks noChangeShapeType="1"/>
              </p:cNvSpPr>
              <p:nvPr/>
            </p:nvSpPr>
            <p:spPr bwMode="auto">
              <a:xfrm rot="6361956">
                <a:off x="4602" y="1389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04" name="Line 119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6" name="Group 120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3597" name="Line 121"/>
              <p:cNvSpPr>
                <a:spLocks noChangeShapeType="1"/>
              </p:cNvSpPr>
              <p:nvPr/>
            </p:nvSpPr>
            <p:spPr bwMode="auto">
              <a:xfrm>
                <a:off x="4226" y="1611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598" name="Line 122"/>
              <p:cNvSpPr>
                <a:spLocks noChangeShapeType="1"/>
              </p:cNvSpPr>
              <p:nvPr/>
            </p:nvSpPr>
            <p:spPr bwMode="auto">
              <a:xfrm rot="6361956" flipH="1" flipV="1">
                <a:off x="4460" y="1219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599" name="Line 123"/>
              <p:cNvSpPr>
                <a:spLocks noChangeShapeType="1"/>
              </p:cNvSpPr>
              <p:nvPr/>
            </p:nvSpPr>
            <p:spPr bwMode="auto">
              <a:xfrm rot="6361956">
                <a:off x="4598" y="1402"/>
                <a:ext cx="178" cy="205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600" name="Line 124"/>
              <p:cNvSpPr>
                <a:spLocks noChangeShapeType="1"/>
              </p:cNvSpPr>
              <p:nvPr/>
            </p:nvSpPr>
            <p:spPr bwMode="auto">
              <a:xfrm rot="6361956" flipH="1" flipV="1">
                <a:off x="4743" y="1300"/>
                <a:ext cx="189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7" name="Group 125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3593" name="Line 126"/>
              <p:cNvSpPr>
                <a:spLocks noChangeShapeType="1"/>
              </p:cNvSpPr>
              <p:nvPr/>
            </p:nvSpPr>
            <p:spPr bwMode="auto">
              <a:xfrm>
                <a:off x="4231" y="1605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594" name="Line 127"/>
              <p:cNvSpPr>
                <a:spLocks noChangeShapeType="1"/>
              </p:cNvSpPr>
              <p:nvPr/>
            </p:nvSpPr>
            <p:spPr bwMode="auto">
              <a:xfrm rot="6361956" flipH="1" flipV="1">
                <a:off x="4472" y="120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595" name="Line 128"/>
              <p:cNvSpPr>
                <a:spLocks noChangeShapeType="1"/>
              </p:cNvSpPr>
              <p:nvPr/>
            </p:nvSpPr>
            <p:spPr bwMode="auto">
              <a:xfrm rot="6361956">
                <a:off x="4615" y="1387"/>
                <a:ext cx="191" cy="21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3596" name="Line 129"/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4"/>
                <a:ext cx="191" cy="49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sp>
        <p:nvSpPr>
          <p:cNvPr id="63500" name="Line 130"/>
          <p:cNvSpPr>
            <a:spLocks noChangeShapeType="1"/>
          </p:cNvSpPr>
          <p:nvPr/>
        </p:nvSpPr>
        <p:spPr bwMode="auto">
          <a:xfrm flipV="1">
            <a:off x="3636963" y="4645025"/>
            <a:ext cx="5016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3501" name="Line 131"/>
          <p:cNvSpPr>
            <a:spLocks noChangeShapeType="1"/>
          </p:cNvSpPr>
          <p:nvPr/>
        </p:nvSpPr>
        <p:spPr bwMode="auto">
          <a:xfrm flipV="1">
            <a:off x="2851150" y="4645025"/>
            <a:ext cx="850900" cy="132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3502" name="Line 132"/>
          <p:cNvSpPr>
            <a:spLocks noChangeShapeType="1"/>
          </p:cNvSpPr>
          <p:nvPr/>
        </p:nvSpPr>
        <p:spPr bwMode="auto">
          <a:xfrm flipV="1">
            <a:off x="2825750" y="4645025"/>
            <a:ext cx="823913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3503" name="Line 133"/>
          <p:cNvSpPr>
            <a:spLocks noChangeShapeType="1"/>
          </p:cNvSpPr>
          <p:nvPr/>
        </p:nvSpPr>
        <p:spPr bwMode="auto">
          <a:xfrm flipV="1">
            <a:off x="2052638" y="4452938"/>
            <a:ext cx="1519237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137231" name="Freeform 134"/>
          <p:cNvSpPr>
            <a:spLocks/>
          </p:cNvSpPr>
          <p:nvPr/>
        </p:nvSpPr>
        <p:spPr bwMode="auto">
          <a:xfrm>
            <a:off x="5029200" y="2590800"/>
            <a:ext cx="2046288" cy="23288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Text Box 135"/>
          <p:cNvSpPr txBox="1">
            <a:spLocks noChangeArrowheads="1"/>
          </p:cNvSpPr>
          <p:nvPr/>
        </p:nvSpPr>
        <p:spPr bwMode="auto">
          <a:xfrm>
            <a:off x="5973763" y="3668713"/>
            <a:ext cx="13144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Public switched 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telephone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network </a:t>
            </a:r>
          </a:p>
        </p:txBody>
      </p:sp>
      <p:pic>
        <p:nvPicPr>
          <p:cNvPr id="137233" name="Picture 137" descr="imgyjavg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7975" y="4673600"/>
            <a:ext cx="2524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234" name="Picture 138" descr="imgyjavg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8075" y="5753100"/>
            <a:ext cx="2524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235" name="Picture 139" descr="imgyjavg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27275" y="4876800"/>
            <a:ext cx="2524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1404938" y="5129213"/>
            <a:ext cx="1441450" cy="346075"/>
            <a:chOff x="3072" y="739"/>
            <a:chExt cx="652" cy="146"/>
          </a:xfrm>
        </p:grpSpPr>
        <p:pic>
          <p:nvPicPr>
            <p:cNvPr id="137299" name="Picture 141" descr="lgv_fqmg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3573" name="Line 142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74" name="Line 143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63510" name="Line 144"/>
          <p:cNvSpPr>
            <a:spLocks noChangeShapeType="1"/>
          </p:cNvSpPr>
          <p:nvPr/>
        </p:nvSpPr>
        <p:spPr bwMode="auto">
          <a:xfrm flipV="1">
            <a:off x="4541838" y="4083050"/>
            <a:ext cx="50800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3511" name="Text Box 145"/>
          <p:cNvSpPr txBox="1">
            <a:spLocks noChangeArrowheads="1"/>
          </p:cNvSpPr>
          <p:nvPr/>
        </p:nvSpPr>
        <p:spPr bwMode="auto">
          <a:xfrm>
            <a:off x="1490663" y="5389563"/>
            <a:ext cx="7064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mobile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user</a:t>
            </a:r>
          </a:p>
        </p:txBody>
      </p:sp>
      <p:sp>
        <p:nvSpPr>
          <p:cNvPr id="137239" name="Freeform 146"/>
          <p:cNvSpPr>
            <a:spLocks/>
          </p:cNvSpPr>
          <p:nvPr/>
        </p:nvSpPr>
        <p:spPr bwMode="auto">
          <a:xfrm>
            <a:off x="2336800" y="1295400"/>
            <a:ext cx="2236788" cy="1863725"/>
          </a:xfrm>
          <a:custGeom>
            <a:avLst/>
            <a:gdLst>
              <a:gd name="T0" fmla="*/ 2147483647 w 1209"/>
              <a:gd name="T1" fmla="*/ 2147483647 h 1134"/>
              <a:gd name="T2" fmla="*/ 2147483647 w 1209"/>
              <a:gd name="T3" fmla="*/ 2147483647 h 1134"/>
              <a:gd name="T4" fmla="*/ 2147483647 w 1209"/>
              <a:gd name="T5" fmla="*/ 2147483647 h 1134"/>
              <a:gd name="T6" fmla="*/ 2147483647 w 1209"/>
              <a:gd name="T7" fmla="*/ 2147483647 h 1134"/>
              <a:gd name="T8" fmla="*/ 2147483647 w 1209"/>
              <a:gd name="T9" fmla="*/ 2147483647 h 1134"/>
              <a:gd name="T10" fmla="*/ 2147483647 w 1209"/>
              <a:gd name="T11" fmla="*/ 2147483647 h 1134"/>
              <a:gd name="T12" fmla="*/ 2147483647 w 1209"/>
              <a:gd name="T13" fmla="*/ 2147483647 h 1134"/>
              <a:gd name="T14" fmla="*/ 2147483647 w 1209"/>
              <a:gd name="T15" fmla="*/ 2147483647 h 1134"/>
              <a:gd name="T16" fmla="*/ 2147483647 w 1209"/>
              <a:gd name="T17" fmla="*/ 2147483647 h 1134"/>
              <a:gd name="T18" fmla="*/ 2147483647 w 1209"/>
              <a:gd name="T19" fmla="*/ 2147483647 h 1134"/>
              <a:gd name="T20" fmla="*/ 2147483647 w 1209"/>
              <a:gd name="T21" fmla="*/ 2147483647 h 1134"/>
              <a:gd name="T22" fmla="*/ 2147483647 w 1209"/>
              <a:gd name="T23" fmla="*/ 2147483647 h 113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134">
                <a:moveTo>
                  <a:pt x="224" y="6"/>
                </a:moveTo>
                <a:cubicBezTo>
                  <a:pt x="112" y="13"/>
                  <a:pt x="66" y="64"/>
                  <a:pt x="33" y="141"/>
                </a:cubicBezTo>
                <a:cubicBezTo>
                  <a:pt x="0" y="219"/>
                  <a:pt x="24" y="370"/>
                  <a:pt x="27" y="471"/>
                </a:cubicBezTo>
                <a:cubicBezTo>
                  <a:pt x="30" y="572"/>
                  <a:pt x="30" y="664"/>
                  <a:pt x="50" y="747"/>
                </a:cubicBezTo>
                <a:cubicBezTo>
                  <a:pt x="70" y="830"/>
                  <a:pt x="79" y="924"/>
                  <a:pt x="149" y="972"/>
                </a:cubicBezTo>
                <a:cubicBezTo>
                  <a:pt x="219" y="1020"/>
                  <a:pt x="339" y="1012"/>
                  <a:pt x="469" y="1036"/>
                </a:cubicBezTo>
                <a:cubicBezTo>
                  <a:pt x="599" y="1060"/>
                  <a:pt x="822" y="1134"/>
                  <a:pt x="931" y="1115"/>
                </a:cubicBezTo>
                <a:cubicBezTo>
                  <a:pt x="1040" y="1096"/>
                  <a:pt x="1079" y="1039"/>
                  <a:pt x="1122" y="920"/>
                </a:cubicBezTo>
                <a:cubicBezTo>
                  <a:pt x="1165" y="801"/>
                  <a:pt x="1188" y="523"/>
                  <a:pt x="1189" y="401"/>
                </a:cubicBezTo>
                <a:cubicBezTo>
                  <a:pt x="1190" y="279"/>
                  <a:pt x="1209" y="240"/>
                  <a:pt x="1128" y="190"/>
                </a:cubicBezTo>
                <a:cubicBezTo>
                  <a:pt x="1046" y="141"/>
                  <a:pt x="850" y="135"/>
                  <a:pt x="701" y="104"/>
                </a:cubicBezTo>
                <a:cubicBezTo>
                  <a:pt x="552" y="72"/>
                  <a:pt x="335" y="0"/>
                  <a:pt x="224" y="6"/>
                </a:cubicBez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" name="Group 147"/>
          <p:cNvGrpSpPr>
            <a:grpSpLocks/>
          </p:cNvGrpSpPr>
          <p:nvPr/>
        </p:nvGrpSpPr>
        <p:grpSpPr bwMode="auto">
          <a:xfrm>
            <a:off x="3190875" y="2030413"/>
            <a:ext cx="1143000" cy="942975"/>
            <a:chOff x="661" y="883"/>
            <a:chExt cx="720" cy="594"/>
          </a:xfrm>
        </p:grpSpPr>
        <p:grpSp>
          <p:nvGrpSpPr>
            <p:cNvPr id="20" name="Group 148"/>
            <p:cNvGrpSpPr>
              <a:grpSpLocks/>
            </p:cNvGrpSpPr>
            <p:nvPr/>
          </p:nvGrpSpPr>
          <p:grpSpPr bwMode="auto">
            <a:xfrm>
              <a:off x="718" y="912"/>
              <a:ext cx="621" cy="562"/>
              <a:chOff x="3164" y="2556"/>
              <a:chExt cx="901" cy="338"/>
            </a:xfrm>
          </p:grpSpPr>
          <p:sp>
            <p:nvSpPr>
              <p:cNvPr id="63570" name="Rectangle 149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71" name="Text Box 150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3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/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3569" name="Text Box 151"/>
            <p:cNvSpPr txBox="1">
              <a:spLocks noChangeArrowheads="1"/>
            </p:cNvSpPr>
            <p:nvPr/>
          </p:nvSpPr>
          <p:spPr bwMode="auto">
            <a:xfrm>
              <a:off x="661" y="883"/>
              <a:ext cx="72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home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Mobile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Switching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Center</a:t>
              </a:r>
            </a:p>
          </p:txBody>
        </p:sp>
      </p:grpSp>
      <p:grpSp>
        <p:nvGrpSpPr>
          <p:cNvPr id="21" name="Group 152"/>
          <p:cNvGrpSpPr>
            <a:grpSpLocks/>
          </p:cNvGrpSpPr>
          <p:nvPr/>
        </p:nvGrpSpPr>
        <p:grpSpPr bwMode="auto">
          <a:xfrm>
            <a:off x="2500313" y="1403350"/>
            <a:ext cx="636587" cy="493713"/>
            <a:chOff x="3202" y="3056"/>
            <a:chExt cx="401" cy="311"/>
          </a:xfrm>
        </p:grpSpPr>
        <p:sp>
          <p:nvSpPr>
            <p:cNvPr id="63562" name="Oval 153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3" name="Line 154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64" name="Rectangle 155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5" name="Oval 156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6" name="Line 157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67" name="Text Box 158"/>
            <p:cNvSpPr txBox="1">
              <a:spLocks noChangeArrowheads="1"/>
            </p:cNvSpPr>
            <p:nvPr/>
          </p:nvSpPr>
          <p:spPr bwMode="auto">
            <a:xfrm>
              <a:off x="3218" y="3137"/>
              <a:ext cx="37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smtClean="0">
                  <a:latin typeface="Arial" charset="0"/>
                </a:rPr>
                <a:t>HLR</a:t>
              </a:r>
            </a:p>
          </p:txBody>
        </p:sp>
      </p:grpSp>
      <p:sp>
        <p:nvSpPr>
          <p:cNvPr id="63515" name="Text Box 159"/>
          <p:cNvSpPr txBox="1">
            <a:spLocks noChangeArrowheads="1"/>
          </p:cNvSpPr>
          <p:nvPr/>
        </p:nvSpPr>
        <p:spPr bwMode="auto">
          <a:xfrm>
            <a:off x="3614738" y="1447800"/>
            <a:ext cx="8048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home 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network</a:t>
            </a:r>
          </a:p>
        </p:txBody>
      </p:sp>
      <p:sp>
        <p:nvSpPr>
          <p:cNvPr id="63516" name="Text Box 160"/>
          <p:cNvSpPr txBox="1">
            <a:spLocks noChangeArrowheads="1"/>
          </p:cNvSpPr>
          <p:nvPr/>
        </p:nvSpPr>
        <p:spPr bwMode="auto">
          <a:xfrm>
            <a:off x="3294063" y="5922963"/>
            <a:ext cx="8048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visited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network</a:t>
            </a:r>
          </a:p>
        </p:txBody>
      </p:sp>
      <p:pic>
        <p:nvPicPr>
          <p:cNvPr id="137244" name="Picture 161" descr="e2gmc3yp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34213" y="2009775"/>
            <a:ext cx="51276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18" name="Line 162"/>
          <p:cNvSpPr>
            <a:spLocks noChangeShapeType="1"/>
          </p:cNvSpPr>
          <p:nvPr/>
        </p:nvSpPr>
        <p:spPr bwMode="auto">
          <a:xfrm flipV="1">
            <a:off x="6827838" y="2546350"/>
            <a:ext cx="39370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3519" name="Text Box 163"/>
          <p:cNvSpPr txBox="1">
            <a:spLocks noChangeArrowheads="1"/>
          </p:cNvSpPr>
          <p:nvPr/>
        </p:nvSpPr>
        <p:spPr bwMode="auto">
          <a:xfrm>
            <a:off x="6253163" y="1706563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correspondent</a:t>
            </a:r>
          </a:p>
        </p:txBody>
      </p:sp>
      <p:grpSp>
        <p:nvGrpSpPr>
          <p:cNvPr id="22" name="Group 172"/>
          <p:cNvGrpSpPr>
            <a:grpSpLocks/>
          </p:cNvGrpSpPr>
          <p:nvPr/>
        </p:nvGrpSpPr>
        <p:grpSpPr bwMode="auto">
          <a:xfrm>
            <a:off x="3559175" y="3986213"/>
            <a:ext cx="987425" cy="730250"/>
            <a:chOff x="2197" y="1155"/>
            <a:chExt cx="622" cy="460"/>
          </a:xfrm>
        </p:grpSpPr>
        <p:grpSp>
          <p:nvGrpSpPr>
            <p:cNvPr id="23" name="Group 173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63560" name="Rectangle 174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61" name="Text Box 175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3559" name="Text Box 176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Mobile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Switching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Center</a:t>
              </a:r>
            </a:p>
          </p:txBody>
        </p:sp>
      </p:grpSp>
      <p:grpSp>
        <p:nvGrpSpPr>
          <p:cNvPr id="24" name="Group 177"/>
          <p:cNvGrpSpPr>
            <a:grpSpLocks/>
          </p:cNvGrpSpPr>
          <p:nvPr/>
        </p:nvGrpSpPr>
        <p:grpSpPr bwMode="auto">
          <a:xfrm>
            <a:off x="3097213" y="3727450"/>
            <a:ext cx="636587" cy="493713"/>
            <a:chOff x="3202" y="3056"/>
            <a:chExt cx="401" cy="311"/>
          </a:xfrm>
        </p:grpSpPr>
        <p:sp>
          <p:nvSpPr>
            <p:cNvPr id="63552" name="Oval 178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53" name="Line 179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54" name="Rectangle 180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55" name="Oval 181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56" name="Line 182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3557" name="Text Box 183"/>
            <p:cNvSpPr txBox="1">
              <a:spLocks noChangeArrowheads="1"/>
            </p:cNvSpPr>
            <p:nvPr/>
          </p:nvSpPr>
          <p:spPr bwMode="auto">
            <a:xfrm>
              <a:off x="3218" y="3137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smtClean="0">
                  <a:latin typeface="Arial" charset="0"/>
                </a:rPr>
                <a:t>VLR</a:t>
              </a:r>
            </a:p>
          </p:txBody>
        </p:sp>
      </p:grpSp>
      <p:sp>
        <p:nvSpPr>
          <p:cNvPr id="63522" name="Rectangle 187"/>
          <p:cNvSpPr>
            <a:spLocks noChangeArrowheads="1"/>
          </p:cNvSpPr>
          <p:nvPr/>
        </p:nvSpPr>
        <p:spPr bwMode="auto">
          <a:xfrm>
            <a:off x="320675" y="952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4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GSM: indirect routing to mobile</a:t>
            </a:r>
          </a:p>
        </p:txBody>
      </p:sp>
      <p:grpSp>
        <p:nvGrpSpPr>
          <p:cNvPr id="25" name="Group 190"/>
          <p:cNvGrpSpPr>
            <a:grpSpLocks/>
          </p:cNvGrpSpPr>
          <p:nvPr/>
        </p:nvGrpSpPr>
        <p:grpSpPr bwMode="auto">
          <a:xfrm>
            <a:off x="4070350" y="2559050"/>
            <a:ext cx="4800600" cy="1274763"/>
            <a:chOff x="2564" y="1612"/>
            <a:chExt cx="3024" cy="803"/>
          </a:xfrm>
        </p:grpSpPr>
        <p:sp>
          <p:nvSpPr>
            <p:cNvPr id="137273" name="Freeform 164"/>
            <p:cNvSpPr>
              <a:spLocks/>
            </p:cNvSpPr>
            <p:nvPr/>
          </p:nvSpPr>
          <p:spPr bwMode="auto">
            <a:xfrm>
              <a:off x="2564" y="1612"/>
              <a:ext cx="1825" cy="571"/>
            </a:xfrm>
            <a:custGeom>
              <a:avLst/>
              <a:gdLst>
                <a:gd name="T0" fmla="*/ 1825 w 1825"/>
                <a:gd name="T1" fmla="*/ 0 h 571"/>
                <a:gd name="T2" fmla="*/ 1409 w 1825"/>
                <a:gd name="T3" fmla="*/ 480 h 571"/>
                <a:gd name="T4" fmla="*/ 905 w 1825"/>
                <a:gd name="T5" fmla="*/ 544 h 571"/>
                <a:gd name="T6" fmla="*/ 425 w 1825"/>
                <a:gd name="T7" fmla="*/ 424 h 571"/>
                <a:gd name="T8" fmla="*/ 153 w 1825"/>
                <a:gd name="T9" fmla="*/ 200 h 571"/>
                <a:gd name="T10" fmla="*/ 25 w 1825"/>
                <a:gd name="T11" fmla="*/ 208 h 571"/>
                <a:gd name="T12" fmla="*/ 1 w 1825"/>
                <a:gd name="T13" fmla="*/ 280 h 5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25" h="571">
                  <a:moveTo>
                    <a:pt x="1825" y="0"/>
                  </a:moveTo>
                  <a:cubicBezTo>
                    <a:pt x="1756" y="80"/>
                    <a:pt x="1562" y="389"/>
                    <a:pt x="1409" y="480"/>
                  </a:cubicBezTo>
                  <a:cubicBezTo>
                    <a:pt x="1256" y="571"/>
                    <a:pt x="1069" y="553"/>
                    <a:pt x="905" y="544"/>
                  </a:cubicBezTo>
                  <a:cubicBezTo>
                    <a:pt x="741" y="535"/>
                    <a:pt x="550" y="481"/>
                    <a:pt x="425" y="424"/>
                  </a:cubicBezTo>
                  <a:cubicBezTo>
                    <a:pt x="300" y="367"/>
                    <a:pt x="220" y="236"/>
                    <a:pt x="153" y="200"/>
                  </a:cubicBezTo>
                  <a:cubicBezTo>
                    <a:pt x="86" y="164"/>
                    <a:pt x="50" y="195"/>
                    <a:pt x="25" y="208"/>
                  </a:cubicBezTo>
                  <a:cubicBezTo>
                    <a:pt x="0" y="221"/>
                    <a:pt x="6" y="265"/>
                    <a:pt x="1" y="28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" name="Group 165"/>
            <p:cNvGrpSpPr>
              <a:grpSpLocks/>
            </p:cNvGrpSpPr>
            <p:nvPr/>
          </p:nvGrpSpPr>
          <p:grpSpPr bwMode="auto">
            <a:xfrm>
              <a:off x="3619" y="2058"/>
              <a:ext cx="202" cy="231"/>
              <a:chOff x="618" y="3500"/>
              <a:chExt cx="202" cy="231"/>
            </a:xfrm>
          </p:grpSpPr>
          <p:sp>
            <p:nvSpPr>
              <p:cNvPr id="63550" name="Oval 166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51" name="Text Box 167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sp>
          <p:nvSpPr>
            <p:cNvPr id="63548" name="Text Box 188"/>
            <p:cNvSpPr txBox="1">
              <a:spLocks noChangeArrowheads="1"/>
            </p:cNvSpPr>
            <p:nvPr/>
          </p:nvSpPr>
          <p:spPr bwMode="auto">
            <a:xfrm>
              <a:off x="4408" y="2011"/>
              <a:ext cx="11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call routed </a:t>
              </a:r>
            </a:p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to home network</a:t>
              </a:r>
            </a:p>
          </p:txBody>
        </p:sp>
        <p:sp>
          <p:nvSpPr>
            <p:cNvPr id="63549" name="Line 189"/>
            <p:cNvSpPr>
              <a:spLocks noChangeShapeType="1"/>
            </p:cNvSpPr>
            <p:nvPr/>
          </p:nvSpPr>
          <p:spPr bwMode="auto">
            <a:xfrm flipV="1">
              <a:off x="3872" y="2127"/>
              <a:ext cx="568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7" name="Group 193"/>
          <p:cNvGrpSpPr>
            <a:grpSpLocks/>
          </p:cNvGrpSpPr>
          <p:nvPr/>
        </p:nvGrpSpPr>
        <p:grpSpPr bwMode="auto">
          <a:xfrm>
            <a:off x="273050" y="1819275"/>
            <a:ext cx="3068638" cy="1400175"/>
            <a:chOff x="172" y="1146"/>
            <a:chExt cx="1933" cy="882"/>
          </a:xfrm>
        </p:grpSpPr>
        <p:grpSp>
          <p:nvGrpSpPr>
            <p:cNvPr id="28" name="Group 184"/>
            <p:cNvGrpSpPr>
              <a:grpSpLocks/>
            </p:cNvGrpSpPr>
            <p:nvPr/>
          </p:nvGrpSpPr>
          <p:grpSpPr bwMode="auto">
            <a:xfrm>
              <a:off x="1891" y="1146"/>
              <a:ext cx="214" cy="231"/>
              <a:chOff x="618" y="3500"/>
              <a:chExt cx="214" cy="231"/>
            </a:xfrm>
          </p:grpSpPr>
          <p:sp>
            <p:nvSpPr>
              <p:cNvPr id="63544" name="Oval 18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5" name="Text Box 18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  <p:sp>
          <p:nvSpPr>
            <p:cNvPr id="63542" name="Text Box 191"/>
            <p:cNvSpPr txBox="1">
              <a:spLocks noChangeArrowheads="1"/>
            </p:cNvSpPr>
            <p:nvPr/>
          </p:nvSpPr>
          <p:spPr bwMode="auto">
            <a:xfrm>
              <a:off x="172" y="1508"/>
              <a:ext cx="1588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latin typeface="Arial" charset="0"/>
                  <a:cs typeface="Arial" charset="0"/>
                </a:rPr>
                <a:t>home MSC consults HLR,</a:t>
              </a:r>
            </a:p>
            <a:p>
              <a:pPr>
                <a:defRPr/>
              </a:pPr>
              <a:r>
                <a:rPr lang="en-US" sz="1600" smtClean="0">
                  <a:latin typeface="Arial" charset="0"/>
                  <a:cs typeface="Arial" charset="0"/>
                </a:rPr>
                <a:t>gets roaming number of</a:t>
              </a:r>
            </a:p>
            <a:p>
              <a:pPr>
                <a:defRPr/>
              </a:pPr>
              <a:r>
                <a:rPr lang="en-US" sz="1600" smtClean="0">
                  <a:latin typeface="Arial" charset="0"/>
                  <a:cs typeface="Arial" charset="0"/>
                </a:rPr>
                <a:t>mobile in visited network</a:t>
              </a:r>
            </a:p>
          </p:txBody>
        </p:sp>
        <p:sp>
          <p:nvSpPr>
            <p:cNvPr id="63543" name="Line 192"/>
            <p:cNvSpPr>
              <a:spLocks noChangeShapeType="1"/>
            </p:cNvSpPr>
            <p:nvPr/>
          </p:nvSpPr>
          <p:spPr bwMode="auto">
            <a:xfrm flipV="1">
              <a:off x="1709" y="1373"/>
              <a:ext cx="182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9" name="Group 201"/>
          <p:cNvGrpSpPr>
            <a:grpSpLocks/>
          </p:cNvGrpSpPr>
          <p:nvPr/>
        </p:nvGrpSpPr>
        <p:grpSpPr bwMode="auto">
          <a:xfrm>
            <a:off x="4097338" y="3016250"/>
            <a:ext cx="4338637" cy="2447925"/>
            <a:chOff x="2581" y="1900"/>
            <a:chExt cx="2733" cy="1542"/>
          </a:xfrm>
        </p:grpSpPr>
        <p:sp>
          <p:nvSpPr>
            <p:cNvPr id="137262" name="Freeform 168"/>
            <p:cNvSpPr>
              <a:spLocks/>
            </p:cNvSpPr>
            <p:nvPr/>
          </p:nvSpPr>
          <p:spPr bwMode="auto">
            <a:xfrm>
              <a:off x="2581" y="1900"/>
              <a:ext cx="666" cy="721"/>
            </a:xfrm>
            <a:custGeom>
              <a:avLst/>
              <a:gdLst>
                <a:gd name="T0" fmla="*/ 0 w 666"/>
                <a:gd name="T1" fmla="*/ 0 h 721"/>
                <a:gd name="T2" fmla="*/ 552 w 666"/>
                <a:gd name="T3" fmla="*/ 336 h 721"/>
                <a:gd name="T4" fmla="*/ 624 w 666"/>
                <a:gd name="T5" fmla="*/ 560 h 721"/>
                <a:gd name="T6" fmla="*/ 299 w 666"/>
                <a:gd name="T7" fmla="*/ 721 h 7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66" h="721">
                  <a:moveTo>
                    <a:pt x="0" y="0"/>
                  </a:moveTo>
                  <a:cubicBezTo>
                    <a:pt x="92" y="56"/>
                    <a:pt x="448" y="243"/>
                    <a:pt x="552" y="336"/>
                  </a:cubicBezTo>
                  <a:cubicBezTo>
                    <a:pt x="656" y="429"/>
                    <a:pt x="666" y="496"/>
                    <a:pt x="624" y="560"/>
                  </a:cubicBezTo>
                  <a:cubicBezTo>
                    <a:pt x="582" y="624"/>
                    <a:pt x="367" y="688"/>
                    <a:pt x="299" y="721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" name="Group 169"/>
            <p:cNvGrpSpPr>
              <a:grpSpLocks/>
            </p:cNvGrpSpPr>
            <p:nvPr/>
          </p:nvGrpSpPr>
          <p:grpSpPr bwMode="auto">
            <a:xfrm>
              <a:off x="3131" y="2274"/>
              <a:ext cx="214" cy="231"/>
              <a:chOff x="618" y="3500"/>
              <a:chExt cx="214" cy="231"/>
            </a:xfrm>
          </p:grpSpPr>
          <p:sp>
            <p:nvSpPr>
              <p:cNvPr id="63539" name="Oval 17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0" name="Text Box 17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3</a:t>
                </a:r>
              </a:p>
            </p:txBody>
          </p:sp>
        </p:grpSp>
        <p:sp>
          <p:nvSpPr>
            <p:cNvPr id="63537" name="Text Box 194"/>
            <p:cNvSpPr txBox="1">
              <a:spLocks noChangeArrowheads="1"/>
            </p:cNvSpPr>
            <p:nvPr/>
          </p:nvSpPr>
          <p:spPr bwMode="auto">
            <a:xfrm>
              <a:off x="3100" y="3038"/>
              <a:ext cx="221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home MSC sets up 2</a:t>
              </a:r>
              <a:r>
                <a:rPr lang="en-US" baseline="30000" smtClean="0">
                  <a:latin typeface="Arial" charset="0"/>
                  <a:cs typeface="Arial" charset="0"/>
                </a:rPr>
                <a:t>nd</a:t>
              </a:r>
              <a:r>
                <a:rPr lang="en-US" smtClean="0">
                  <a:latin typeface="Arial" charset="0"/>
                  <a:cs typeface="Arial" charset="0"/>
                </a:rPr>
                <a:t> leg of call</a:t>
              </a:r>
            </a:p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to MSC in visited network</a:t>
              </a:r>
            </a:p>
          </p:txBody>
        </p:sp>
        <p:sp>
          <p:nvSpPr>
            <p:cNvPr id="63538" name="Line 200"/>
            <p:cNvSpPr>
              <a:spLocks noChangeShapeType="1"/>
            </p:cNvSpPr>
            <p:nvPr/>
          </p:nvSpPr>
          <p:spPr bwMode="auto">
            <a:xfrm>
              <a:off x="3273" y="2516"/>
              <a:ext cx="126" cy="5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31" name="Group 204"/>
          <p:cNvGrpSpPr>
            <a:grpSpLocks/>
          </p:cNvGrpSpPr>
          <p:nvPr/>
        </p:nvGrpSpPr>
        <p:grpSpPr bwMode="auto">
          <a:xfrm>
            <a:off x="2544763" y="4664075"/>
            <a:ext cx="5710237" cy="1592263"/>
            <a:chOff x="1603" y="2938"/>
            <a:chExt cx="3597" cy="1003"/>
          </a:xfrm>
        </p:grpSpPr>
        <p:grpSp>
          <p:nvGrpSpPr>
            <p:cNvPr id="63488" name="Group 199"/>
            <p:cNvGrpSpPr>
              <a:grpSpLocks/>
            </p:cNvGrpSpPr>
            <p:nvPr/>
          </p:nvGrpSpPr>
          <p:grpSpPr bwMode="auto">
            <a:xfrm>
              <a:off x="1603" y="2938"/>
              <a:ext cx="557" cy="307"/>
              <a:chOff x="1603" y="2938"/>
              <a:chExt cx="557" cy="307"/>
            </a:xfrm>
          </p:grpSpPr>
          <p:sp>
            <p:nvSpPr>
              <p:cNvPr id="63531" name="Line 195"/>
              <p:cNvSpPr>
                <a:spLocks noChangeShapeType="1"/>
              </p:cNvSpPr>
              <p:nvPr/>
            </p:nvSpPr>
            <p:spPr bwMode="auto">
              <a:xfrm flipH="1">
                <a:off x="1603" y="2938"/>
                <a:ext cx="557" cy="307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3489" name="Group 196"/>
              <p:cNvGrpSpPr>
                <a:grpSpLocks/>
              </p:cNvGrpSpPr>
              <p:nvPr/>
            </p:nvGrpSpPr>
            <p:grpSpPr bwMode="auto">
              <a:xfrm>
                <a:off x="1844" y="2946"/>
                <a:ext cx="214" cy="231"/>
                <a:chOff x="618" y="3500"/>
                <a:chExt cx="214" cy="231"/>
              </a:xfrm>
            </p:grpSpPr>
            <p:sp>
              <p:nvSpPr>
                <p:cNvPr id="63533" name="Oval 197"/>
                <p:cNvSpPr>
                  <a:spLocks noChangeArrowheads="1"/>
                </p:cNvSpPr>
                <p:nvPr/>
              </p:nvSpPr>
              <p:spPr bwMode="auto">
                <a:xfrm>
                  <a:off x="618" y="3520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534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628" y="3500"/>
                  <a:ext cx="20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FF0000"/>
                      </a:solidFill>
                    </a:rPr>
                    <a:t>4</a:t>
                  </a:r>
                </a:p>
              </p:txBody>
            </p:sp>
          </p:grpSp>
        </p:grpSp>
        <p:sp>
          <p:nvSpPr>
            <p:cNvPr id="63529" name="Text Box 202"/>
            <p:cNvSpPr txBox="1">
              <a:spLocks noChangeArrowheads="1"/>
            </p:cNvSpPr>
            <p:nvPr/>
          </p:nvSpPr>
          <p:spPr bwMode="auto">
            <a:xfrm>
              <a:off x="2900" y="3537"/>
              <a:ext cx="23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MSC in visited network completes</a:t>
              </a:r>
            </a:p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call through base station to mobile</a:t>
              </a:r>
            </a:p>
          </p:txBody>
        </p:sp>
        <p:sp>
          <p:nvSpPr>
            <p:cNvPr id="63530" name="Line 203"/>
            <p:cNvSpPr>
              <a:spLocks noChangeShapeType="1"/>
            </p:cNvSpPr>
            <p:nvPr/>
          </p:nvSpPr>
          <p:spPr bwMode="auto">
            <a:xfrm flipH="1" flipV="1">
              <a:off x="2074" y="3091"/>
              <a:ext cx="835" cy="5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pic>
        <p:nvPicPr>
          <p:cNvPr id="137254" name="Picture 16" descr="underline_base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920750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45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C8C1D431-4A59-4588-9BCA-262CF448F70F}" type="slidenum">
              <a:rPr lang="en-US"/>
              <a:pPr/>
              <a:t>29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58775" y="3587750"/>
            <a:ext cx="498475" cy="636588"/>
            <a:chOff x="3796" y="1043"/>
            <a:chExt cx="865" cy="1237"/>
          </a:xfrm>
        </p:grpSpPr>
        <p:sp>
          <p:nvSpPr>
            <p:cNvPr id="64575" name="Line 4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76" name="Line 5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77" name="Line 6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78" name="Line 7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79" name="Line 8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0" name="Line 9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1" name="Line 10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2" name="Line 11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3" name="Line 12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4" name="Line 13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5" name="Line 14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6" name="Line 15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7" name="Line 16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8" name="Line 17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89" name="Line 18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4601" name="Line 20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602" name="Line 21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603" name="Line 22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604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4" name="Group 24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4597" name="Line 25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98" name="Line 26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99" name="Line 27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600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5" name="Group 29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4593" name="Line 30"/>
              <p:cNvSpPr>
                <a:spLocks noChangeShapeType="1"/>
              </p:cNvSpPr>
              <p:nvPr/>
            </p:nvSpPr>
            <p:spPr bwMode="auto">
              <a:xfrm>
                <a:off x="4235" y="1602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94" name="Line 31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198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95" name="Line 32"/>
              <p:cNvSpPr>
                <a:spLocks noChangeShapeType="1"/>
              </p:cNvSpPr>
              <p:nvPr/>
            </p:nvSpPr>
            <p:spPr bwMode="auto">
              <a:xfrm rot="6361956">
                <a:off x="4617" y="1395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96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89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sp>
        <p:nvSpPr>
          <p:cNvPr id="64517" name="Line 34"/>
          <p:cNvSpPr>
            <a:spLocks noChangeShapeType="1"/>
          </p:cNvSpPr>
          <p:nvPr/>
        </p:nvSpPr>
        <p:spPr bwMode="auto">
          <a:xfrm flipV="1">
            <a:off x="598488" y="3432175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1157288" y="4425950"/>
            <a:ext cx="1441450" cy="346075"/>
            <a:chOff x="3072" y="739"/>
            <a:chExt cx="652" cy="146"/>
          </a:xfrm>
        </p:grpSpPr>
        <p:pic>
          <p:nvPicPr>
            <p:cNvPr id="139323" name="Picture 36" descr="lgv_fqmg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573" name="Line 37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74" name="Line 38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1622425" y="2736850"/>
            <a:ext cx="987425" cy="730250"/>
            <a:chOff x="2197" y="1155"/>
            <a:chExt cx="622" cy="460"/>
          </a:xfrm>
        </p:grpSpPr>
        <p:grpSp>
          <p:nvGrpSpPr>
            <p:cNvPr id="8" name="Group 40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64570" name="Rectangle 41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71" name="Text Box 42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4569" name="Text Box 43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Mobile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Switching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Center</a:t>
              </a:r>
            </a:p>
          </p:txBody>
        </p:sp>
      </p:grp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1135063" y="2528888"/>
            <a:ext cx="636587" cy="493712"/>
            <a:chOff x="3202" y="3056"/>
            <a:chExt cx="401" cy="311"/>
          </a:xfrm>
        </p:grpSpPr>
        <p:sp>
          <p:nvSpPr>
            <p:cNvPr id="64562" name="Oval 45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3" name="Line 46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64" name="Rectangle 47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5" name="Oval 48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66" name="Line 49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67" name="Text Box 50"/>
            <p:cNvSpPr txBox="1">
              <a:spLocks noChangeArrowheads="1"/>
            </p:cNvSpPr>
            <p:nvPr/>
          </p:nvSpPr>
          <p:spPr bwMode="auto">
            <a:xfrm>
              <a:off x="3218" y="3137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smtClean="0">
                  <a:latin typeface="Arial" charset="0"/>
                </a:rPr>
                <a:t>VLR</a:t>
              </a:r>
            </a:p>
          </p:txBody>
        </p:sp>
      </p:grp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3343275" y="3587750"/>
            <a:ext cx="498475" cy="636588"/>
            <a:chOff x="3796" y="1043"/>
            <a:chExt cx="865" cy="1237"/>
          </a:xfrm>
        </p:grpSpPr>
        <p:sp>
          <p:nvSpPr>
            <p:cNvPr id="64532" name="Line 52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3" name="Line 53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4" name="Line 54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5" name="Line 55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6" name="Line 56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7" name="Line 57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8" name="Line 58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39" name="Line 59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0" name="Line 60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1" name="Line 61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2" name="Line 62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3" name="Line 63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4" name="Line 64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5" name="Line 65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4546" name="Line 66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1" name="Group 67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4558" name="Line 68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9" name="Line 69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60" name="Line 70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61" name="Line 71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2" name="Group 72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4554" name="Line 73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5" name="Line 74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6" name="Line 75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7" name="Line 76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3" name="Group 77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4550" name="Line 78"/>
              <p:cNvSpPr>
                <a:spLocks noChangeShapeType="1"/>
              </p:cNvSpPr>
              <p:nvPr/>
            </p:nvSpPr>
            <p:spPr bwMode="auto">
              <a:xfrm>
                <a:off x="4235" y="1602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1" name="Line 79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198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2" name="Line 80"/>
              <p:cNvSpPr>
                <a:spLocks noChangeShapeType="1"/>
              </p:cNvSpPr>
              <p:nvPr/>
            </p:nvSpPr>
            <p:spPr bwMode="auto">
              <a:xfrm rot="6361956">
                <a:off x="4617" y="1395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4553" name="Line 81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89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sp>
        <p:nvSpPr>
          <p:cNvPr id="64522" name="Line 82"/>
          <p:cNvSpPr>
            <a:spLocks noChangeShapeType="1"/>
          </p:cNvSpPr>
          <p:nvPr/>
        </p:nvSpPr>
        <p:spPr bwMode="auto">
          <a:xfrm flipH="1" flipV="1">
            <a:off x="2439988" y="3444875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139274" name="Freeform 83"/>
          <p:cNvSpPr>
            <a:spLocks/>
          </p:cNvSpPr>
          <p:nvPr/>
        </p:nvSpPr>
        <p:spPr bwMode="auto">
          <a:xfrm>
            <a:off x="788988" y="2135188"/>
            <a:ext cx="1328737" cy="2324100"/>
          </a:xfrm>
          <a:custGeom>
            <a:avLst/>
            <a:gdLst>
              <a:gd name="T0" fmla="*/ 2147483647 w 837"/>
              <a:gd name="T1" fmla="*/ 0 h 1464"/>
              <a:gd name="T2" fmla="*/ 2147483647 w 837"/>
              <a:gd name="T3" fmla="*/ 2147483647 h 1464"/>
              <a:gd name="T4" fmla="*/ 2147483647 w 837"/>
              <a:gd name="T5" fmla="*/ 2147483647 h 1464"/>
              <a:gd name="T6" fmla="*/ 2147483647 w 837"/>
              <a:gd name="T7" fmla="*/ 2147483647 h 1464"/>
              <a:gd name="T8" fmla="*/ 0 w 837"/>
              <a:gd name="T9" fmla="*/ 2147483647 h 1464"/>
              <a:gd name="T10" fmla="*/ 2147483647 w 837"/>
              <a:gd name="T11" fmla="*/ 2147483647 h 14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37" h="1464">
                <a:moveTo>
                  <a:pt x="816" y="0"/>
                </a:moveTo>
                <a:cubicBezTo>
                  <a:pt x="813" y="101"/>
                  <a:pt x="809" y="477"/>
                  <a:pt x="808" y="608"/>
                </a:cubicBezTo>
                <a:cubicBezTo>
                  <a:pt x="807" y="739"/>
                  <a:pt x="837" y="733"/>
                  <a:pt x="808" y="784"/>
                </a:cubicBezTo>
                <a:cubicBezTo>
                  <a:pt x="779" y="835"/>
                  <a:pt x="767" y="824"/>
                  <a:pt x="632" y="912"/>
                </a:cubicBezTo>
                <a:cubicBezTo>
                  <a:pt x="497" y="1000"/>
                  <a:pt x="0" y="1220"/>
                  <a:pt x="0" y="1312"/>
                </a:cubicBezTo>
                <a:cubicBezTo>
                  <a:pt x="0" y="1404"/>
                  <a:pt x="500" y="1432"/>
                  <a:pt x="632" y="146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75" name="Freeform 84"/>
          <p:cNvSpPr>
            <a:spLocks/>
          </p:cNvSpPr>
          <p:nvPr/>
        </p:nvSpPr>
        <p:spPr bwMode="auto">
          <a:xfrm>
            <a:off x="2093913" y="3367088"/>
            <a:ext cx="1282700" cy="1079500"/>
          </a:xfrm>
          <a:custGeom>
            <a:avLst/>
            <a:gdLst>
              <a:gd name="T0" fmla="*/ 0 w 808"/>
              <a:gd name="T1" fmla="*/ 0 h 680"/>
              <a:gd name="T2" fmla="*/ 2147483647 w 808"/>
              <a:gd name="T3" fmla="*/ 2147483647 h 680"/>
              <a:gd name="T4" fmla="*/ 2147483647 w 808"/>
              <a:gd name="T5" fmla="*/ 2147483647 h 680"/>
              <a:gd name="T6" fmla="*/ 2147483647 w 808"/>
              <a:gd name="T7" fmla="*/ 2147483647 h 6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08" h="680">
                <a:moveTo>
                  <a:pt x="0" y="0"/>
                </a:moveTo>
                <a:cubicBezTo>
                  <a:pt x="29" y="21"/>
                  <a:pt x="41" y="40"/>
                  <a:pt x="176" y="128"/>
                </a:cubicBezTo>
                <a:cubicBezTo>
                  <a:pt x="311" y="216"/>
                  <a:pt x="808" y="436"/>
                  <a:pt x="808" y="528"/>
                </a:cubicBezTo>
                <a:cubicBezTo>
                  <a:pt x="808" y="620"/>
                  <a:pt x="308" y="648"/>
                  <a:pt x="176" y="68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5" name="Text Box 85"/>
          <p:cNvSpPr txBox="1">
            <a:spLocks noChangeArrowheads="1"/>
          </p:cNvSpPr>
          <p:nvPr/>
        </p:nvSpPr>
        <p:spPr bwMode="auto">
          <a:xfrm>
            <a:off x="331788" y="4229100"/>
            <a:ext cx="7136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</a:rPr>
              <a:t>old BS</a:t>
            </a:r>
          </a:p>
        </p:txBody>
      </p:sp>
      <p:sp>
        <p:nvSpPr>
          <p:cNvPr id="64526" name="Text Box 86"/>
          <p:cNvSpPr txBox="1">
            <a:spLocks noChangeArrowheads="1"/>
          </p:cNvSpPr>
          <p:nvPr/>
        </p:nvSpPr>
        <p:spPr bwMode="auto">
          <a:xfrm>
            <a:off x="3024188" y="4360863"/>
            <a:ext cx="8034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</a:rPr>
              <a:t>new BS</a:t>
            </a:r>
          </a:p>
        </p:txBody>
      </p:sp>
      <p:sp>
        <p:nvSpPr>
          <p:cNvPr id="64527" name="Text Box 87"/>
          <p:cNvSpPr txBox="1">
            <a:spLocks noChangeArrowheads="1"/>
          </p:cNvSpPr>
          <p:nvPr/>
        </p:nvSpPr>
        <p:spPr bwMode="auto">
          <a:xfrm>
            <a:off x="1217613" y="3759200"/>
            <a:ext cx="7254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old </a:t>
            </a:r>
          </a:p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routing</a:t>
            </a:r>
          </a:p>
        </p:txBody>
      </p:sp>
      <p:sp>
        <p:nvSpPr>
          <p:cNvPr id="64528" name="Text Box 88"/>
          <p:cNvSpPr txBox="1">
            <a:spLocks noChangeArrowheads="1"/>
          </p:cNvSpPr>
          <p:nvPr/>
        </p:nvSpPr>
        <p:spPr bwMode="auto">
          <a:xfrm>
            <a:off x="2208213" y="3746500"/>
            <a:ext cx="7254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r>
              <a:rPr lang="en-US" sz="1400" smtClean="0">
                <a:latin typeface="Arial" charset="0"/>
              </a:rPr>
              <a:t>new</a:t>
            </a:r>
          </a:p>
          <a:p>
            <a:pPr algn="r" eaLnBrk="1" hangingPunct="1">
              <a:defRPr/>
            </a:pPr>
            <a:r>
              <a:rPr lang="en-US" sz="1400" smtClean="0">
                <a:latin typeface="Arial" charset="0"/>
              </a:rPr>
              <a:t>routing</a:t>
            </a:r>
          </a:p>
        </p:txBody>
      </p:sp>
      <p:sp>
        <p:nvSpPr>
          <p:cNvPr id="64529" name="Rectangle 90"/>
          <p:cNvSpPr>
            <a:spLocks noChangeArrowheads="1"/>
          </p:cNvSpPr>
          <p:nvPr/>
        </p:nvSpPr>
        <p:spPr bwMode="auto">
          <a:xfrm>
            <a:off x="411163" y="1936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GSM: handoff with common MSC</a:t>
            </a:r>
          </a:p>
        </p:txBody>
      </p:sp>
      <p:sp>
        <p:nvSpPr>
          <p:cNvPr id="64530" name="Rectangle 93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159250" cy="4962525"/>
          </a:xfrm>
        </p:spPr>
        <p:txBody>
          <a:bodyPr/>
          <a:lstStyle/>
          <a:p>
            <a:r>
              <a:rPr lang="en-US" sz="2400" i="1" dirty="0" smtClean="0">
                <a:solidFill>
                  <a:srgbClr val="C00000"/>
                </a:solidFill>
              </a:rPr>
              <a:t>handoff goal: </a:t>
            </a:r>
            <a:r>
              <a:rPr lang="en-US" sz="2400" dirty="0" smtClean="0"/>
              <a:t>route call via new base station (without interruption)</a:t>
            </a:r>
          </a:p>
          <a:p>
            <a:r>
              <a:rPr lang="en-US" sz="2400" dirty="0" smtClean="0"/>
              <a:t>reasons for handoff:</a:t>
            </a:r>
          </a:p>
          <a:p>
            <a:pPr lvl="1"/>
            <a:r>
              <a:rPr lang="en-US" sz="1800" dirty="0" smtClean="0"/>
              <a:t>stronger signal to/from new BS (continuing connectivity, less battery drain)</a:t>
            </a:r>
          </a:p>
          <a:p>
            <a:pPr lvl="1"/>
            <a:r>
              <a:rPr lang="en-US" sz="1800" dirty="0" smtClean="0"/>
              <a:t>load balance: free up channel in current BS</a:t>
            </a:r>
          </a:p>
          <a:p>
            <a:pPr lvl="1"/>
            <a:r>
              <a:rPr lang="en-US" sz="1800" dirty="0" smtClean="0"/>
              <a:t>GSM doesn’t mandate why to perform handoff (policy), only how (mechanism)</a:t>
            </a:r>
          </a:p>
          <a:p>
            <a:r>
              <a:rPr lang="en-US" sz="2400" dirty="0" smtClean="0"/>
              <a:t>handoff initiated by old BS</a:t>
            </a:r>
          </a:p>
          <a:p>
            <a:pPr lvl="1"/>
            <a:endParaRPr lang="en-US" sz="1800" dirty="0" smtClean="0"/>
          </a:p>
        </p:txBody>
      </p:sp>
      <p:pic>
        <p:nvPicPr>
          <p:cNvPr id="139282" name="Picture 16" descr="underline_base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8950" y="996950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FAA214B0-2080-4982-9FDF-113BB5F99AE0}" type="slidenum">
              <a:rPr lang="en-US"/>
              <a:pPr/>
              <a:t>3</a:t>
            </a:fld>
            <a:endParaRPr lang="en-US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What is mobility?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163" y="1601788"/>
            <a:ext cx="8197850" cy="574675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spectrum of mobility, from the</a:t>
            </a:r>
            <a:r>
              <a:rPr lang="en-US" sz="240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400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network</a:t>
            </a:r>
            <a:r>
              <a:rPr lang="en-US" sz="240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400">
                <a:latin typeface="Gill Sans MT" charset="0"/>
                <a:ea typeface="ＭＳ Ｐゴシック" charset="0"/>
              </a:rPr>
              <a:t>perspective:</a:t>
            </a:r>
          </a:p>
        </p:txBody>
      </p:sp>
      <p:grpSp>
        <p:nvGrpSpPr>
          <p:cNvPr id="96261" name="Group 4"/>
          <p:cNvGrpSpPr>
            <a:grpSpLocks/>
          </p:cNvGrpSpPr>
          <p:nvPr/>
        </p:nvGrpSpPr>
        <p:grpSpPr bwMode="auto">
          <a:xfrm>
            <a:off x="644525" y="2657475"/>
            <a:ext cx="7623175" cy="771525"/>
            <a:chOff x="390" y="890"/>
            <a:chExt cx="4802" cy="486"/>
          </a:xfrm>
        </p:grpSpPr>
        <p:sp>
          <p:nvSpPr>
            <p:cNvPr id="43022" name="Rectangle 5"/>
            <p:cNvSpPr>
              <a:spLocks noChangeArrowheads="1"/>
            </p:cNvSpPr>
            <p:nvPr/>
          </p:nvSpPr>
          <p:spPr bwMode="auto">
            <a:xfrm>
              <a:off x="392" y="1120"/>
              <a:ext cx="4800" cy="25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2"/>
                </a:gs>
              </a:gsLst>
              <a:lin ang="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23" name="Text Box 6"/>
            <p:cNvSpPr txBox="1">
              <a:spLocks noChangeArrowheads="1"/>
            </p:cNvSpPr>
            <p:nvPr/>
          </p:nvSpPr>
          <p:spPr bwMode="auto">
            <a:xfrm>
              <a:off x="390" y="890"/>
              <a:ext cx="8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no mobility</a:t>
              </a:r>
            </a:p>
          </p:txBody>
        </p:sp>
        <p:sp>
          <p:nvSpPr>
            <p:cNvPr id="43024" name="Text Box 7"/>
            <p:cNvSpPr txBox="1">
              <a:spLocks noChangeArrowheads="1"/>
            </p:cNvSpPr>
            <p:nvPr/>
          </p:nvSpPr>
          <p:spPr bwMode="auto">
            <a:xfrm>
              <a:off x="4246" y="898"/>
              <a:ext cx="92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latin typeface="Arial" charset="0"/>
                  <a:cs typeface="Arial" charset="0"/>
                </a:rPr>
                <a:t>high mobility</a:t>
              </a:r>
            </a:p>
          </p:txBody>
        </p:sp>
      </p:grpSp>
      <p:sp>
        <p:nvSpPr>
          <p:cNvPr id="43015" name="Text Box 8"/>
          <p:cNvSpPr txBox="1">
            <a:spLocks noChangeArrowheads="1"/>
          </p:cNvSpPr>
          <p:nvPr/>
        </p:nvSpPr>
        <p:spPr bwMode="auto">
          <a:xfrm>
            <a:off x="568325" y="4081463"/>
            <a:ext cx="27257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mobile wireless user, 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using same access </a:t>
            </a:r>
          </a:p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point</a:t>
            </a:r>
          </a:p>
        </p:txBody>
      </p:sp>
      <p:sp>
        <p:nvSpPr>
          <p:cNvPr id="43016" name="Text Box 9"/>
          <p:cNvSpPr txBox="1">
            <a:spLocks noChangeArrowheads="1"/>
          </p:cNvSpPr>
          <p:nvPr/>
        </p:nvSpPr>
        <p:spPr bwMode="auto">
          <a:xfrm>
            <a:off x="6016625" y="4092575"/>
            <a:ext cx="2690813" cy="189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mobile user, passing through multiple access point while maintaining ongoing connections (</a:t>
            </a:r>
            <a:r>
              <a:rPr lang="en-US" smtClean="0">
                <a:latin typeface="Arial" charset="0"/>
                <a:cs typeface="Arial" charset="0"/>
              </a:rPr>
              <a:t>like cell phone)</a:t>
            </a:r>
          </a:p>
        </p:txBody>
      </p:sp>
      <p:sp>
        <p:nvSpPr>
          <p:cNvPr id="43017" name="Text Box 10"/>
          <p:cNvSpPr txBox="1">
            <a:spLocks noChangeArrowheads="1"/>
          </p:cNvSpPr>
          <p:nvPr/>
        </p:nvSpPr>
        <p:spPr bwMode="auto">
          <a:xfrm>
            <a:off x="3248025" y="4094163"/>
            <a:ext cx="243205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mobile user, connecting/ disconnecting from network using DHCP.  </a:t>
            </a:r>
          </a:p>
        </p:txBody>
      </p:sp>
      <p:sp>
        <p:nvSpPr>
          <p:cNvPr id="43018" name="Line 11"/>
          <p:cNvSpPr>
            <a:spLocks noChangeShapeType="1"/>
          </p:cNvSpPr>
          <p:nvPr/>
        </p:nvSpPr>
        <p:spPr bwMode="auto">
          <a:xfrm flipH="1" flipV="1">
            <a:off x="1003300" y="3225800"/>
            <a:ext cx="215900" cy="863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H="1" flipV="1">
            <a:off x="3962400" y="3222625"/>
            <a:ext cx="0" cy="8778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3020" name="Line 11"/>
          <p:cNvSpPr>
            <a:spLocks noChangeShapeType="1"/>
          </p:cNvSpPr>
          <p:nvPr/>
        </p:nvSpPr>
        <p:spPr bwMode="auto">
          <a:xfrm flipV="1">
            <a:off x="6921500" y="3211513"/>
            <a:ext cx="165100" cy="88582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pic>
        <p:nvPicPr>
          <p:cNvPr id="96268" name="Picture 23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028E01AC-3477-4E4F-9DD7-4C6C699ED9C7}" type="slidenum">
              <a:rPr lang="en-US"/>
              <a:pPr/>
              <a:t>30</a:t>
            </a:fld>
            <a:endParaRPr lang="en-US"/>
          </a:p>
        </p:txBody>
      </p:sp>
      <p:sp>
        <p:nvSpPr>
          <p:cNvPr id="65540" name="Line 3"/>
          <p:cNvSpPr>
            <a:spLocks noChangeShapeType="1"/>
          </p:cNvSpPr>
          <p:nvPr/>
        </p:nvSpPr>
        <p:spPr bwMode="auto">
          <a:xfrm flipV="1">
            <a:off x="982663" y="3452813"/>
            <a:ext cx="520700" cy="342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68300" y="3590925"/>
            <a:ext cx="498475" cy="636588"/>
            <a:chOff x="3796" y="1043"/>
            <a:chExt cx="865" cy="1237"/>
          </a:xfrm>
        </p:grpSpPr>
        <p:sp>
          <p:nvSpPr>
            <p:cNvPr id="65627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28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29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0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1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2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3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4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5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6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7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8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39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40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41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5653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54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55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56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4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5649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50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51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52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5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5645" name="Line 32"/>
              <p:cNvSpPr>
                <a:spLocks noChangeShapeType="1"/>
              </p:cNvSpPr>
              <p:nvPr/>
            </p:nvSpPr>
            <p:spPr bwMode="auto">
              <a:xfrm>
                <a:off x="4235" y="1602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46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198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47" name="Line 34"/>
              <p:cNvSpPr>
                <a:spLocks noChangeShapeType="1"/>
              </p:cNvSpPr>
              <p:nvPr/>
            </p:nvSpPr>
            <p:spPr bwMode="auto">
              <a:xfrm rot="6361956">
                <a:off x="4617" y="1395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48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89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sp>
        <p:nvSpPr>
          <p:cNvPr id="65542" name="Line 36"/>
          <p:cNvSpPr>
            <a:spLocks noChangeShapeType="1"/>
          </p:cNvSpPr>
          <p:nvPr/>
        </p:nvSpPr>
        <p:spPr bwMode="auto">
          <a:xfrm flipV="1">
            <a:off x="608013" y="3435350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1166813" y="4429125"/>
            <a:ext cx="1441450" cy="346075"/>
            <a:chOff x="3072" y="739"/>
            <a:chExt cx="652" cy="146"/>
          </a:xfrm>
        </p:grpSpPr>
        <p:pic>
          <p:nvPicPr>
            <p:cNvPr id="141399" name="Picture 38" descr="lgv_fqmg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625" name="Line 39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26" name="Line 40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1631950" y="2740025"/>
            <a:ext cx="987425" cy="730250"/>
            <a:chOff x="2197" y="1155"/>
            <a:chExt cx="622" cy="460"/>
          </a:xfrm>
        </p:grpSpPr>
        <p:grpSp>
          <p:nvGrpSpPr>
            <p:cNvPr id="8" name="Group 42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65622" name="Rectangle 43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623" name="Text Box 44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1" hangingPunct="1"/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5621" name="Text Box 45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Mobile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Switching </a:t>
              </a:r>
            </a:p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Center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1144588" y="2532063"/>
            <a:ext cx="636587" cy="493712"/>
            <a:chOff x="3202" y="3056"/>
            <a:chExt cx="401" cy="311"/>
          </a:xfrm>
        </p:grpSpPr>
        <p:sp>
          <p:nvSpPr>
            <p:cNvPr id="65614" name="Oval 47"/>
            <p:cNvSpPr>
              <a:spLocks noChangeArrowheads="1"/>
            </p:cNvSpPr>
            <p:nvPr/>
          </p:nvSpPr>
          <p:spPr bwMode="auto">
            <a:xfrm>
              <a:off x="3203" y="3295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615" name="Line 48"/>
            <p:cNvSpPr>
              <a:spLocks noChangeShapeType="1"/>
            </p:cNvSpPr>
            <p:nvPr/>
          </p:nvSpPr>
          <p:spPr bwMode="auto">
            <a:xfrm>
              <a:off x="3204" y="3096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16" name="Rectangle 49"/>
            <p:cNvSpPr>
              <a:spLocks noChangeArrowheads="1"/>
            </p:cNvSpPr>
            <p:nvPr/>
          </p:nvSpPr>
          <p:spPr bwMode="auto">
            <a:xfrm>
              <a:off x="3210" y="3090"/>
              <a:ext cx="393" cy="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617" name="Oval 50"/>
            <p:cNvSpPr>
              <a:spLocks noChangeArrowheads="1"/>
            </p:cNvSpPr>
            <p:nvPr/>
          </p:nvSpPr>
          <p:spPr bwMode="auto">
            <a:xfrm>
              <a:off x="3202" y="3056"/>
              <a:ext cx="400" cy="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618" name="Line 51"/>
            <p:cNvSpPr>
              <a:spLocks noChangeShapeType="1"/>
            </p:cNvSpPr>
            <p:nvPr/>
          </p:nvSpPr>
          <p:spPr bwMode="auto">
            <a:xfrm>
              <a:off x="3603" y="3099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619" name="Text Box 52"/>
            <p:cNvSpPr txBox="1">
              <a:spLocks noChangeArrowheads="1"/>
            </p:cNvSpPr>
            <p:nvPr/>
          </p:nvSpPr>
          <p:spPr bwMode="auto">
            <a:xfrm>
              <a:off x="3218" y="3137"/>
              <a:ext cx="3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smtClean="0">
                  <a:latin typeface="Arial" charset="0"/>
                </a:rPr>
                <a:t>VLR</a:t>
              </a:r>
            </a:p>
          </p:txBody>
        </p:sp>
      </p:grpSp>
      <p:grpSp>
        <p:nvGrpSpPr>
          <p:cNvPr id="10" name="Group 53"/>
          <p:cNvGrpSpPr>
            <a:grpSpLocks/>
          </p:cNvGrpSpPr>
          <p:nvPr/>
        </p:nvGrpSpPr>
        <p:grpSpPr bwMode="auto">
          <a:xfrm>
            <a:off x="3352800" y="3590925"/>
            <a:ext cx="498475" cy="636588"/>
            <a:chOff x="3796" y="1043"/>
            <a:chExt cx="865" cy="1237"/>
          </a:xfrm>
        </p:grpSpPr>
        <p:sp>
          <p:nvSpPr>
            <p:cNvPr id="65584" name="Line 54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85" name="Line 55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86" name="Line 56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87" name="Line 57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88" name="Line 58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89" name="Line 59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0" name="Line 60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1" name="Line 61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2" name="Line 62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3" name="Line 63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4" name="Line 64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5" name="Line 65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6" name="Line 66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7" name="Line 67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5598" name="Line 68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1" name="Group 69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5610" name="Line 70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11" name="Line 71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12" name="Line 72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13" name="Line 73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2" name="Group 74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5606" name="Line 75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07" name="Line 76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08" name="Line 77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09" name="Line 78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13" name="Group 79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5602" name="Line 80"/>
              <p:cNvSpPr>
                <a:spLocks noChangeShapeType="1"/>
              </p:cNvSpPr>
              <p:nvPr/>
            </p:nvSpPr>
            <p:spPr bwMode="auto">
              <a:xfrm>
                <a:off x="4235" y="1602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03" name="Line 81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198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04" name="Line 82"/>
              <p:cNvSpPr>
                <a:spLocks noChangeShapeType="1"/>
              </p:cNvSpPr>
              <p:nvPr/>
            </p:nvSpPr>
            <p:spPr bwMode="auto">
              <a:xfrm rot="6361956">
                <a:off x="4617" y="1395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5605" name="Line 83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89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sp>
        <p:nvSpPr>
          <p:cNvPr id="65547" name="Line 84"/>
          <p:cNvSpPr>
            <a:spLocks noChangeShapeType="1"/>
          </p:cNvSpPr>
          <p:nvPr/>
        </p:nvSpPr>
        <p:spPr bwMode="auto">
          <a:xfrm flipH="1" flipV="1">
            <a:off x="2449513" y="3448050"/>
            <a:ext cx="1176337" cy="776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5548" name="Text Box 85"/>
          <p:cNvSpPr txBox="1">
            <a:spLocks noChangeArrowheads="1"/>
          </p:cNvSpPr>
          <p:nvPr/>
        </p:nvSpPr>
        <p:spPr bwMode="auto">
          <a:xfrm>
            <a:off x="198438" y="4232275"/>
            <a:ext cx="7136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</a:rPr>
              <a:t>old BS</a:t>
            </a:r>
          </a:p>
        </p:txBody>
      </p:sp>
      <p:grpSp>
        <p:nvGrpSpPr>
          <p:cNvPr id="14" name="Group 87"/>
          <p:cNvGrpSpPr>
            <a:grpSpLocks/>
          </p:cNvGrpSpPr>
          <p:nvPr/>
        </p:nvGrpSpPr>
        <p:grpSpPr bwMode="auto">
          <a:xfrm>
            <a:off x="1039813" y="3487738"/>
            <a:ext cx="296862" cy="336550"/>
            <a:chOff x="3312" y="2598"/>
            <a:chExt cx="187" cy="212"/>
          </a:xfrm>
        </p:grpSpPr>
        <p:sp>
          <p:nvSpPr>
            <p:cNvPr id="65582" name="Oval 88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3" name="Text Box 89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1</a:t>
              </a:r>
            </a:p>
          </p:txBody>
        </p:sp>
      </p:grpSp>
      <p:grpSp>
        <p:nvGrpSpPr>
          <p:cNvPr id="15" name="Group 90"/>
          <p:cNvGrpSpPr>
            <a:grpSpLocks/>
          </p:cNvGrpSpPr>
          <p:nvPr/>
        </p:nvGrpSpPr>
        <p:grpSpPr bwMode="auto">
          <a:xfrm>
            <a:off x="3319463" y="3919538"/>
            <a:ext cx="296862" cy="336550"/>
            <a:chOff x="3312" y="2598"/>
            <a:chExt cx="187" cy="212"/>
          </a:xfrm>
        </p:grpSpPr>
        <p:sp>
          <p:nvSpPr>
            <p:cNvPr id="65580" name="Oval 91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81" name="Text Box 92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3</a:t>
              </a:r>
            </a:p>
          </p:txBody>
        </p:sp>
      </p:grpSp>
      <p:sp>
        <p:nvSpPr>
          <p:cNvPr id="65551" name="Line 93"/>
          <p:cNvSpPr>
            <a:spLocks noChangeShapeType="1"/>
          </p:cNvSpPr>
          <p:nvPr/>
        </p:nvSpPr>
        <p:spPr bwMode="auto">
          <a:xfrm>
            <a:off x="2500313" y="3357563"/>
            <a:ext cx="920750" cy="584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16" name="Group 94"/>
          <p:cNvGrpSpPr>
            <a:grpSpLocks/>
          </p:cNvGrpSpPr>
          <p:nvPr/>
        </p:nvGrpSpPr>
        <p:grpSpPr bwMode="auto">
          <a:xfrm>
            <a:off x="2379663" y="3208338"/>
            <a:ext cx="296862" cy="336550"/>
            <a:chOff x="3312" y="2598"/>
            <a:chExt cx="187" cy="212"/>
          </a:xfrm>
        </p:grpSpPr>
        <p:sp>
          <p:nvSpPr>
            <p:cNvPr id="65578" name="Oval 95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9" name="Text Box 96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2</a:t>
              </a:r>
            </a:p>
          </p:txBody>
        </p:sp>
      </p:grpSp>
      <p:sp>
        <p:nvSpPr>
          <p:cNvPr id="141328" name="Freeform 97"/>
          <p:cNvSpPr>
            <a:spLocks/>
          </p:cNvSpPr>
          <p:nvPr/>
        </p:nvSpPr>
        <p:spPr bwMode="auto">
          <a:xfrm>
            <a:off x="823913" y="3406775"/>
            <a:ext cx="2425700" cy="738188"/>
          </a:xfrm>
          <a:custGeom>
            <a:avLst/>
            <a:gdLst>
              <a:gd name="T0" fmla="*/ 2147483647 w 1528"/>
              <a:gd name="T1" fmla="*/ 2147483647 h 465"/>
              <a:gd name="T2" fmla="*/ 2147483647 w 1528"/>
              <a:gd name="T3" fmla="*/ 2147483647 h 465"/>
              <a:gd name="T4" fmla="*/ 2147483647 w 1528"/>
              <a:gd name="T5" fmla="*/ 2147483647 h 465"/>
              <a:gd name="T6" fmla="*/ 0 w 1528"/>
              <a:gd name="T7" fmla="*/ 2147483647 h 46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8" h="465">
                <a:moveTo>
                  <a:pt x="1528" y="425"/>
                </a:moveTo>
                <a:cubicBezTo>
                  <a:pt x="1340" y="279"/>
                  <a:pt x="1153" y="133"/>
                  <a:pt x="1004" y="73"/>
                </a:cubicBezTo>
                <a:cubicBezTo>
                  <a:pt x="855" y="13"/>
                  <a:pt x="799" y="0"/>
                  <a:pt x="632" y="65"/>
                </a:cubicBezTo>
                <a:cubicBezTo>
                  <a:pt x="465" y="130"/>
                  <a:pt x="232" y="297"/>
                  <a:pt x="0" y="465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" name="Group 98"/>
          <p:cNvGrpSpPr>
            <a:grpSpLocks/>
          </p:cNvGrpSpPr>
          <p:nvPr/>
        </p:nvGrpSpPr>
        <p:grpSpPr bwMode="auto">
          <a:xfrm>
            <a:off x="1947863" y="3341688"/>
            <a:ext cx="296862" cy="336550"/>
            <a:chOff x="3312" y="2598"/>
            <a:chExt cx="187" cy="212"/>
          </a:xfrm>
        </p:grpSpPr>
        <p:sp>
          <p:nvSpPr>
            <p:cNvPr id="65576" name="Oval 99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7" name="Text Box 100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4</a:t>
              </a:r>
            </a:p>
          </p:txBody>
        </p:sp>
      </p:grpSp>
      <p:sp>
        <p:nvSpPr>
          <p:cNvPr id="65555" name="Line 101"/>
          <p:cNvSpPr>
            <a:spLocks noChangeShapeType="1"/>
          </p:cNvSpPr>
          <p:nvPr/>
        </p:nvSpPr>
        <p:spPr bwMode="auto">
          <a:xfrm>
            <a:off x="957263" y="4259263"/>
            <a:ext cx="596900" cy="25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18" name="Group 102"/>
          <p:cNvGrpSpPr>
            <a:grpSpLocks/>
          </p:cNvGrpSpPr>
          <p:nvPr/>
        </p:nvGrpSpPr>
        <p:grpSpPr bwMode="auto">
          <a:xfrm>
            <a:off x="1071563" y="4192588"/>
            <a:ext cx="296862" cy="336550"/>
            <a:chOff x="3312" y="2598"/>
            <a:chExt cx="187" cy="212"/>
          </a:xfrm>
        </p:grpSpPr>
        <p:sp>
          <p:nvSpPr>
            <p:cNvPr id="65574" name="Oval 103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5" name="Text Box 104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5</a:t>
              </a:r>
            </a:p>
          </p:txBody>
        </p:sp>
      </p:grpSp>
      <p:sp>
        <p:nvSpPr>
          <p:cNvPr id="141332" name="Freeform 105"/>
          <p:cNvSpPr>
            <a:spLocks/>
          </p:cNvSpPr>
          <p:nvPr/>
        </p:nvSpPr>
        <p:spPr bwMode="auto">
          <a:xfrm>
            <a:off x="2525713" y="4100513"/>
            <a:ext cx="844550" cy="520700"/>
          </a:xfrm>
          <a:custGeom>
            <a:avLst/>
            <a:gdLst>
              <a:gd name="T0" fmla="*/ 0 w 532"/>
              <a:gd name="T1" fmla="*/ 2147483647 h 328"/>
              <a:gd name="T2" fmla="*/ 2147483647 w 532"/>
              <a:gd name="T3" fmla="*/ 2147483647 h 328"/>
              <a:gd name="T4" fmla="*/ 2147483647 w 532"/>
              <a:gd name="T5" fmla="*/ 2147483647 h 3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32" h="328">
                <a:moveTo>
                  <a:pt x="0" y="272"/>
                </a:moveTo>
                <a:cubicBezTo>
                  <a:pt x="82" y="235"/>
                  <a:pt x="452" y="0"/>
                  <a:pt x="492" y="52"/>
                </a:cubicBezTo>
                <a:cubicBezTo>
                  <a:pt x="532" y="104"/>
                  <a:pt x="156" y="270"/>
                  <a:pt x="68" y="328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" name="Group 106"/>
          <p:cNvGrpSpPr>
            <a:grpSpLocks/>
          </p:cNvGrpSpPr>
          <p:nvPr/>
        </p:nvGrpSpPr>
        <p:grpSpPr bwMode="auto">
          <a:xfrm>
            <a:off x="2811463" y="4211638"/>
            <a:ext cx="296862" cy="336550"/>
            <a:chOff x="3312" y="2598"/>
            <a:chExt cx="187" cy="212"/>
          </a:xfrm>
        </p:grpSpPr>
        <p:sp>
          <p:nvSpPr>
            <p:cNvPr id="65572" name="Oval 107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3" name="Text Box 108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6</a:t>
              </a:r>
            </a:p>
          </p:txBody>
        </p:sp>
      </p:grpSp>
      <p:sp>
        <p:nvSpPr>
          <p:cNvPr id="141334" name="Freeform 109"/>
          <p:cNvSpPr>
            <a:spLocks/>
          </p:cNvSpPr>
          <p:nvPr/>
        </p:nvSpPr>
        <p:spPr bwMode="auto">
          <a:xfrm>
            <a:off x="2303463" y="3567113"/>
            <a:ext cx="755650" cy="920750"/>
          </a:xfrm>
          <a:custGeom>
            <a:avLst/>
            <a:gdLst>
              <a:gd name="T0" fmla="*/ 2147483647 w 476"/>
              <a:gd name="T1" fmla="*/ 2147483647 h 580"/>
              <a:gd name="T2" fmla="*/ 2147483647 w 476"/>
              <a:gd name="T3" fmla="*/ 2147483647 h 580"/>
              <a:gd name="T4" fmla="*/ 0 w 476"/>
              <a:gd name="T5" fmla="*/ 0 h 5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76" h="580">
                <a:moveTo>
                  <a:pt x="68" y="580"/>
                </a:moveTo>
                <a:cubicBezTo>
                  <a:pt x="135" y="537"/>
                  <a:pt x="468" y="380"/>
                  <a:pt x="472" y="324"/>
                </a:cubicBezTo>
                <a:cubicBezTo>
                  <a:pt x="476" y="268"/>
                  <a:pt x="98" y="67"/>
                  <a:pt x="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" name="Group 110"/>
          <p:cNvGrpSpPr>
            <a:grpSpLocks/>
          </p:cNvGrpSpPr>
          <p:nvPr/>
        </p:nvGrpSpPr>
        <p:grpSpPr bwMode="auto">
          <a:xfrm>
            <a:off x="2411413" y="3627438"/>
            <a:ext cx="296862" cy="336550"/>
            <a:chOff x="3312" y="2598"/>
            <a:chExt cx="187" cy="212"/>
          </a:xfrm>
        </p:grpSpPr>
        <p:sp>
          <p:nvSpPr>
            <p:cNvPr id="65570" name="Oval 111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1" name="Text Box 112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7</a:t>
              </a:r>
            </a:p>
          </p:txBody>
        </p:sp>
      </p:grpSp>
      <p:sp>
        <p:nvSpPr>
          <p:cNvPr id="65561" name="Line 113"/>
          <p:cNvSpPr>
            <a:spLocks noChangeShapeType="1"/>
          </p:cNvSpPr>
          <p:nvPr/>
        </p:nvSpPr>
        <p:spPr bwMode="auto">
          <a:xfrm flipH="1">
            <a:off x="1058863" y="3598863"/>
            <a:ext cx="812800" cy="5397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21" name="Group 114"/>
          <p:cNvGrpSpPr>
            <a:grpSpLocks/>
          </p:cNvGrpSpPr>
          <p:nvPr/>
        </p:nvGrpSpPr>
        <p:grpSpPr bwMode="auto">
          <a:xfrm>
            <a:off x="1370013" y="3741738"/>
            <a:ext cx="296862" cy="336550"/>
            <a:chOff x="3312" y="2598"/>
            <a:chExt cx="187" cy="212"/>
          </a:xfrm>
        </p:grpSpPr>
        <p:sp>
          <p:nvSpPr>
            <p:cNvPr id="65568" name="Oval 115"/>
            <p:cNvSpPr>
              <a:spLocks noChangeArrowheads="1"/>
            </p:cNvSpPr>
            <p:nvPr/>
          </p:nvSpPr>
          <p:spPr bwMode="auto">
            <a:xfrm>
              <a:off x="3334" y="2622"/>
              <a:ext cx="150" cy="15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9" name="Text Box 116"/>
            <p:cNvSpPr txBox="1">
              <a:spLocks noChangeArrowheads="1"/>
            </p:cNvSpPr>
            <p:nvPr/>
          </p:nvSpPr>
          <p:spPr bwMode="auto">
            <a:xfrm>
              <a:off x="3312" y="2598"/>
              <a:ext cx="18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latin typeface="Arial" pitchFamily="34" charset="0"/>
                </a:rPr>
                <a:t>8</a:t>
              </a:r>
            </a:p>
          </p:txBody>
        </p:sp>
      </p:grpSp>
      <p:sp>
        <p:nvSpPr>
          <p:cNvPr id="65563" name="Text Box 119"/>
          <p:cNvSpPr txBox="1">
            <a:spLocks noChangeArrowheads="1"/>
          </p:cNvSpPr>
          <p:nvPr/>
        </p:nvSpPr>
        <p:spPr bwMode="auto">
          <a:xfrm>
            <a:off x="3024188" y="4360863"/>
            <a:ext cx="8034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</a:rPr>
              <a:t>new BS</a:t>
            </a:r>
          </a:p>
        </p:txBody>
      </p:sp>
      <p:sp>
        <p:nvSpPr>
          <p:cNvPr id="65564" name="Rectangle 120"/>
          <p:cNvSpPr>
            <a:spLocks noChangeArrowheads="1"/>
          </p:cNvSpPr>
          <p:nvPr/>
        </p:nvSpPr>
        <p:spPr bwMode="auto">
          <a:xfrm>
            <a:off x="4140200" y="1360488"/>
            <a:ext cx="5003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1. old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informs MSC of impending handoff, provides list of 1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+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BSs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2. MSC sets up path (allocates resources) to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3.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allocates radio channel for use by mobile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4.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signals MSC, old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ready 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5. old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tells mobile: perform handoff to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6. mobile,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signal to activate new channel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7. mobile signals via new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to MSC: handoff complete.  MSC reroutes call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8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MSC-old-BS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resources released</a:t>
            </a:r>
          </a:p>
          <a:p>
            <a:pPr marL="280988" indent="-280988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889000" lvl="1" indent="-3810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65565" name="Line 121"/>
          <p:cNvSpPr>
            <a:spLocks noChangeShapeType="1"/>
          </p:cNvSpPr>
          <p:nvPr/>
        </p:nvSpPr>
        <p:spPr bwMode="auto">
          <a:xfrm>
            <a:off x="2101850" y="2019300"/>
            <a:ext cx="0" cy="7508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65566" name="Rectangle 90"/>
          <p:cNvSpPr>
            <a:spLocks noChangeArrowheads="1"/>
          </p:cNvSpPr>
          <p:nvPr/>
        </p:nvSpPr>
        <p:spPr bwMode="auto">
          <a:xfrm>
            <a:off x="411163" y="1936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0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GSM: handoff with common MSC</a:t>
            </a:r>
          </a:p>
        </p:txBody>
      </p:sp>
      <p:pic>
        <p:nvPicPr>
          <p:cNvPr id="141342" name="Picture 16" descr="underline_base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8950" y="996950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65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D328020B-DAA1-4A4A-8AAD-5F213660B192}" type="slidenum">
              <a:rPr lang="en-US"/>
              <a:pPr/>
              <a:t>31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22275" y="2239963"/>
            <a:ext cx="1408113" cy="1109662"/>
            <a:chOff x="125" y="951"/>
            <a:chExt cx="887" cy="699"/>
          </a:xfrm>
        </p:grpSpPr>
        <p:sp>
          <p:nvSpPr>
            <p:cNvPr id="143891" name="Freeform 3"/>
            <p:cNvSpPr>
              <a:spLocks/>
            </p:cNvSpPr>
            <p:nvPr/>
          </p:nvSpPr>
          <p:spPr bwMode="auto">
            <a:xfrm>
              <a:off x="147" y="1148"/>
              <a:ext cx="817" cy="502"/>
            </a:xfrm>
            <a:custGeom>
              <a:avLst/>
              <a:gdLst>
                <a:gd name="T0" fmla="*/ 32 w 1209"/>
                <a:gd name="T1" fmla="*/ 0 h 1134"/>
                <a:gd name="T2" fmla="*/ 5 w 1209"/>
                <a:gd name="T3" fmla="*/ 2 h 1134"/>
                <a:gd name="T4" fmla="*/ 3 w 1209"/>
                <a:gd name="T5" fmla="*/ 8 h 1134"/>
                <a:gd name="T6" fmla="*/ 7 w 1209"/>
                <a:gd name="T7" fmla="*/ 13 h 1134"/>
                <a:gd name="T8" fmla="*/ 21 w 1209"/>
                <a:gd name="T9" fmla="*/ 16 h 1134"/>
                <a:gd name="T10" fmla="*/ 66 w 1209"/>
                <a:gd name="T11" fmla="*/ 18 h 1134"/>
                <a:gd name="T12" fmla="*/ 131 w 1209"/>
                <a:gd name="T13" fmla="*/ 19 h 1134"/>
                <a:gd name="T14" fmla="*/ 158 w 1209"/>
                <a:gd name="T15" fmla="*/ 15 h 1134"/>
                <a:gd name="T16" fmla="*/ 168 w 1209"/>
                <a:gd name="T17" fmla="*/ 7 h 1134"/>
                <a:gd name="T18" fmla="*/ 159 w 1209"/>
                <a:gd name="T19" fmla="*/ 3 h 1134"/>
                <a:gd name="T20" fmla="*/ 99 w 1209"/>
                <a:gd name="T21" fmla="*/ 2 h 1134"/>
                <a:gd name="T22" fmla="*/ 32 w 1209"/>
                <a:gd name="T23" fmla="*/ 0 h 11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9" h="1134">
                  <a:moveTo>
                    <a:pt x="224" y="6"/>
                  </a:moveTo>
                  <a:cubicBezTo>
                    <a:pt x="112" y="13"/>
                    <a:pt x="66" y="64"/>
                    <a:pt x="33" y="141"/>
                  </a:cubicBezTo>
                  <a:cubicBezTo>
                    <a:pt x="0" y="219"/>
                    <a:pt x="24" y="370"/>
                    <a:pt x="27" y="471"/>
                  </a:cubicBezTo>
                  <a:cubicBezTo>
                    <a:pt x="30" y="572"/>
                    <a:pt x="30" y="664"/>
                    <a:pt x="50" y="747"/>
                  </a:cubicBezTo>
                  <a:cubicBezTo>
                    <a:pt x="70" y="830"/>
                    <a:pt x="79" y="924"/>
                    <a:pt x="149" y="972"/>
                  </a:cubicBezTo>
                  <a:cubicBezTo>
                    <a:pt x="219" y="1020"/>
                    <a:pt x="339" y="1012"/>
                    <a:pt x="469" y="1036"/>
                  </a:cubicBezTo>
                  <a:cubicBezTo>
                    <a:pt x="599" y="1060"/>
                    <a:pt x="822" y="1134"/>
                    <a:pt x="931" y="1115"/>
                  </a:cubicBezTo>
                  <a:cubicBezTo>
                    <a:pt x="1040" y="1096"/>
                    <a:pt x="1079" y="1039"/>
                    <a:pt x="1122" y="920"/>
                  </a:cubicBezTo>
                  <a:cubicBezTo>
                    <a:pt x="1165" y="801"/>
                    <a:pt x="1188" y="523"/>
                    <a:pt x="1189" y="401"/>
                  </a:cubicBezTo>
                  <a:cubicBezTo>
                    <a:pt x="1190" y="279"/>
                    <a:pt x="1209" y="240"/>
                    <a:pt x="1128" y="190"/>
                  </a:cubicBezTo>
                  <a:cubicBezTo>
                    <a:pt x="1046" y="141"/>
                    <a:pt x="850" y="135"/>
                    <a:pt x="701" y="104"/>
                  </a:cubicBezTo>
                  <a:cubicBezTo>
                    <a:pt x="552" y="72"/>
                    <a:pt x="335" y="0"/>
                    <a:pt x="224" y="6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093" name="Text Box 4"/>
            <p:cNvSpPr txBox="1">
              <a:spLocks noChangeArrowheads="1"/>
            </p:cNvSpPr>
            <p:nvPr/>
          </p:nvSpPr>
          <p:spPr bwMode="auto">
            <a:xfrm>
              <a:off x="142" y="951"/>
              <a:ext cx="87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smtClean="0">
                  <a:latin typeface="Arial" charset="0"/>
                </a:rPr>
                <a:t>home network</a:t>
              </a: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25" y="1203"/>
              <a:ext cx="616" cy="326"/>
              <a:chOff x="581" y="459"/>
              <a:chExt cx="616" cy="326"/>
            </a:xfrm>
          </p:grpSpPr>
          <p:sp>
            <p:nvSpPr>
              <p:cNvPr id="67095" name="Rectangle 6"/>
              <p:cNvSpPr>
                <a:spLocks noChangeArrowheads="1"/>
              </p:cNvSpPr>
              <p:nvPr/>
            </p:nvSpPr>
            <p:spPr bwMode="auto">
              <a:xfrm>
                <a:off x="696" y="464"/>
                <a:ext cx="384" cy="31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096" name="Text Box 7"/>
              <p:cNvSpPr txBox="1">
                <a:spLocks noChangeArrowheads="1"/>
              </p:cNvSpPr>
              <p:nvPr/>
            </p:nvSpPr>
            <p:spPr bwMode="auto">
              <a:xfrm>
                <a:off x="581" y="459"/>
                <a:ext cx="616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</a:rPr>
                  <a:t>Home MSC</a:t>
                </a:r>
              </a:p>
            </p:txBody>
          </p:sp>
        </p:grpSp>
      </p:grpSp>
      <p:sp>
        <p:nvSpPr>
          <p:cNvPr id="143364" name="Freeform 15"/>
          <p:cNvSpPr>
            <a:spLocks/>
          </p:cNvSpPr>
          <p:nvPr/>
        </p:nvSpPr>
        <p:spPr bwMode="auto">
          <a:xfrm>
            <a:off x="1816100" y="2933700"/>
            <a:ext cx="1436688" cy="16176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6" name="Text Box 16"/>
          <p:cNvSpPr txBox="1">
            <a:spLocks noChangeArrowheads="1"/>
          </p:cNvSpPr>
          <p:nvPr/>
        </p:nvSpPr>
        <p:spPr bwMode="auto">
          <a:xfrm>
            <a:off x="2316163" y="3529013"/>
            <a:ext cx="717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PSTN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709738" y="5129213"/>
            <a:ext cx="1441450" cy="346075"/>
            <a:chOff x="3072" y="739"/>
            <a:chExt cx="652" cy="146"/>
          </a:xfrm>
        </p:grpSpPr>
        <p:pic>
          <p:nvPicPr>
            <p:cNvPr id="143888" name="Picture 18" descr="lgv_fqmg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090" name="Line 19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091" name="Line 20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pic>
        <p:nvPicPr>
          <p:cNvPr id="143367" name="Picture 21" descr="e2gmc3yp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63913" y="2749550"/>
            <a:ext cx="4111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9" name="Text Box 22"/>
          <p:cNvSpPr txBox="1">
            <a:spLocks noChangeArrowheads="1"/>
          </p:cNvSpPr>
          <p:nvPr/>
        </p:nvSpPr>
        <p:spPr bwMode="auto">
          <a:xfrm>
            <a:off x="2633663" y="2455863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correspondent</a:t>
            </a:r>
          </a:p>
        </p:txBody>
      </p:sp>
      <p:sp>
        <p:nvSpPr>
          <p:cNvPr id="143369" name="Freeform 23"/>
          <p:cNvSpPr>
            <a:spLocks/>
          </p:cNvSpPr>
          <p:nvPr/>
        </p:nvSpPr>
        <p:spPr bwMode="auto">
          <a:xfrm>
            <a:off x="1214438" y="2978150"/>
            <a:ext cx="2222500" cy="446088"/>
          </a:xfrm>
          <a:custGeom>
            <a:avLst/>
            <a:gdLst>
              <a:gd name="T0" fmla="*/ 2147483647 w 1400"/>
              <a:gd name="T1" fmla="*/ 2147483647 h 281"/>
              <a:gd name="T2" fmla="*/ 2147483647 w 1400"/>
              <a:gd name="T3" fmla="*/ 2147483647 h 281"/>
              <a:gd name="T4" fmla="*/ 2147483647 w 1400"/>
              <a:gd name="T5" fmla="*/ 2147483647 h 281"/>
              <a:gd name="T6" fmla="*/ 2147483647 w 1400"/>
              <a:gd name="T7" fmla="*/ 2147483647 h 281"/>
              <a:gd name="T8" fmla="*/ 0 w 1400"/>
              <a:gd name="T9" fmla="*/ 0 h 2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0" h="281">
                <a:moveTo>
                  <a:pt x="1400" y="104"/>
                </a:moveTo>
                <a:cubicBezTo>
                  <a:pt x="1381" y="121"/>
                  <a:pt x="1397" y="180"/>
                  <a:pt x="1296" y="208"/>
                </a:cubicBezTo>
                <a:cubicBezTo>
                  <a:pt x="1195" y="236"/>
                  <a:pt x="956" y="281"/>
                  <a:pt x="792" y="272"/>
                </a:cubicBezTo>
                <a:cubicBezTo>
                  <a:pt x="628" y="263"/>
                  <a:pt x="444" y="197"/>
                  <a:pt x="312" y="152"/>
                </a:cubicBezTo>
                <a:cubicBezTo>
                  <a:pt x="180" y="107"/>
                  <a:pt x="65" y="32"/>
                  <a:pt x="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70" name="Freeform 24"/>
          <p:cNvSpPr>
            <a:spLocks/>
          </p:cNvSpPr>
          <p:nvPr/>
        </p:nvSpPr>
        <p:spPr bwMode="auto">
          <a:xfrm>
            <a:off x="1062038" y="3003550"/>
            <a:ext cx="1087437" cy="882650"/>
          </a:xfrm>
          <a:custGeom>
            <a:avLst/>
            <a:gdLst>
              <a:gd name="T0" fmla="*/ 0 w 685"/>
              <a:gd name="T1" fmla="*/ 0 h 556"/>
              <a:gd name="T2" fmla="*/ 2147483647 w 685"/>
              <a:gd name="T3" fmla="*/ 2147483647 h 556"/>
              <a:gd name="T4" fmla="*/ 2147483647 w 685"/>
              <a:gd name="T5" fmla="*/ 2147483647 h 556"/>
              <a:gd name="T6" fmla="*/ 2147483647 w 685"/>
              <a:gd name="T7" fmla="*/ 2147483647 h 5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85" h="556">
                <a:moveTo>
                  <a:pt x="0" y="0"/>
                </a:moveTo>
                <a:cubicBezTo>
                  <a:pt x="96" y="55"/>
                  <a:pt x="467" y="249"/>
                  <a:pt x="576" y="328"/>
                </a:cubicBezTo>
                <a:cubicBezTo>
                  <a:pt x="685" y="407"/>
                  <a:pt x="677" y="434"/>
                  <a:pt x="656" y="472"/>
                </a:cubicBezTo>
                <a:cubicBezTo>
                  <a:pt x="635" y="510"/>
                  <a:pt x="491" y="539"/>
                  <a:pt x="447" y="55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387350" y="3778250"/>
            <a:ext cx="1020763" cy="841375"/>
            <a:chOff x="1807" y="2856"/>
            <a:chExt cx="803" cy="674"/>
          </a:xfrm>
        </p:grpSpPr>
        <p:sp>
          <p:nvSpPr>
            <p:cNvPr id="66957" name="AutoShape 26"/>
            <p:cNvSpPr>
              <a:spLocks noChangeArrowheads="1"/>
            </p:cNvSpPr>
            <p:nvPr/>
          </p:nvSpPr>
          <p:spPr bwMode="auto">
            <a:xfrm>
              <a:off x="1807" y="2856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958" name="AutoShape 27"/>
            <p:cNvSpPr>
              <a:spLocks noChangeArrowheads="1"/>
            </p:cNvSpPr>
            <p:nvPr/>
          </p:nvSpPr>
          <p:spPr bwMode="auto">
            <a:xfrm>
              <a:off x="2047" y="3258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959" name="AutoShape 28"/>
            <p:cNvSpPr>
              <a:spLocks noChangeArrowheads="1"/>
            </p:cNvSpPr>
            <p:nvPr/>
          </p:nvSpPr>
          <p:spPr bwMode="auto">
            <a:xfrm>
              <a:off x="2043" y="2984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960" name="AutoShape 29"/>
            <p:cNvSpPr>
              <a:spLocks noChangeArrowheads="1"/>
            </p:cNvSpPr>
            <p:nvPr/>
          </p:nvSpPr>
          <p:spPr bwMode="auto">
            <a:xfrm>
              <a:off x="2282" y="3123"/>
              <a:ext cx="315" cy="272"/>
            </a:xfrm>
            <a:prstGeom prst="hexagon">
              <a:avLst>
                <a:gd name="adj" fmla="val 28860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2407" y="3162"/>
              <a:ext cx="72" cy="145"/>
              <a:chOff x="3796" y="1043"/>
              <a:chExt cx="865" cy="1237"/>
            </a:xfrm>
          </p:grpSpPr>
          <p:sp>
            <p:nvSpPr>
              <p:cNvPr id="67059" name="Line 31"/>
              <p:cNvSpPr>
                <a:spLocks noChangeShapeType="1"/>
              </p:cNvSpPr>
              <p:nvPr/>
            </p:nvSpPr>
            <p:spPr bwMode="auto">
              <a:xfrm flipH="1">
                <a:off x="3984" y="1481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0" name="Line 32"/>
              <p:cNvSpPr>
                <a:spLocks noChangeShapeType="1"/>
              </p:cNvSpPr>
              <p:nvPr/>
            </p:nvSpPr>
            <p:spPr bwMode="auto">
              <a:xfrm>
                <a:off x="4224" y="1481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1" name="Line 33"/>
              <p:cNvSpPr>
                <a:spLocks noChangeShapeType="1"/>
              </p:cNvSpPr>
              <p:nvPr/>
            </p:nvSpPr>
            <p:spPr bwMode="auto">
              <a:xfrm>
                <a:off x="3984" y="220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2" name="Line 34"/>
              <p:cNvSpPr>
                <a:spLocks noChangeShapeType="1"/>
              </p:cNvSpPr>
              <p:nvPr/>
            </p:nvSpPr>
            <p:spPr bwMode="auto">
              <a:xfrm flipH="1">
                <a:off x="4224" y="220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3" name="Line 35"/>
              <p:cNvSpPr>
                <a:spLocks noChangeShapeType="1"/>
              </p:cNvSpPr>
              <p:nvPr/>
            </p:nvSpPr>
            <p:spPr bwMode="auto">
              <a:xfrm>
                <a:off x="4224" y="1503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4" name="Line 36"/>
              <p:cNvSpPr>
                <a:spLocks noChangeShapeType="1"/>
              </p:cNvSpPr>
              <p:nvPr/>
            </p:nvSpPr>
            <p:spPr bwMode="auto">
              <a:xfrm flipV="1">
                <a:off x="3984" y="2132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5" name="Line 37"/>
              <p:cNvSpPr>
                <a:spLocks noChangeShapeType="1"/>
              </p:cNvSpPr>
              <p:nvPr/>
            </p:nvSpPr>
            <p:spPr bwMode="auto">
              <a:xfrm flipH="1" flipV="1">
                <a:off x="4224" y="2132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6" name="Line 38"/>
              <p:cNvSpPr>
                <a:spLocks noChangeShapeType="1"/>
              </p:cNvSpPr>
              <p:nvPr/>
            </p:nvSpPr>
            <p:spPr bwMode="auto">
              <a:xfrm>
                <a:off x="4089" y="1893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7" name="Line 39"/>
              <p:cNvSpPr>
                <a:spLocks noChangeShapeType="1"/>
              </p:cNvSpPr>
              <p:nvPr/>
            </p:nvSpPr>
            <p:spPr bwMode="auto">
              <a:xfrm flipV="1">
                <a:off x="4224" y="1893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8" name="Line 40"/>
              <p:cNvSpPr>
                <a:spLocks noChangeShapeType="1"/>
              </p:cNvSpPr>
              <p:nvPr/>
            </p:nvSpPr>
            <p:spPr bwMode="auto">
              <a:xfrm>
                <a:off x="4044" y="2002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69" name="Line 41"/>
              <p:cNvSpPr>
                <a:spLocks noChangeShapeType="1"/>
              </p:cNvSpPr>
              <p:nvPr/>
            </p:nvSpPr>
            <p:spPr bwMode="auto">
              <a:xfrm flipV="1">
                <a:off x="4224" y="2013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70" name="Line 42"/>
              <p:cNvSpPr>
                <a:spLocks noChangeShapeType="1"/>
              </p:cNvSpPr>
              <p:nvPr/>
            </p:nvSpPr>
            <p:spPr bwMode="auto">
              <a:xfrm flipV="1">
                <a:off x="4224" y="1785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71" name="Line 43"/>
              <p:cNvSpPr>
                <a:spLocks noChangeShapeType="1"/>
              </p:cNvSpPr>
              <p:nvPr/>
            </p:nvSpPr>
            <p:spPr bwMode="auto">
              <a:xfrm flipV="1">
                <a:off x="4224" y="1633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72" name="Line 44"/>
              <p:cNvSpPr>
                <a:spLocks noChangeShapeType="1"/>
              </p:cNvSpPr>
              <p:nvPr/>
            </p:nvSpPr>
            <p:spPr bwMode="auto">
              <a:xfrm>
                <a:off x="4119" y="1774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73" name="Line 45"/>
              <p:cNvSpPr>
                <a:spLocks noChangeShapeType="1"/>
              </p:cNvSpPr>
              <p:nvPr/>
            </p:nvSpPr>
            <p:spPr bwMode="auto">
              <a:xfrm>
                <a:off x="4164" y="1633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7" name="Group 4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085" name="Line 47"/>
                <p:cNvSpPr>
                  <a:spLocks noChangeShapeType="1"/>
                </p:cNvSpPr>
                <p:nvPr/>
              </p:nvSpPr>
              <p:spPr bwMode="auto">
                <a:xfrm>
                  <a:off x="4228" y="161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6" name="Line 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194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7" name="Line 49"/>
                <p:cNvSpPr>
                  <a:spLocks noChangeShapeType="1"/>
                </p:cNvSpPr>
                <p:nvPr/>
              </p:nvSpPr>
              <p:spPr bwMode="auto">
                <a:xfrm rot="6361956">
                  <a:off x="4594" y="1402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8" name="Line 5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96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8" name="Group 5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081" name="Line 52"/>
                <p:cNvSpPr>
                  <a:spLocks noChangeShapeType="1"/>
                </p:cNvSpPr>
                <p:nvPr/>
              </p:nvSpPr>
              <p:spPr bwMode="auto">
                <a:xfrm>
                  <a:off x="4218" y="159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2" name="Line 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6" y="1185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3" name="Line 54"/>
                <p:cNvSpPr>
                  <a:spLocks noChangeShapeType="1"/>
                </p:cNvSpPr>
                <p:nvPr/>
              </p:nvSpPr>
              <p:spPr bwMode="auto">
                <a:xfrm rot="6361956">
                  <a:off x="4578" y="1419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4" name="Line 5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6" y="1275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" name="Group 5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077" name="Line 57"/>
                <p:cNvSpPr>
                  <a:spLocks noChangeShapeType="1"/>
                </p:cNvSpPr>
                <p:nvPr/>
              </p:nvSpPr>
              <p:spPr bwMode="auto">
                <a:xfrm>
                  <a:off x="4246" y="158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78" name="Line 5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0" y="1178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79" name="Line 59"/>
                <p:cNvSpPr>
                  <a:spLocks noChangeShapeType="1"/>
                </p:cNvSpPr>
                <p:nvPr/>
              </p:nvSpPr>
              <p:spPr bwMode="auto">
                <a:xfrm rot="6361956">
                  <a:off x="4612" y="1386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80" name="Line 6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94" y="1280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0" name="Group 61"/>
            <p:cNvGrpSpPr>
              <a:grpSpLocks/>
            </p:cNvGrpSpPr>
            <p:nvPr/>
          </p:nvGrpSpPr>
          <p:grpSpPr bwMode="auto">
            <a:xfrm>
              <a:off x="2164" y="3034"/>
              <a:ext cx="72" cy="145"/>
              <a:chOff x="3796" y="1043"/>
              <a:chExt cx="865" cy="1237"/>
            </a:xfrm>
          </p:grpSpPr>
          <p:sp>
            <p:nvSpPr>
              <p:cNvPr id="67029" name="Line 62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0" name="Line 63"/>
              <p:cNvSpPr>
                <a:spLocks noChangeShapeType="1"/>
              </p:cNvSpPr>
              <p:nvPr/>
            </p:nvSpPr>
            <p:spPr bwMode="auto">
              <a:xfrm>
                <a:off x="4233" y="1477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1" name="Line 64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2" name="Line 65"/>
              <p:cNvSpPr>
                <a:spLocks noChangeShapeType="1"/>
              </p:cNvSpPr>
              <p:nvPr/>
            </p:nvSpPr>
            <p:spPr bwMode="auto">
              <a:xfrm flipH="1">
                <a:off x="4233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3" name="Line 66"/>
              <p:cNvSpPr>
                <a:spLocks noChangeShapeType="1"/>
              </p:cNvSpPr>
              <p:nvPr/>
            </p:nvSpPr>
            <p:spPr bwMode="auto">
              <a:xfrm>
                <a:off x="4233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4" name="Line 67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5" name="Line 68"/>
              <p:cNvSpPr>
                <a:spLocks noChangeShapeType="1"/>
              </p:cNvSpPr>
              <p:nvPr/>
            </p:nvSpPr>
            <p:spPr bwMode="auto">
              <a:xfrm flipH="1" flipV="1">
                <a:off x="4233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6" name="Line 69"/>
              <p:cNvSpPr>
                <a:spLocks noChangeShapeType="1"/>
              </p:cNvSpPr>
              <p:nvPr/>
            </p:nvSpPr>
            <p:spPr bwMode="auto">
              <a:xfrm>
                <a:off x="4098" y="1890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7" name="Line 70"/>
              <p:cNvSpPr>
                <a:spLocks noChangeShapeType="1"/>
              </p:cNvSpPr>
              <p:nvPr/>
            </p:nvSpPr>
            <p:spPr bwMode="auto">
              <a:xfrm flipV="1">
                <a:off x="4233" y="1890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8" name="Line 71"/>
              <p:cNvSpPr>
                <a:spLocks noChangeShapeType="1"/>
              </p:cNvSpPr>
              <p:nvPr/>
            </p:nvSpPr>
            <p:spPr bwMode="auto">
              <a:xfrm>
                <a:off x="4053" y="1998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39" name="Line 72"/>
              <p:cNvSpPr>
                <a:spLocks noChangeShapeType="1"/>
              </p:cNvSpPr>
              <p:nvPr/>
            </p:nvSpPr>
            <p:spPr bwMode="auto">
              <a:xfrm flipV="1">
                <a:off x="4233" y="2009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40" name="Line 73"/>
              <p:cNvSpPr>
                <a:spLocks noChangeShapeType="1"/>
              </p:cNvSpPr>
              <p:nvPr/>
            </p:nvSpPr>
            <p:spPr bwMode="auto">
              <a:xfrm flipV="1">
                <a:off x="4233" y="1781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41" name="Line 74"/>
              <p:cNvSpPr>
                <a:spLocks noChangeShapeType="1"/>
              </p:cNvSpPr>
              <p:nvPr/>
            </p:nvSpPr>
            <p:spPr bwMode="auto">
              <a:xfrm flipV="1">
                <a:off x="4233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42" name="Line 75"/>
              <p:cNvSpPr>
                <a:spLocks noChangeShapeType="1"/>
              </p:cNvSpPr>
              <p:nvPr/>
            </p:nvSpPr>
            <p:spPr bwMode="auto">
              <a:xfrm>
                <a:off x="4128" y="1770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43" name="Line 76"/>
              <p:cNvSpPr>
                <a:spLocks noChangeShapeType="1"/>
              </p:cNvSpPr>
              <p:nvPr/>
            </p:nvSpPr>
            <p:spPr bwMode="auto">
              <a:xfrm>
                <a:off x="4173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1" name="Group 7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055" name="Line 78"/>
                <p:cNvSpPr>
                  <a:spLocks noChangeShapeType="1"/>
                </p:cNvSpPr>
                <p:nvPr/>
              </p:nvSpPr>
              <p:spPr bwMode="auto">
                <a:xfrm>
                  <a:off x="4247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6" name="Line 7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1" y="1186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7" name="Line 80"/>
                <p:cNvSpPr>
                  <a:spLocks noChangeShapeType="1"/>
                </p:cNvSpPr>
                <p:nvPr/>
              </p:nvSpPr>
              <p:spPr bwMode="auto">
                <a:xfrm rot="6361956">
                  <a:off x="4613" y="1394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8" name="Line 8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62" y="1288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2" name="Group 8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051" name="Line 83"/>
                <p:cNvSpPr>
                  <a:spLocks noChangeShapeType="1"/>
                </p:cNvSpPr>
                <p:nvPr/>
              </p:nvSpPr>
              <p:spPr bwMode="auto">
                <a:xfrm>
                  <a:off x="4209" y="1575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2" name="Line 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69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3" name="Line 85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03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4" name="Line 8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59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3" name="Group 8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047" name="Line 88"/>
                <p:cNvSpPr>
                  <a:spLocks noChangeShapeType="1"/>
                </p:cNvSpPr>
                <p:nvPr/>
              </p:nvSpPr>
              <p:spPr bwMode="auto">
                <a:xfrm>
                  <a:off x="4227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48" name="Line 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1" y="1185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49" name="Line 90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50" name="Line 9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5" y="1287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4" name="Group 92"/>
            <p:cNvGrpSpPr>
              <a:grpSpLocks/>
            </p:cNvGrpSpPr>
            <p:nvPr/>
          </p:nvGrpSpPr>
          <p:grpSpPr bwMode="auto">
            <a:xfrm>
              <a:off x="2175" y="3302"/>
              <a:ext cx="72" cy="144"/>
              <a:chOff x="3796" y="1043"/>
              <a:chExt cx="865" cy="1237"/>
            </a:xfrm>
          </p:grpSpPr>
          <p:sp>
            <p:nvSpPr>
              <p:cNvPr id="66999" name="Line 93"/>
              <p:cNvSpPr>
                <a:spLocks noChangeShapeType="1"/>
              </p:cNvSpPr>
              <p:nvPr/>
            </p:nvSpPr>
            <p:spPr bwMode="auto">
              <a:xfrm flipH="1">
                <a:off x="3996" y="1483"/>
                <a:ext cx="225" cy="7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0" name="Line 94"/>
              <p:cNvSpPr>
                <a:spLocks noChangeShapeType="1"/>
              </p:cNvSpPr>
              <p:nvPr/>
            </p:nvSpPr>
            <p:spPr bwMode="auto">
              <a:xfrm>
                <a:off x="4221" y="1483"/>
                <a:ext cx="240" cy="7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1" name="Line 95"/>
              <p:cNvSpPr>
                <a:spLocks noChangeShapeType="1"/>
              </p:cNvSpPr>
              <p:nvPr/>
            </p:nvSpPr>
            <p:spPr bwMode="auto">
              <a:xfrm>
                <a:off x="3996" y="2204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2" name="Line 96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3" name="Line 97"/>
              <p:cNvSpPr>
                <a:spLocks noChangeShapeType="1"/>
              </p:cNvSpPr>
              <p:nvPr/>
            </p:nvSpPr>
            <p:spPr bwMode="auto">
              <a:xfrm>
                <a:off x="4221" y="1494"/>
                <a:ext cx="0" cy="7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4" name="Line 98"/>
              <p:cNvSpPr>
                <a:spLocks noChangeShapeType="1"/>
              </p:cNvSpPr>
              <p:nvPr/>
            </p:nvSpPr>
            <p:spPr bwMode="auto">
              <a:xfrm flipV="1">
                <a:off x="3996" y="2128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5" name="Line 99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6" name="Line 100"/>
              <p:cNvSpPr>
                <a:spLocks noChangeShapeType="1"/>
              </p:cNvSpPr>
              <p:nvPr/>
            </p:nvSpPr>
            <p:spPr bwMode="auto">
              <a:xfrm>
                <a:off x="4101" y="1887"/>
                <a:ext cx="12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7" name="Line 101"/>
              <p:cNvSpPr>
                <a:spLocks noChangeShapeType="1"/>
              </p:cNvSpPr>
              <p:nvPr/>
            </p:nvSpPr>
            <p:spPr bwMode="auto">
              <a:xfrm flipV="1">
                <a:off x="4221" y="1887"/>
                <a:ext cx="15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8" name="Line 102"/>
              <p:cNvSpPr>
                <a:spLocks noChangeShapeType="1"/>
              </p:cNvSpPr>
              <p:nvPr/>
            </p:nvSpPr>
            <p:spPr bwMode="auto">
              <a:xfrm>
                <a:off x="4056" y="1997"/>
                <a:ext cx="16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09" name="Line 103"/>
              <p:cNvSpPr>
                <a:spLocks noChangeShapeType="1"/>
              </p:cNvSpPr>
              <p:nvPr/>
            </p:nvSpPr>
            <p:spPr bwMode="auto">
              <a:xfrm flipV="1">
                <a:off x="4221" y="2018"/>
                <a:ext cx="18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10" name="Line 104"/>
              <p:cNvSpPr>
                <a:spLocks noChangeShapeType="1"/>
              </p:cNvSpPr>
              <p:nvPr/>
            </p:nvSpPr>
            <p:spPr bwMode="auto">
              <a:xfrm flipV="1">
                <a:off x="4221" y="1789"/>
                <a:ext cx="9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11" name="Line 105"/>
              <p:cNvSpPr>
                <a:spLocks noChangeShapeType="1"/>
              </p:cNvSpPr>
              <p:nvPr/>
            </p:nvSpPr>
            <p:spPr bwMode="auto">
              <a:xfrm flipV="1">
                <a:off x="4221" y="1636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12" name="Line 106"/>
              <p:cNvSpPr>
                <a:spLocks noChangeShapeType="1"/>
              </p:cNvSpPr>
              <p:nvPr/>
            </p:nvSpPr>
            <p:spPr bwMode="auto">
              <a:xfrm>
                <a:off x="4131" y="1778"/>
                <a:ext cx="10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013" name="Line 107"/>
              <p:cNvSpPr>
                <a:spLocks noChangeShapeType="1"/>
              </p:cNvSpPr>
              <p:nvPr/>
            </p:nvSpPr>
            <p:spPr bwMode="auto">
              <a:xfrm>
                <a:off x="4176" y="1625"/>
                <a:ext cx="6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5" name="Group 10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025" name="Line 109"/>
                <p:cNvSpPr>
                  <a:spLocks noChangeShapeType="1"/>
                </p:cNvSpPr>
                <p:nvPr/>
              </p:nvSpPr>
              <p:spPr bwMode="auto">
                <a:xfrm>
                  <a:off x="4220" y="1602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6" name="Line 11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187"/>
                  <a:ext cx="17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7" name="Line 111"/>
                <p:cNvSpPr>
                  <a:spLocks noChangeShapeType="1"/>
                </p:cNvSpPr>
                <p:nvPr/>
              </p:nvSpPr>
              <p:spPr bwMode="auto">
                <a:xfrm rot="6361956">
                  <a:off x="4597" y="1395"/>
                  <a:ext cx="17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8" name="Line 11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90"/>
                  <a:ext cx="17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6" name="Group 11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021" name="Line 114"/>
                <p:cNvSpPr>
                  <a:spLocks noChangeShapeType="1"/>
                </p:cNvSpPr>
                <p:nvPr/>
              </p:nvSpPr>
              <p:spPr bwMode="auto">
                <a:xfrm>
                  <a:off x="4217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2" name="Line 1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7" y="1190"/>
                  <a:ext cx="177" cy="50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3" name="Line 116"/>
                <p:cNvSpPr>
                  <a:spLocks noChangeShapeType="1"/>
                </p:cNvSpPr>
                <p:nvPr/>
              </p:nvSpPr>
              <p:spPr bwMode="auto">
                <a:xfrm rot="6361956">
                  <a:off x="4579" y="1425"/>
                  <a:ext cx="207" cy="21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4" name="Line 1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9" y="1280"/>
                  <a:ext cx="177" cy="50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7" name="Group 11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017" name="Line 119"/>
                <p:cNvSpPr>
                  <a:spLocks noChangeShapeType="1"/>
                </p:cNvSpPr>
                <p:nvPr/>
              </p:nvSpPr>
              <p:spPr bwMode="auto">
                <a:xfrm>
                  <a:off x="422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18" name="Line 1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184"/>
                  <a:ext cx="17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19" name="Line 121"/>
                <p:cNvSpPr>
                  <a:spLocks noChangeShapeType="1"/>
                </p:cNvSpPr>
                <p:nvPr/>
              </p:nvSpPr>
              <p:spPr bwMode="auto">
                <a:xfrm rot="6361956">
                  <a:off x="4597" y="1393"/>
                  <a:ext cx="17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020" name="Line 1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8" y="1287"/>
                  <a:ext cx="17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" name="Group 123"/>
            <p:cNvGrpSpPr>
              <a:grpSpLocks/>
            </p:cNvGrpSpPr>
            <p:nvPr/>
          </p:nvGrpSpPr>
          <p:grpSpPr bwMode="auto">
            <a:xfrm>
              <a:off x="1934" y="2899"/>
              <a:ext cx="72" cy="145"/>
              <a:chOff x="3796" y="1043"/>
              <a:chExt cx="865" cy="1237"/>
            </a:xfrm>
          </p:grpSpPr>
          <p:sp>
            <p:nvSpPr>
              <p:cNvPr id="66969" name="Line 124"/>
              <p:cNvSpPr>
                <a:spLocks noChangeShapeType="1"/>
              </p:cNvSpPr>
              <p:nvPr/>
            </p:nvSpPr>
            <p:spPr bwMode="auto">
              <a:xfrm flipH="1">
                <a:off x="3996" y="1479"/>
                <a:ext cx="225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0" name="Line 125"/>
              <p:cNvSpPr>
                <a:spLocks noChangeShapeType="1"/>
              </p:cNvSpPr>
              <p:nvPr/>
            </p:nvSpPr>
            <p:spPr bwMode="auto">
              <a:xfrm>
                <a:off x="4221" y="1479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1" name="Line 126"/>
              <p:cNvSpPr>
                <a:spLocks noChangeShapeType="1"/>
              </p:cNvSpPr>
              <p:nvPr/>
            </p:nvSpPr>
            <p:spPr bwMode="auto">
              <a:xfrm>
                <a:off x="3996" y="2206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2" name="Line 127"/>
              <p:cNvSpPr>
                <a:spLocks noChangeShapeType="1"/>
              </p:cNvSpPr>
              <p:nvPr/>
            </p:nvSpPr>
            <p:spPr bwMode="auto">
              <a:xfrm flipH="1">
                <a:off x="4221" y="2206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3" name="Line 128"/>
              <p:cNvSpPr>
                <a:spLocks noChangeShapeType="1"/>
              </p:cNvSpPr>
              <p:nvPr/>
            </p:nvSpPr>
            <p:spPr bwMode="auto">
              <a:xfrm>
                <a:off x="4221" y="1501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4" name="Line 129"/>
              <p:cNvSpPr>
                <a:spLocks noChangeShapeType="1"/>
              </p:cNvSpPr>
              <p:nvPr/>
            </p:nvSpPr>
            <p:spPr bwMode="auto">
              <a:xfrm flipV="1">
                <a:off x="3996" y="2130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5" name="Line 130"/>
              <p:cNvSpPr>
                <a:spLocks noChangeShapeType="1"/>
              </p:cNvSpPr>
              <p:nvPr/>
            </p:nvSpPr>
            <p:spPr bwMode="auto">
              <a:xfrm flipH="1" flipV="1">
                <a:off x="4221" y="2130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6" name="Line 131"/>
              <p:cNvSpPr>
                <a:spLocks noChangeShapeType="1"/>
              </p:cNvSpPr>
              <p:nvPr/>
            </p:nvSpPr>
            <p:spPr bwMode="auto">
              <a:xfrm>
                <a:off x="4101" y="1891"/>
                <a:ext cx="120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7" name="Line 132"/>
              <p:cNvSpPr>
                <a:spLocks noChangeShapeType="1"/>
              </p:cNvSpPr>
              <p:nvPr/>
            </p:nvSpPr>
            <p:spPr bwMode="auto">
              <a:xfrm flipV="1">
                <a:off x="4221" y="1891"/>
                <a:ext cx="150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8" name="Line 133"/>
              <p:cNvSpPr>
                <a:spLocks noChangeShapeType="1"/>
              </p:cNvSpPr>
              <p:nvPr/>
            </p:nvSpPr>
            <p:spPr bwMode="auto">
              <a:xfrm>
                <a:off x="4056" y="2000"/>
                <a:ext cx="16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79" name="Line 134"/>
              <p:cNvSpPr>
                <a:spLocks noChangeShapeType="1"/>
              </p:cNvSpPr>
              <p:nvPr/>
            </p:nvSpPr>
            <p:spPr bwMode="auto">
              <a:xfrm flipV="1">
                <a:off x="4221" y="2011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80" name="Line 135"/>
              <p:cNvSpPr>
                <a:spLocks noChangeShapeType="1"/>
              </p:cNvSpPr>
              <p:nvPr/>
            </p:nvSpPr>
            <p:spPr bwMode="auto">
              <a:xfrm flipV="1">
                <a:off x="4221" y="1783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81" name="Line 136"/>
              <p:cNvSpPr>
                <a:spLocks noChangeShapeType="1"/>
              </p:cNvSpPr>
              <p:nvPr/>
            </p:nvSpPr>
            <p:spPr bwMode="auto">
              <a:xfrm flipV="1">
                <a:off x="4221" y="1631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82" name="Line 137"/>
              <p:cNvSpPr>
                <a:spLocks noChangeShapeType="1"/>
              </p:cNvSpPr>
              <p:nvPr/>
            </p:nvSpPr>
            <p:spPr bwMode="auto">
              <a:xfrm>
                <a:off x="4131" y="1772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83" name="Line 138"/>
              <p:cNvSpPr>
                <a:spLocks noChangeShapeType="1"/>
              </p:cNvSpPr>
              <p:nvPr/>
            </p:nvSpPr>
            <p:spPr bwMode="auto">
              <a:xfrm>
                <a:off x="4176" y="1631"/>
                <a:ext cx="6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9" name="Group 139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995" name="Line 140"/>
                <p:cNvSpPr>
                  <a:spLocks noChangeShapeType="1"/>
                </p:cNvSpPr>
                <p:nvPr/>
              </p:nvSpPr>
              <p:spPr bwMode="auto">
                <a:xfrm>
                  <a:off x="4220" y="161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6" name="Line 14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4" y="1190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7" name="Line 142"/>
                <p:cNvSpPr>
                  <a:spLocks noChangeShapeType="1"/>
                </p:cNvSpPr>
                <p:nvPr/>
              </p:nvSpPr>
              <p:spPr bwMode="auto">
                <a:xfrm rot="6361956">
                  <a:off x="4586" y="1398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8" name="Line 14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5" y="1292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" name="Group 144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991" name="Line 145"/>
                <p:cNvSpPr>
                  <a:spLocks noChangeShapeType="1"/>
                </p:cNvSpPr>
                <p:nvPr/>
              </p:nvSpPr>
              <p:spPr bwMode="auto">
                <a:xfrm>
                  <a:off x="4214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2" name="Line 14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193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3" name="Line 147"/>
                <p:cNvSpPr>
                  <a:spLocks noChangeShapeType="1"/>
                </p:cNvSpPr>
                <p:nvPr/>
              </p:nvSpPr>
              <p:spPr bwMode="auto">
                <a:xfrm rot="6361956">
                  <a:off x="4574" y="1427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4" name="Line 1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3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" name="Group 149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987" name="Line 150"/>
                <p:cNvSpPr>
                  <a:spLocks noChangeShapeType="1"/>
                </p:cNvSpPr>
                <p:nvPr/>
              </p:nvSpPr>
              <p:spPr bwMode="auto">
                <a:xfrm>
                  <a:off x="4254" y="1585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88" name="Line 15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8" y="1182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89" name="Line 152"/>
                <p:cNvSpPr>
                  <a:spLocks noChangeShapeType="1"/>
                </p:cNvSpPr>
                <p:nvPr/>
              </p:nvSpPr>
              <p:spPr bwMode="auto">
                <a:xfrm rot="6361956">
                  <a:off x="4620" y="1390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90" name="Line 1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02" y="1284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6965" name="Line 154"/>
            <p:cNvSpPr>
              <a:spLocks noChangeShapeType="1"/>
            </p:cNvSpPr>
            <p:nvPr/>
          </p:nvSpPr>
          <p:spPr bwMode="auto">
            <a:xfrm flipV="1">
              <a:off x="2460" y="3031"/>
              <a:ext cx="150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966" name="Line 155"/>
            <p:cNvSpPr>
              <a:spLocks noChangeShapeType="1"/>
            </p:cNvSpPr>
            <p:nvPr/>
          </p:nvSpPr>
          <p:spPr bwMode="auto">
            <a:xfrm flipV="1">
              <a:off x="2227" y="3031"/>
              <a:ext cx="254" cy="3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967" name="Line 156"/>
            <p:cNvSpPr>
              <a:spLocks noChangeShapeType="1"/>
            </p:cNvSpPr>
            <p:nvPr/>
          </p:nvSpPr>
          <p:spPr bwMode="auto">
            <a:xfrm flipV="1">
              <a:off x="2219" y="3031"/>
              <a:ext cx="245" cy="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968" name="Line 157"/>
            <p:cNvSpPr>
              <a:spLocks noChangeShapeType="1"/>
            </p:cNvSpPr>
            <p:nvPr/>
          </p:nvSpPr>
          <p:spPr bwMode="auto">
            <a:xfrm flipV="1">
              <a:off x="1989" y="2974"/>
              <a:ext cx="452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2" name="Group 158"/>
          <p:cNvGrpSpPr>
            <a:grpSpLocks/>
          </p:cNvGrpSpPr>
          <p:nvPr/>
        </p:nvGrpSpPr>
        <p:grpSpPr bwMode="auto">
          <a:xfrm>
            <a:off x="993775" y="3702050"/>
            <a:ext cx="977900" cy="330200"/>
            <a:chOff x="717" y="1160"/>
            <a:chExt cx="616" cy="208"/>
          </a:xfrm>
        </p:grpSpPr>
        <p:sp>
          <p:nvSpPr>
            <p:cNvPr id="66955" name="Rectangle 159"/>
            <p:cNvSpPr>
              <a:spLocks noChangeArrowheads="1"/>
            </p:cNvSpPr>
            <p:nvPr/>
          </p:nvSpPr>
          <p:spPr bwMode="auto">
            <a:xfrm>
              <a:off x="832" y="1160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956" name="Text Box 160"/>
            <p:cNvSpPr txBox="1">
              <a:spLocks noChangeArrowheads="1"/>
            </p:cNvSpPr>
            <p:nvPr/>
          </p:nvSpPr>
          <p:spPr bwMode="auto">
            <a:xfrm>
              <a:off x="717" y="1171"/>
              <a:ext cx="6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MSC</a:t>
              </a:r>
            </a:p>
          </p:txBody>
        </p:sp>
      </p:grpSp>
      <p:grpSp>
        <p:nvGrpSpPr>
          <p:cNvPr id="23" name="Group 161"/>
          <p:cNvGrpSpPr>
            <a:grpSpLocks/>
          </p:cNvGrpSpPr>
          <p:nvPr/>
        </p:nvGrpSpPr>
        <p:grpSpPr bwMode="auto">
          <a:xfrm>
            <a:off x="1308100" y="4424363"/>
            <a:ext cx="1016000" cy="931862"/>
            <a:chOff x="291" y="1263"/>
            <a:chExt cx="640" cy="587"/>
          </a:xfrm>
        </p:grpSpPr>
        <p:sp>
          <p:nvSpPr>
            <p:cNvPr id="66788" name="AutoShape 162"/>
            <p:cNvSpPr>
              <a:spLocks noChangeArrowheads="1"/>
            </p:cNvSpPr>
            <p:nvPr/>
          </p:nvSpPr>
          <p:spPr bwMode="auto">
            <a:xfrm>
              <a:off x="487" y="13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789" name="AutoShape 163"/>
            <p:cNvSpPr>
              <a:spLocks noChangeArrowheads="1"/>
            </p:cNvSpPr>
            <p:nvPr/>
          </p:nvSpPr>
          <p:spPr bwMode="auto">
            <a:xfrm>
              <a:off x="679" y="1636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790" name="AutoShape 164"/>
            <p:cNvSpPr>
              <a:spLocks noChangeArrowheads="1"/>
            </p:cNvSpPr>
            <p:nvPr/>
          </p:nvSpPr>
          <p:spPr bwMode="auto">
            <a:xfrm>
              <a:off x="676" y="1421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165"/>
            <p:cNvGrpSpPr>
              <a:grpSpLocks/>
            </p:cNvGrpSpPr>
            <p:nvPr/>
          </p:nvGrpSpPr>
          <p:grpSpPr bwMode="auto">
            <a:xfrm>
              <a:off x="291" y="1422"/>
              <a:ext cx="252" cy="214"/>
              <a:chOff x="867" y="1530"/>
              <a:chExt cx="252" cy="214"/>
            </a:xfrm>
          </p:grpSpPr>
          <p:sp>
            <p:nvSpPr>
              <p:cNvPr id="66923" name="AutoShape 166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" name="Group 167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6925" name="Line 168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6" name="Line 169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7" name="Line 170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8" name="Line 171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9" name="Line 172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0" name="Line 173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1" name="Line 17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2" name="Line 175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3" name="Line 176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4" name="Line 177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5" name="Line 178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6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7" name="Line 180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8" name="Line 181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39" name="Line 182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26" name="Group 18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6951" name="Line 184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52" name="Line 18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53" name="Line 18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54" name="Line 18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7" name="Group 18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6947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48" name="Line 1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49" name="Line 19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50" name="Line 19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8" name="Group 19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6943" name="Line 194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44" name="Line 19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45" name="Line 19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946" name="Line 19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80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29" name="Group 198"/>
            <p:cNvGrpSpPr>
              <a:grpSpLocks/>
            </p:cNvGrpSpPr>
            <p:nvPr/>
          </p:nvGrpSpPr>
          <p:grpSpPr bwMode="auto">
            <a:xfrm>
              <a:off x="773" y="1460"/>
              <a:ext cx="58" cy="114"/>
              <a:chOff x="3796" y="1043"/>
              <a:chExt cx="865" cy="1237"/>
            </a:xfrm>
          </p:grpSpPr>
          <p:sp>
            <p:nvSpPr>
              <p:cNvPr id="66893" name="Line 199"/>
              <p:cNvSpPr>
                <a:spLocks noChangeShapeType="1"/>
              </p:cNvSpPr>
              <p:nvPr/>
            </p:nvSpPr>
            <p:spPr bwMode="auto">
              <a:xfrm flipH="1">
                <a:off x="3990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94" name="Line 200"/>
              <p:cNvSpPr>
                <a:spLocks noChangeShapeType="1"/>
              </p:cNvSpPr>
              <p:nvPr/>
            </p:nvSpPr>
            <p:spPr bwMode="auto">
              <a:xfrm>
                <a:off x="4229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95" name="Line 201"/>
              <p:cNvSpPr>
                <a:spLocks noChangeShapeType="1"/>
              </p:cNvSpPr>
              <p:nvPr/>
            </p:nvSpPr>
            <p:spPr bwMode="auto">
              <a:xfrm>
                <a:off x="3990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96" name="Line 202"/>
              <p:cNvSpPr>
                <a:spLocks noChangeShapeType="1"/>
              </p:cNvSpPr>
              <p:nvPr/>
            </p:nvSpPr>
            <p:spPr bwMode="auto">
              <a:xfrm flipH="1">
                <a:off x="4229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97" name="Line 203"/>
              <p:cNvSpPr>
                <a:spLocks noChangeShapeType="1"/>
              </p:cNvSpPr>
              <p:nvPr/>
            </p:nvSpPr>
            <p:spPr bwMode="auto">
              <a:xfrm>
                <a:off x="4229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98" name="Line 204"/>
              <p:cNvSpPr>
                <a:spLocks noChangeShapeType="1"/>
              </p:cNvSpPr>
              <p:nvPr/>
            </p:nvSpPr>
            <p:spPr bwMode="auto">
              <a:xfrm flipV="1">
                <a:off x="3990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99" name="Line 205"/>
              <p:cNvSpPr>
                <a:spLocks noChangeShapeType="1"/>
              </p:cNvSpPr>
              <p:nvPr/>
            </p:nvSpPr>
            <p:spPr bwMode="auto">
              <a:xfrm flipH="1" flipV="1">
                <a:off x="4229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0" name="Line 206"/>
              <p:cNvSpPr>
                <a:spLocks noChangeShapeType="1"/>
              </p:cNvSpPr>
              <p:nvPr/>
            </p:nvSpPr>
            <p:spPr bwMode="auto">
              <a:xfrm>
                <a:off x="4094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1" name="Line 207"/>
              <p:cNvSpPr>
                <a:spLocks noChangeShapeType="1"/>
              </p:cNvSpPr>
              <p:nvPr/>
            </p:nvSpPr>
            <p:spPr bwMode="auto">
              <a:xfrm flipV="1">
                <a:off x="4229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2" name="Line 208"/>
              <p:cNvSpPr>
                <a:spLocks noChangeShapeType="1"/>
              </p:cNvSpPr>
              <p:nvPr/>
            </p:nvSpPr>
            <p:spPr bwMode="auto">
              <a:xfrm>
                <a:off x="4050" y="1998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3" name="Line 209"/>
              <p:cNvSpPr>
                <a:spLocks noChangeShapeType="1"/>
              </p:cNvSpPr>
              <p:nvPr/>
            </p:nvSpPr>
            <p:spPr bwMode="auto">
              <a:xfrm flipV="1">
                <a:off x="4229" y="2009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4" name="Line 210"/>
              <p:cNvSpPr>
                <a:spLocks noChangeShapeType="1"/>
              </p:cNvSpPr>
              <p:nvPr/>
            </p:nvSpPr>
            <p:spPr bwMode="auto">
              <a:xfrm flipV="1">
                <a:off x="4229" y="1781"/>
                <a:ext cx="89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5" name="Line 211"/>
              <p:cNvSpPr>
                <a:spLocks noChangeShapeType="1"/>
              </p:cNvSpPr>
              <p:nvPr/>
            </p:nvSpPr>
            <p:spPr bwMode="auto">
              <a:xfrm flipV="1">
                <a:off x="4229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6" name="Line 212"/>
              <p:cNvSpPr>
                <a:spLocks noChangeShapeType="1"/>
              </p:cNvSpPr>
              <p:nvPr/>
            </p:nvSpPr>
            <p:spPr bwMode="auto">
              <a:xfrm>
                <a:off x="4124" y="1770"/>
                <a:ext cx="104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907" name="Line 213"/>
              <p:cNvSpPr>
                <a:spLocks noChangeShapeType="1"/>
              </p:cNvSpPr>
              <p:nvPr/>
            </p:nvSpPr>
            <p:spPr bwMode="auto">
              <a:xfrm>
                <a:off x="4169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30" name="Group 214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919" name="Line 215"/>
                <p:cNvSpPr>
                  <a:spLocks noChangeShapeType="1"/>
                </p:cNvSpPr>
                <p:nvPr/>
              </p:nvSpPr>
              <p:spPr bwMode="auto">
                <a:xfrm>
                  <a:off x="4236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0" name="Line 2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8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1" name="Line 217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22" name="Line 21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8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" name="Group 219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915" name="Line 220"/>
                <p:cNvSpPr>
                  <a:spLocks noChangeShapeType="1"/>
                </p:cNvSpPr>
                <p:nvPr/>
              </p:nvSpPr>
              <p:spPr bwMode="auto">
                <a:xfrm>
                  <a:off x="4209" y="158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16" name="Line 2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79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17" name="Line 222"/>
                <p:cNvSpPr>
                  <a:spLocks noChangeShapeType="1"/>
                </p:cNvSpPr>
                <p:nvPr/>
              </p:nvSpPr>
              <p:spPr bwMode="auto">
                <a:xfrm rot="6361956">
                  <a:off x="4569" y="1412"/>
                  <a:ext cx="206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18" name="Line 22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68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984" name="Group 224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911" name="Line 225"/>
                <p:cNvSpPr>
                  <a:spLocks noChangeShapeType="1"/>
                </p:cNvSpPr>
                <p:nvPr/>
              </p:nvSpPr>
              <p:spPr bwMode="auto">
                <a:xfrm>
                  <a:off x="4236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12" name="Line 2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7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13" name="Line 227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914" name="Line 22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0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6985" name="Group 229"/>
            <p:cNvGrpSpPr>
              <a:grpSpLocks/>
            </p:cNvGrpSpPr>
            <p:nvPr/>
          </p:nvGrpSpPr>
          <p:grpSpPr bwMode="auto">
            <a:xfrm>
              <a:off x="782" y="1671"/>
              <a:ext cx="57" cy="113"/>
              <a:chOff x="3796" y="1043"/>
              <a:chExt cx="865" cy="1237"/>
            </a:xfrm>
          </p:grpSpPr>
          <p:sp>
            <p:nvSpPr>
              <p:cNvPr id="66863" name="Line 230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64" name="Line 231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65" name="Line 232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66" name="Line 233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67" name="Line 234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68" name="Line 235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69" name="Line 236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0" name="Line 237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1" name="Line 238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2" name="Line 239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3" name="Line 240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4" name="Line 241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5" name="Line 242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6" name="Line 243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77" name="Line 244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6986" name="Group 24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889" name="Line 246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90" name="Line 2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91" name="Line 248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92" name="Line 24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014" name="Group 25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885" name="Line 251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86" name="Line 2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87" name="Line 253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88" name="Line 25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015" name="Group 25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881" name="Line 256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82" name="Line 25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83" name="Line 258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84" name="Line 25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7016" name="Group 260"/>
            <p:cNvGrpSpPr>
              <a:grpSpLocks/>
            </p:cNvGrpSpPr>
            <p:nvPr/>
          </p:nvGrpSpPr>
          <p:grpSpPr bwMode="auto">
            <a:xfrm>
              <a:off x="589" y="1354"/>
              <a:ext cx="57" cy="114"/>
              <a:chOff x="3796" y="1043"/>
              <a:chExt cx="865" cy="1237"/>
            </a:xfrm>
          </p:grpSpPr>
          <p:sp>
            <p:nvSpPr>
              <p:cNvPr id="66833" name="Line 261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34" name="Line 262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35" name="Line 263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36" name="Line 264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37" name="Line 265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38" name="Line 266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39" name="Line 267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0" name="Line 268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1" name="Line 269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2" name="Line 270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3" name="Line 271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4" name="Line 272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5" name="Line 273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6" name="Line 274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847" name="Line 275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7044" name="Group 27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859" name="Line 277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60" name="Line 27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61" name="Line 279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62" name="Line 28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045" name="Group 28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855" name="Line 282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56" name="Line 2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57" name="Line 284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58" name="Line 2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046" name="Group 28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851" name="Line 287"/>
                <p:cNvSpPr>
                  <a:spLocks noChangeShapeType="1"/>
                </p:cNvSpPr>
                <p:nvPr/>
              </p:nvSpPr>
              <p:spPr bwMode="auto">
                <a:xfrm>
                  <a:off x="4221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52" name="Line 2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53" name="Line 289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54" name="Line 2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7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6795" name="Line 291"/>
            <p:cNvSpPr>
              <a:spLocks noChangeShapeType="1"/>
            </p:cNvSpPr>
            <p:nvPr/>
          </p:nvSpPr>
          <p:spPr bwMode="auto">
            <a:xfrm flipV="1">
              <a:off x="626" y="1272"/>
              <a:ext cx="236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796" name="Line 292"/>
            <p:cNvSpPr>
              <a:spLocks noChangeShapeType="1"/>
            </p:cNvSpPr>
            <p:nvPr/>
          </p:nvSpPr>
          <p:spPr bwMode="auto">
            <a:xfrm flipV="1">
              <a:off x="823" y="1276"/>
              <a:ext cx="75" cy="4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797" name="Line 293"/>
            <p:cNvSpPr>
              <a:spLocks noChangeShapeType="1"/>
            </p:cNvSpPr>
            <p:nvPr/>
          </p:nvSpPr>
          <p:spPr bwMode="auto">
            <a:xfrm flipV="1">
              <a:off x="817" y="1264"/>
              <a:ext cx="58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798" name="Line 294"/>
            <p:cNvSpPr>
              <a:spLocks noChangeShapeType="1"/>
            </p:cNvSpPr>
            <p:nvPr/>
          </p:nvSpPr>
          <p:spPr bwMode="auto">
            <a:xfrm flipV="1">
              <a:off x="633" y="1263"/>
              <a:ext cx="226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7074" name="Group 295"/>
            <p:cNvGrpSpPr>
              <a:grpSpLocks/>
            </p:cNvGrpSpPr>
            <p:nvPr/>
          </p:nvGrpSpPr>
          <p:grpSpPr bwMode="auto">
            <a:xfrm>
              <a:off x="483" y="1532"/>
              <a:ext cx="252" cy="214"/>
              <a:chOff x="867" y="1530"/>
              <a:chExt cx="252" cy="214"/>
            </a:xfrm>
          </p:grpSpPr>
          <p:sp>
            <p:nvSpPr>
              <p:cNvPr id="66801" name="AutoShape 296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7075" name="Group 297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6803" name="Line 298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04" name="Line 299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05" name="Line 300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06" name="Line 301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07" name="Line 302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08" name="Line 303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09" name="Line 3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0" name="Line 305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1" name="Line 306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2" name="Line 307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3" name="Line 308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4" name="Line 309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5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6" name="Line 311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817" name="Line 312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7076" name="Group 31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6829" name="Line 314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30" name="Line 3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31" name="Line 3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32" name="Line 3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089" name="Group 31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6825" name="Line 319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26" name="Line 3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27" name="Line 3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28" name="Line 3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092" name="Group 32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6821" name="Line 324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22" name="Line 3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23" name="Line 3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824" name="Line 3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80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6800" name="Line 328"/>
            <p:cNvSpPr>
              <a:spLocks noChangeShapeType="1"/>
            </p:cNvSpPr>
            <p:nvPr/>
          </p:nvSpPr>
          <p:spPr bwMode="auto">
            <a:xfrm flipV="1">
              <a:off x="414" y="1266"/>
              <a:ext cx="430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66575" name="Text Box 329"/>
          <p:cNvSpPr txBox="1">
            <a:spLocks noChangeArrowheads="1"/>
          </p:cNvSpPr>
          <p:nvPr/>
        </p:nvSpPr>
        <p:spPr bwMode="auto">
          <a:xfrm>
            <a:off x="487363" y="3433763"/>
            <a:ext cx="1381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anchor MSC</a:t>
            </a:r>
          </a:p>
        </p:txBody>
      </p:sp>
      <p:grpSp>
        <p:nvGrpSpPr>
          <p:cNvPr id="67094" name="Group 330"/>
          <p:cNvGrpSpPr>
            <a:grpSpLocks/>
          </p:cNvGrpSpPr>
          <p:nvPr/>
        </p:nvGrpSpPr>
        <p:grpSpPr bwMode="auto">
          <a:xfrm>
            <a:off x="3084513" y="4132263"/>
            <a:ext cx="1309687" cy="1147762"/>
            <a:chOff x="146" y="711"/>
            <a:chExt cx="825" cy="723"/>
          </a:xfrm>
        </p:grpSpPr>
        <p:sp>
          <p:nvSpPr>
            <p:cNvPr id="66585" name="AutoShape 331"/>
            <p:cNvSpPr>
              <a:spLocks noChangeArrowheads="1"/>
            </p:cNvSpPr>
            <p:nvPr/>
          </p:nvSpPr>
          <p:spPr bwMode="auto">
            <a:xfrm>
              <a:off x="719" y="90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6" name="AutoShape 332"/>
            <p:cNvSpPr>
              <a:spLocks noChangeArrowheads="1"/>
            </p:cNvSpPr>
            <p:nvPr/>
          </p:nvSpPr>
          <p:spPr bwMode="auto">
            <a:xfrm>
              <a:off x="335" y="111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7097" name="Group 333"/>
            <p:cNvGrpSpPr>
              <a:grpSpLocks/>
            </p:cNvGrpSpPr>
            <p:nvPr/>
          </p:nvGrpSpPr>
          <p:grpSpPr bwMode="auto">
            <a:xfrm>
              <a:off x="523" y="1006"/>
              <a:ext cx="252" cy="214"/>
              <a:chOff x="867" y="1530"/>
              <a:chExt cx="252" cy="214"/>
            </a:xfrm>
          </p:grpSpPr>
          <p:sp>
            <p:nvSpPr>
              <p:cNvPr id="66756" name="AutoShape 334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7098" name="Group 335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6758" name="Line 336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59" name="Line 337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0" name="Line 338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1" name="Line 339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2" name="Line 340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3" name="Line 341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4" name="Line 342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5" name="Line 343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6" name="Line 344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7" name="Line 345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8" name="Line 346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69" name="Line 347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70" name="Line 348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71" name="Line 349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72" name="Line 350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7099" name="Group 351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6784" name="Line 352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85" name="Line 3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86" name="Line 35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87" name="Line 35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100" name="Group 356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6780" name="Line 357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81" name="Line 3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82" name="Line 35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83" name="Line 36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101" name="Group 361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6776" name="Line 362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77" name="Line 36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78" name="Line 36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779" name="Line 36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67102" name="Group 366"/>
            <p:cNvGrpSpPr>
              <a:grpSpLocks/>
            </p:cNvGrpSpPr>
            <p:nvPr/>
          </p:nvGrpSpPr>
          <p:grpSpPr bwMode="auto">
            <a:xfrm>
              <a:off x="429" y="1159"/>
              <a:ext cx="57" cy="113"/>
              <a:chOff x="3796" y="1043"/>
              <a:chExt cx="865" cy="1237"/>
            </a:xfrm>
          </p:grpSpPr>
          <p:sp>
            <p:nvSpPr>
              <p:cNvPr id="66726" name="Line 367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27" name="Line 368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28" name="Line 369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29" name="Line 370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0" name="Line 371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1" name="Line 372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2" name="Line 373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3" name="Line 374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4" name="Line 375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5" name="Line 376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6" name="Line 377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7" name="Line 378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8" name="Line 379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39" name="Line 380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40" name="Line 381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7103" name="Group 382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752" name="Line 383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53" name="Line 3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54" name="Line 385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55" name="Line 38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60" name="Group 387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748" name="Line 388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49" name="Line 3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50" name="Line 390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51" name="Line 39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61" name="Group 392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744" name="Line 393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45" name="Line 39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46" name="Line 395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47" name="Line 39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6564" name="Group 397"/>
            <p:cNvGrpSpPr>
              <a:grpSpLocks/>
            </p:cNvGrpSpPr>
            <p:nvPr/>
          </p:nvGrpSpPr>
          <p:grpSpPr bwMode="auto">
            <a:xfrm>
              <a:off x="821" y="938"/>
              <a:ext cx="57" cy="114"/>
              <a:chOff x="3796" y="1043"/>
              <a:chExt cx="865" cy="1237"/>
            </a:xfrm>
          </p:grpSpPr>
          <p:sp>
            <p:nvSpPr>
              <p:cNvPr id="66696" name="Line 398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97" name="Line 399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98" name="Line 400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99" name="Line 401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0" name="Line 402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1" name="Line 403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2" name="Line 404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3" name="Line 405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4" name="Line 406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5" name="Line 407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6" name="Line 408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7" name="Line 409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8" name="Line 410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09" name="Line 411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710" name="Line 412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6565" name="Group 41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722" name="Line 414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23" name="Line 4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24" name="Line 416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25" name="Line 4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67" name="Group 41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718" name="Line 419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19" name="Line 4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20" name="Line 421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21" name="Line 4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68" name="Group 42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714" name="Line 424"/>
                <p:cNvSpPr>
                  <a:spLocks noChangeShapeType="1"/>
                </p:cNvSpPr>
                <p:nvPr/>
              </p:nvSpPr>
              <p:spPr bwMode="auto">
                <a:xfrm>
                  <a:off x="4255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15" name="Line 4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93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16" name="Line 426"/>
                <p:cNvSpPr>
                  <a:spLocks noChangeShapeType="1"/>
                </p:cNvSpPr>
                <p:nvPr/>
              </p:nvSpPr>
              <p:spPr bwMode="auto">
                <a:xfrm rot="6361956">
                  <a:off x="4626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717" name="Line 4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10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6590" name="Line 428"/>
            <p:cNvSpPr>
              <a:spLocks noChangeShapeType="1"/>
            </p:cNvSpPr>
            <p:nvPr/>
          </p:nvSpPr>
          <p:spPr bwMode="auto">
            <a:xfrm flipH="1" flipV="1">
              <a:off x="602" y="916"/>
              <a:ext cx="256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591" name="Line 429"/>
            <p:cNvSpPr>
              <a:spLocks noChangeShapeType="1"/>
            </p:cNvSpPr>
            <p:nvPr/>
          </p:nvSpPr>
          <p:spPr bwMode="auto">
            <a:xfrm flipV="1">
              <a:off x="455" y="914"/>
              <a:ext cx="3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592" name="Line 430"/>
            <p:cNvSpPr>
              <a:spLocks noChangeShapeType="1"/>
            </p:cNvSpPr>
            <p:nvPr/>
          </p:nvSpPr>
          <p:spPr bwMode="auto">
            <a:xfrm flipH="1" flipV="1">
              <a:off x="501" y="920"/>
              <a:ext cx="140" cy="4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6593" name="Line 431"/>
            <p:cNvSpPr>
              <a:spLocks noChangeShapeType="1"/>
            </p:cNvSpPr>
            <p:nvPr/>
          </p:nvSpPr>
          <p:spPr bwMode="auto">
            <a:xfrm flipH="1" flipV="1">
              <a:off x="647" y="925"/>
              <a:ext cx="218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6570" name="Group 432"/>
            <p:cNvGrpSpPr>
              <a:grpSpLocks/>
            </p:cNvGrpSpPr>
            <p:nvPr/>
          </p:nvGrpSpPr>
          <p:grpSpPr bwMode="auto">
            <a:xfrm>
              <a:off x="715" y="1116"/>
              <a:ext cx="252" cy="214"/>
              <a:chOff x="867" y="1530"/>
              <a:chExt cx="252" cy="214"/>
            </a:xfrm>
          </p:grpSpPr>
          <p:sp>
            <p:nvSpPr>
              <p:cNvPr id="66664" name="AutoShape 433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6571" name="Group 434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6666" name="Line 435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67" name="Line 436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68" name="Line 437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69" name="Line 438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0" name="Line 439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1" name="Line 440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2" name="Line 44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3" name="Line 442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4" name="Line 443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5" name="Line 444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6" name="Line 445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7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8" name="Line 447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79" name="Line 448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80" name="Line 449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6572" name="Group 45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6692" name="Line 451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93" name="Line 4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94" name="Line 4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95" name="Line 4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6573" name="Group 45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6688" name="Line 456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89" name="Line 4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90" name="Line 4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91" name="Line 4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6574" name="Group 46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6684" name="Line 461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85" name="Line 4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86" name="Line 46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6687" name="Line 46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6595" name="Line 465"/>
            <p:cNvSpPr>
              <a:spLocks noChangeShapeType="1"/>
            </p:cNvSpPr>
            <p:nvPr/>
          </p:nvSpPr>
          <p:spPr bwMode="auto">
            <a:xfrm flipH="1" flipV="1">
              <a:off x="554" y="928"/>
              <a:ext cx="92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6576" name="Group 466"/>
            <p:cNvGrpSpPr>
              <a:grpSpLocks/>
            </p:cNvGrpSpPr>
            <p:nvPr/>
          </p:nvGrpSpPr>
          <p:grpSpPr bwMode="auto">
            <a:xfrm>
              <a:off x="191" y="711"/>
              <a:ext cx="616" cy="208"/>
              <a:chOff x="717" y="1160"/>
              <a:chExt cx="616" cy="208"/>
            </a:xfrm>
          </p:grpSpPr>
          <p:sp>
            <p:nvSpPr>
              <p:cNvPr id="66662" name="Rectangle 467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63" name="Text Box 468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</a:rPr>
                  <a:t>MSC</a:t>
                </a:r>
              </a:p>
            </p:txBody>
          </p:sp>
        </p:grpSp>
        <p:sp>
          <p:nvSpPr>
            <p:cNvPr id="66597" name="AutoShape 469"/>
            <p:cNvSpPr>
              <a:spLocks noChangeArrowheads="1"/>
            </p:cNvSpPr>
            <p:nvPr/>
          </p:nvSpPr>
          <p:spPr bwMode="auto">
            <a:xfrm>
              <a:off x="146" y="1007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577" name="Group 470"/>
            <p:cNvGrpSpPr>
              <a:grpSpLocks/>
            </p:cNvGrpSpPr>
            <p:nvPr/>
          </p:nvGrpSpPr>
          <p:grpSpPr bwMode="auto">
            <a:xfrm>
              <a:off x="237" y="1051"/>
              <a:ext cx="57" cy="113"/>
              <a:chOff x="3796" y="1043"/>
              <a:chExt cx="865" cy="1237"/>
            </a:xfrm>
          </p:grpSpPr>
          <p:sp>
            <p:nvSpPr>
              <p:cNvPr id="66632" name="Line 471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3" name="Line 472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4" name="Line 473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5" name="Line 474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6" name="Line 475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7" name="Line 476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8" name="Line 477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39" name="Line 478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0" name="Line 479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1" name="Line 480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2" name="Line 481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3" name="Line 482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4" name="Line 483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5" name="Line 484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46" name="Line 485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6578" name="Group 48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658" name="Line 487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9" name="Line 4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60" name="Line 489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61" name="Line 4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82" name="Group 49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654" name="Line 492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5" name="Line 49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6" name="Line 494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7" name="Line 49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87" name="Group 49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650" name="Line 497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1" name="Line 49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2" name="Line 499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53" name="Line 50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6599" name="AutoShape 501"/>
            <p:cNvSpPr>
              <a:spLocks noChangeArrowheads="1"/>
            </p:cNvSpPr>
            <p:nvPr/>
          </p:nvSpPr>
          <p:spPr bwMode="auto">
            <a:xfrm>
              <a:off x="527" y="12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588" name="Group 502"/>
            <p:cNvGrpSpPr>
              <a:grpSpLocks/>
            </p:cNvGrpSpPr>
            <p:nvPr/>
          </p:nvGrpSpPr>
          <p:grpSpPr bwMode="auto">
            <a:xfrm>
              <a:off x="627" y="1270"/>
              <a:ext cx="57" cy="113"/>
              <a:chOff x="3796" y="1043"/>
              <a:chExt cx="865" cy="1237"/>
            </a:xfrm>
          </p:grpSpPr>
          <p:sp>
            <p:nvSpPr>
              <p:cNvPr id="66602" name="Line 503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3" name="Line 504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4" name="Line 505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5" name="Line 506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6" name="Line 507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7" name="Line 508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8" name="Line 509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09" name="Line 510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0" name="Line 511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1" name="Line 512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2" name="Line 513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3" name="Line 514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4" name="Line 515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5" name="Line 516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6616" name="Line 517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6589" name="Group 51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6628" name="Line 519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9" name="Line 5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30" name="Line 521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31" name="Line 5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94" name="Group 52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6624" name="Line 524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5" name="Line 5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6" name="Line 526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7" name="Line 5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6596" name="Group 52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6620" name="Line 529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1" name="Line 53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2" name="Line 531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6623" name="Line 53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6601" name="Line 533"/>
            <p:cNvSpPr>
              <a:spLocks noChangeShapeType="1"/>
            </p:cNvSpPr>
            <p:nvPr/>
          </p:nvSpPr>
          <p:spPr bwMode="auto">
            <a:xfrm flipV="1">
              <a:off x="269" y="920"/>
              <a:ext cx="15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143376" name="Freeform 534"/>
          <p:cNvSpPr>
            <a:spLocks/>
          </p:cNvSpPr>
          <p:nvPr/>
        </p:nvSpPr>
        <p:spPr bwMode="auto">
          <a:xfrm>
            <a:off x="1798638" y="3884613"/>
            <a:ext cx="609600" cy="1373187"/>
          </a:xfrm>
          <a:custGeom>
            <a:avLst/>
            <a:gdLst>
              <a:gd name="T0" fmla="*/ 0 w 384"/>
              <a:gd name="T1" fmla="*/ 2147483647 h 865"/>
              <a:gd name="T2" fmla="*/ 2147483647 w 384"/>
              <a:gd name="T3" fmla="*/ 2147483647 h 865"/>
              <a:gd name="T4" fmla="*/ 2147483647 w 384"/>
              <a:gd name="T5" fmla="*/ 2147483647 h 865"/>
              <a:gd name="T6" fmla="*/ 2147483647 w 384"/>
              <a:gd name="T7" fmla="*/ 2147483647 h 865"/>
              <a:gd name="T8" fmla="*/ 2147483647 w 384"/>
              <a:gd name="T9" fmla="*/ 2147483647 h 865"/>
              <a:gd name="T10" fmla="*/ 2147483647 w 384"/>
              <a:gd name="T11" fmla="*/ 2147483647 h 86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84" h="865">
                <a:moveTo>
                  <a:pt x="0" y="53"/>
                </a:moveTo>
                <a:cubicBezTo>
                  <a:pt x="104" y="26"/>
                  <a:pt x="209" y="0"/>
                  <a:pt x="272" y="21"/>
                </a:cubicBezTo>
                <a:cubicBezTo>
                  <a:pt x="335" y="42"/>
                  <a:pt x="368" y="94"/>
                  <a:pt x="376" y="181"/>
                </a:cubicBezTo>
                <a:cubicBezTo>
                  <a:pt x="384" y="268"/>
                  <a:pt x="338" y="454"/>
                  <a:pt x="320" y="541"/>
                </a:cubicBezTo>
                <a:cubicBezTo>
                  <a:pt x="302" y="628"/>
                  <a:pt x="275" y="652"/>
                  <a:pt x="268" y="706"/>
                </a:cubicBezTo>
                <a:cubicBezTo>
                  <a:pt x="261" y="760"/>
                  <a:pt x="275" y="832"/>
                  <a:pt x="277" y="865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6598" name="Group 535"/>
          <p:cNvGrpSpPr>
            <a:grpSpLocks/>
          </p:cNvGrpSpPr>
          <p:nvPr/>
        </p:nvGrpSpPr>
        <p:grpSpPr bwMode="auto">
          <a:xfrm>
            <a:off x="1944688" y="4203700"/>
            <a:ext cx="623887" cy="330200"/>
            <a:chOff x="2647" y="2987"/>
            <a:chExt cx="393" cy="208"/>
          </a:xfrm>
        </p:grpSpPr>
        <p:sp>
          <p:nvSpPr>
            <p:cNvPr id="66583" name="Rectangle 536"/>
            <p:cNvSpPr>
              <a:spLocks noChangeArrowheads="1"/>
            </p:cNvSpPr>
            <p:nvPr/>
          </p:nvSpPr>
          <p:spPr bwMode="auto">
            <a:xfrm>
              <a:off x="2647" y="2987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4" name="Text Box 537"/>
            <p:cNvSpPr txBox="1">
              <a:spLocks noChangeArrowheads="1"/>
            </p:cNvSpPr>
            <p:nvPr/>
          </p:nvSpPr>
          <p:spPr bwMode="auto">
            <a:xfrm>
              <a:off x="2649" y="299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MSC</a:t>
              </a:r>
            </a:p>
          </p:txBody>
        </p:sp>
      </p:grpSp>
      <p:sp>
        <p:nvSpPr>
          <p:cNvPr id="66579" name="Text Box 37"/>
          <p:cNvSpPr txBox="1">
            <a:spLocks noChangeArrowheads="1"/>
          </p:cNvSpPr>
          <p:nvPr/>
        </p:nvSpPr>
        <p:spPr bwMode="auto">
          <a:xfrm>
            <a:off x="1792288" y="5641975"/>
            <a:ext cx="200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latin typeface="Arial" charset="0"/>
              </a:rPr>
              <a:t>(a) before handoff</a:t>
            </a:r>
          </a:p>
        </p:txBody>
      </p:sp>
      <p:sp>
        <p:nvSpPr>
          <p:cNvPr id="66580" name="Rectangle 39"/>
          <p:cNvSpPr>
            <a:spLocks noChangeArrowheads="1"/>
          </p:cNvSpPr>
          <p:nvPr/>
        </p:nvSpPr>
        <p:spPr bwMode="auto">
          <a:xfrm>
            <a:off x="476250" y="96838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4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GSM: handoff between MSCs</a:t>
            </a:r>
          </a:p>
        </p:txBody>
      </p:sp>
      <p:sp>
        <p:nvSpPr>
          <p:cNvPr id="66581" name="Rectangle 42"/>
          <p:cNvSpPr>
            <a:spLocks noGrp="1" noChangeArrowheads="1"/>
          </p:cNvSpPr>
          <p:nvPr>
            <p:ph type="body" sz="half" idx="2"/>
          </p:nvPr>
        </p:nvSpPr>
        <p:spPr>
          <a:xfrm>
            <a:off x="4664075" y="1600200"/>
            <a:ext cx="4078288" cy="46482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anchor MSC:</a:t>
            </a:r>
            <a:r>
              <a:rPr lang="en-US" sz="240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400">
                <a:latin typeface="Gill Sans MT" charset="0"/>
                <a:ea typeface="ＭＳ Ｐゴシック" charset="0"/>
              </a:rPr>
              <a:t>first MSC visited during call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latin typeface="Gill Sans MT" charset="0"/>
                <a:ea typeface="ＭＳ Ｐゴシック" charset="0"/>
              </a:rPr>
              <a:t>call remains routed through anchor MSC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new MSCs add on to end of MSC chain as mobile moves to new MSC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optional path minimization step to shorten multi-MSC chain</a:t>
            </a:r>
          </a:p>
        </p:txBody>
      </p:sp>
      <p:pic>
        <p:nvPicPr>
          <p:cNvPr id="143381" name="Picture 17" descr="underline_base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150" y="941388"/>
            <a:ext cx="68564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858A1D05-CEE5-4F9F-B167-466394E41020}" type="slidenum">
              <a:rPr lang="en-US"/>
              <a:pPr/>
              <a:t>32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22275" y="2239963"/>
            <a:ext cx="1408113" cy="1109662"/>
            <a:chOff x="125" y="951"/>
            <a:chExt cx="887" cy="699"/>
          </a:xfrm>
        </p:grpSpPr>
        <p:sp>
          <p:nvSpPr>
            <p:cNvPr id="145939" name="Freeform 3"/>
            <p:cNvSpPr>
              <a:spLocks/>
            </p:cNvSpPr>
            <p:nvPr/>
          </p:nvSpPr>
          <p:spPr bwMode="auto">
            <a:xfrm>
              <a:off x="147" y="1148"/>
              <a:ext cx="817" cy="502"/>
            </a:xfrm>
            <a:custGeom>
              <a:avLst/>
              <a:gdLst>
                <a:gd name="T0" fmla="*/ 32 w 1209"/>
                <a:gd name="T1" fmla="*/ 0 h 1134"/>
                <a:gd name="T2" fmla="*/ 5 w 1209"/>
                <a:gd name="T3" fmla="*/ 2 h 1134"/>
                <a:gd name="T4" fmla="*/ 3 w 1209"/>
                <a:gd name="T5" fmla="*/ 8 h 1134"/>
                <a:gd name="T6" fmla="*/ 7 w 1209"/>
                <a:gd name="T7" fmla="*/ 13 h 1134"/>
                <a:gd name="T8" fmla="*/ 21 w 1209"/>
                <a:gd name="T9" fmla="*/ 16 h 1134"/>
                <a:gd name="T10" fmla="*/ 66 w 1209"/>
                <a:gd name="T11" fmla="*/ 18 h 1134"/>
                <a:gd name="T12" fmla="*/ 131 w 1209"/>
                <a:gd name="T13" fmla="*/ 19 h 1134"/>
                <a:gd name="T14" fmla="*/ 158 w 1209"/>
                <a:gd name="T15" fmla="*/ 15 h 1134"/>
                <a:gd name="T16" fmla="*/ 168 w 1209"/>
                <a:gd name="T17" fmla="*/ 7 h 1134"/>
                <a:gd name="T18" fmla="*/ 159 w 1209"/>
                <a:gd name="T19" fmla="*/ 3 h 1134"/>
                <a:gd name="T20" fmla="*/ 99 w 1209"/>
                <a:gd name="T21" fmla="*/ 2 h 1134"/>
                <a:gd name="T22" fmla="*/ 32 w 1209"/>
                <a:gd name="T23" fmla="*/ 0 h 11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9" h="1134">
                  <a:moveTo>
                    <a:pt x="224" y="6"/>
                  </a:moveTo>
                  <a:cubicBezTo>
                    <a:pt x="112" y="13"/>
                    <a:pt x="66" y="64"/>
                    <a:pt x="33" y="141"/>
                  </a:cubicBezTo>
                  <a:cubicBezTo>
                    <a:pt x="0" y="219"/>
                    <a:pt x="24" y="370"/>
                    <a:pt x="27" y="471"/>
                  </a:cubicBezTo>
                  <a:cubicBezTo>
                    <a:pt x="30" y="572"/>
                    <a:pt x="30" y="664"/>
                    <a:pt x="50" y="747"/>
                  </a:cubicBezTo>
                  <a:cubicBezTo>
                    <a:pt x="70" y="830"/>
                    <a:pt x="79" y="924"/>
                    <a:pt x="149" y="972"/>
                  </a:cubicBezTo>
                  <a:cubicBezTo>
                    <a:pt x="219" y="1020"/>
                    <a:pt x="339" y="1012"/>
                    <a:pt x="469" y="1036"/>
                  </a:cubicBezTo>
                  <a:cubicBezTo>
                    <a:pt x="599" y="1060"/>
                    <a:pt x="822" y="1134"/>
                    <a:pt x="931" y="1115"/>
                  </a:cubicBezTo>
                  <a:cubicBezTo>
                    <a:pt x="1040" y="1096"/>
                    <a:pt x="1079" y="1039"/>
                    <a:pt x="1122" y="920"/>
                  </a:cubicBezTo>
                  <a:cubicBezTo>
                    <a:pt x="1165" y="801"/>
                    <a:pt x="1188" y="523"/>
                    <a:pt x="1189" y="401"/>
                  </a:cubicBezTo>
                  <a:cubicBezTo>
                    <a:pt x="1190" y="279"/>
                    <a:pt x="1209" y="240"/>
                    <a:pt x="1128" y="190"/>
                  </a:cubicBezTo>
                  <a:cubicBezTo>
                    <a:pt x="1046" y="141"/>
                    <a:pt x="850" y="135"/>
                    <a:pt x="701" y="104"/>
                  </a:cubicBezTo>
                  <a:cubicBezTo>
                    <a:pt x="552" y="72"/>
                    <a:pt x="335" y="0"/>
                    <a:pt x="224" y="6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117" name="Text Box 4"/>
            <p:cNvSpPr txBox="1">
              <a:spLocks noChangeArrowheads="1"/>
            </p:cNvSpPr>
            <p:nvPr/>
          </p:nvSpPr>
          <p:spPr bwMode="auto">
            <a:xfrm>
              <a:off x="142" y="951"/>
              <a:ext cx="87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smtClean="0">
                  <a:latin typeface="Arial" charset="0"/>
                </a:rPr>
                <a:t>home network</a:t>
              </a: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25" y="1203"/>
              <a:ext cx="616" cy="326"/>
              <a:chOff x="581" y="459"/>
              <a:chExt cx="616" cy="326"/>
            </a:xfrm>
          </p:grpSpPr>
          <p:sp>
            <p:nvSpPr>
              <p:cNvPr id="68119" name="Rectangle 6"/>
              <p:cNvSpPr>
                <a:spLocks noChangeArrowheads="1"/>
              </p:cNvSpPr>
              <p:nvPr/>
            </p:nvSpPr>
            <p:spPr bwMode="auto">
              <a:xfrm>
                <a:off x="696" y="464"/>
                <a:ext cx="384" cy="31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120" name="Text Box 7"/>
              <p:cNvSpPr txBox="1">
                <a:spLocks noChangeArrowheads="1"/>
              </p:cNvSpPr>
              <p:nvPr/>
            </p:nvSpPr>
            <p:spPr bwMode="auto">
              <a:xfrm>
                <a:off x="581" y="459"/>
                <a:ext cx="616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</a:rPr>
                  <a:t>Home MSC</a:t>
                </a:r>
              </a:p>
            </p:txBody>
          </p:sp>
        </p:grpSp>
      </p:grpSp>
      <p:sp>
        <p:nvSpPr>
          <p:cNvPr id="145412" name="Freeform 14"/>
          <p:cNvSpPr>
            <a:spLocks/>
          </p:cNvSpPr>
          <p:nvPr/>
        </p:nvSpPr>
        <p:spPr bwMode="auto">
          <a:xfrm>
            <a:off x="1816100" y="2933700"/>
            <a:ext cx="1436688" cy="16176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Text Box 15"/>
          <p:cNvSpPr txBox="1">
            <a:spLocks noChangeArrowheads="1"/>
          </p:cNvSpPr>
          <p:nvPr/>
        </p:nvSpPr>
        <p:spPr bwMode="auto">
          <a:xfrm>
            <a:off x="2316163" y="3529013"/>
            <a:ext cx="717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PSTN</a:t>
            </a:r>
          </a:p>
        </p:txBody>
      </p:sp>
      <p:pic>
        <p:nvPicPr>
          <p:cNvPr id="145414" name="Picture 20" descr="e2gmc3yp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3913" y="2749550"/>
            <a:ext cx="4111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2" name="Text Box 21"/>
          <p:cNvSpPr txBox="1">
            <a:spLocks noChangeArrowheads="1"/>
          </p:cNvSpPr>
          <p:nvPr/>
        </p:nvSpPr>
        <p:spPr bwMode="auto">
          <a:xfrm>
            <a:off x="2633663" y="2455863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correspondent</a:t>
            </a:r>
          </a:p>
        </p:txBody>
      </p:sp>
      <p:sp>
        <p:nvSpPr>
          <p:cNvPr id="145416" name="Freeform 22"/>
          <p:cNvSpPr>
            <a:spLocks/>
          </p:cNvSpPr>
          <p:nvPr/>
        </p:nvSpPr>
        <p:spPr bwMode="auto">
          <a:xfrm>
            <a:off x="1214438" y="2978150"/>
            <a:ext cx="2222500" cy="446088"/>
          </a:xfrm>
          <a:custGeom>
            <a:avLst/>
            <a:gdLst>
              <a:gd name="T0" fmla="*/ 2147483647 w 1400"/>
              <a:gd name="T1" fmla="*/ 2147483647 h 281"/>
              <a:gd name="T2" fmla="*/ 2147483647 w 1400"/>
              <a:gd name="T3" fmla="*/ 2147483647 h 281"/>
              <a:gd name="T4" fmla="*/ 2147483647 w 1400"/>
              <a:gd name="T5" fmla="*/ 2147483647 h 281"/>
              <a:gd name="T6" fmla="*/ 2147483647 w 1400"/>
              <a:gd name="T7" fmla="*/ 2147483647 h 281"/>
              <a:gd name="T8" fmla="*/ 0 w 1400"/>
              <a:gd name="T9" fmla="*/ 0 h 2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0" h="281">
                <a:moveTo>
                  <a:pt x="1400" y="104"/>
                </a:moveTo>
                <a:cubicBezTo>
                  <a:pt x="1381" y="121"/>
                  <a:pt x="1397" y="180"/>
                  <a:pt x="1296" y="208"/>
                </a:cubicBezTo>
                <a:cubicBezTo>
                  <a:pt x="1195" y="236"/>
                  <a:pt x="956" y="281"/>
                  <a:pt x="792" y="272"/>
                </a:cubicBezTo>
                <a:cubicBezTo>
                  <a:pt x="628" y="263"/>
                  <a:pt x="444" y="197"/>
                  <a:pt x="312" y="152"/>
                </a:cubicBezTo>
                <a:cubicBezTo>
                  <a:pt x="180" y="107"/>
                  <a:pt x="65" y="32"/>
                  <a:pt x="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17" name="Freeform 23"/>
          <p:cNvSpPr>
            <a:spLocks/>
          </p:cNvSpPr>
          <p:nvPr/>
        </p:nvSpPr>
        <p:spPr bwMode="auto">
          <a:xfrm>
            <a:off x="1062038" y="3003550"/>
            <a:ext cx="1087437" cy="882650"/>
          </a:xfrm>
          <a:custGeom>
            <a:avLst/>
            <a:gdLst>
              <a:gd name="T0" fmla="*/ 0 w 685"/>
              <a:gd name="T1" fmla="*/ 0 h 556"/>
              <a:gd name="T2" fmla="*/ 2147483647 w 685"/>
              <a:gd name="T3" fmla="*/ 2147483647 h 556"/>
              <a:gd name="T4" fmla="*/ 2147483647 w 685"/>
              <a:gd name="T5" fmla="*/ 2147483647 h 556"/>
              <a:gd name="T6" fmla="*/ 2147483647 w 685"/>
              <a:gd name="T7" fmla="*/ 2147483647 h 5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85" h="556">
                <a:moveTo>
                  <a:pt x="0" y="0"/>
                </a:moveTo>
                <a:cubicBezTo>
                  <a:pt x="96" y="55"/>
                  <a:pt x="467" y="249"/>
                  <a:pt x="576" y="328"/>
                </a:cubicBezTo>
                <a:cubicBezTo>
                  <a:pt x="685" y="407"/>
                  <a:pt x="677" y="434"/>
                  <a:pt x="656" y="472"/>
                </a:cubicBezTo>
                <a:cubicBezTo>
                  <a:pt x="635" y="510"/>
                  <a:pt x="491" y="539"/>
                  <a:pt x="447" y="55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387350" y="3778250"/>
            <a:ext cx="1020763" cy="841375"/>
            <a:chOff x="1807" y="2856"/>
            <a:chExt cx="803" cy="674"/>
          </a:xfrm>
        </p:grpSpPr>
        <p:sp>
          <p:nvSpPr>
            <p:cNvPr id="67984" name="AutoShape 25"/>
            <p:cNvSpPr>
              <a:spLocks noChangeArrowheads="1"/>
            </p:cNvSpPr>
            <p:nvPr/>
          </p:nvSpPr>
          <p:spPr bwMode="auto">
            <a:xfrm>
              <a:off x="1807" y="2856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985" name="AutoShape 26"/>
            <p:cNvSpPr>
              <a:spLocks noChangeArrowheads="1"/>
            </p:cNvSpPr>
            <p:nvPr/>
          </p:nvSpPr>
          <p:spPr bwMode="auto">
            <a:xfrm>
              <a:off x="2047" y="3258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986" name="AutoShape 27"/>
            <p:cNvSpPr>
              <a:spLocks noChangeArrowheads="1"/>
            </p:cNvSpPr>
            <p:nvPr/>
          </p:nvSpPr>
          <p:spPr bwMode="auto">
            <a:xfrm>
              <a:off x="2043" y="2984"/>
              <a:ext cx="315" cy="272"/>
            </a:xfrm>
            <a:prstGeom prst="hexagon">
              <a:avLst>
                <a:gd name="adj" fmla="val 28952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987" name="AutoShape 28"/>
            <p:cNvSpPr>
              <a:spLocks noChangeArrowheads="1"/>
            </p:cNvSpPr>
            <p:nvPr/>
          </p:nvSpPr>
          <p:spPr bwMode="auto">
            <a:xfrm>
              <a:off x="2282" y="3123"/>
              <a:ext cx="315" cy="272"/>
            </a:xfrm>
            <a:prstGeom prst="hexagon">
              <a:avLst>
                <a:gd name="adj" fmla="val 28860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2407" y="3162"/>
              <a:ext cx="72" cy="145"/>
              <a:chOff x="3796" y="1043"/>
              <a:chExt cx="865" cy="1237"/>
            </a:xfrm>
          </p:grpSpPr>
          <p:sp>
            <p:nvSpPr>
              <p:cNvPr id="68086" name="Line 30"/>
              <p:cNvSpPr>
                <a:spLocks noChangeShapeType="1"/>
              </p:cNvSpPr>
              <p:nvPr/>
            </p:nvSpPr>
            <p:spPr bwMode="auto">
              <a:xfrm flipH="1">
                <a:off x="3984" y="1481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87" name="Line 31"/>
              <p:cNvSpPr>
                <a:spLocks noChangeShapeType="1"/>
              </p:cNvSpPr>
              <p:nvPr/>
            </p:nvSpPr>
            <p:spPr bwMode="auto">
              <a:xfrm>
                <a:off x="4224" y="1481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88" name="Line 32"/>
              <p:cNvSpPr>
                <a:spLocks noChangeShapeType="1"/>
              </p:cNvSpPr>
              <p:nvPr/>
            </p:nvSpPr>
            <p:spPr bwMode="auto">
              <a:xfrm>
                <a:off x="3984" y="220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89" name="Line 33"/>
              <p:cNvSpPr>
                <a:spLocks noChangeShapeType="1"/>
              </p:cNvSpPr>
              <p:nvPr/>
            </p:nvSpPr>
            <p:spPr bwMode="auto">
              <a:xfrm flipH="1">
                <a:off x="4224" y="220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0" name="Line 34"/>
              <p:cNvSpPr>
                <a:spLocks noChangeShapeType="1"/>
              </p:cNvSpPr>
              <p:nvPr/>
            </p:nvSpPr>
            <p:spPr bwMode="auto">
              <a:xfrm>
                <a:off x="4224" y="1503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1" name="Line 35"/>
              <p:cNvSpPr>
                <a:spLocks noChangeShapeType="1"/>
              </p:cNvSpPr>
              <p:nvPr/>
            </p:nvSpPr>
            <p:spPr bwMode="auto">
              <a:xfrm flipV="1">
                <a:off x="3984" y="2132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2" name="Line 36"/>
              <p:cNvSpPr>
                <a:spLocks noChangeShapeType="1"/>
              </p:cNvSpPr>
              <p:nvPr/>
            </p:nvSpPr>
            <p:spPr bwMode="auto">
              <a:xfrm flipH="1" flipV="1">
                <a:off x="4224" y="2132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3" name="Line 37"/>
              <p:cNvSpPr>
                <a:spLocks noChangeShapeType="1"/>
              </p:cNvSpPr>
              <p:nvPr/>
            </p:nvSpPr>
            <p:spPr bwMode="auto">
              <a:xfrm>
                <a:off x="4089" y="1893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4" name="Line 38"/>
              <p:cNvSpPr>
                <a:spLocks noChangeShapeType="1"/>
              </p:cNvSpPr>
              <p:nvPr/>
            </p:nvSpPr>
            <p:spPr bwMode="auto">
              <a:xfrm flipV="1">
                <a:off x="4224" y="1893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5" name="Line 39"/>
              <p:cNvSpPr>
                <a:spLocks noChangeShapeType="1"/>
              </p:cNvSpPr>
              <p:nvPr/>
            </p:nvSpPr>
            <p:spPr bwMode="auto">
              <a:xfrm>
                <a:off x="4044" y="2002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6" name="Line 40"/>
              <p:cNvSpPr>
                <a:spLocks noChangeShapeType="1"/>
              </p:cNvSpPr>
              <p:nvPr/>
            </p:nvSpPr>
            <p:spPr bwMode="auto">
              <a:xfrm flipV="1">
                <a:off x="4224" y="2013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7" name="Line 41"/>
              <p:cNvSpPr>
                <a:spLocks noChangeShapeType="1"/>
              </p:cNvSpPr>
              <p:nvPr/>
            </p:nvSpPr>
            <p:spPr bwMode="auto">
              <a:xfrm flipV="1">
                <a:off x="4224" y="1785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8" name="Line 42"/>
              <p:cNvSpPr>
                <a:spLocks noChangeShapeType="1"/>
              </p:cNvSpPr>
              <p:nvPr/>
            </p:nvSpPr>
            <p:spPr bwMode="auto">
              <a:xfrm flipV="1">
                <a:off x="4224" y="1633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99" name="Line 43"/>
              <p:cNvSpPr>
                <a:spLocks noChangeShapeType="1"/>
              </p:cNvSpPr>
              <p:nvPr/>
            </p:nvSpPr>
            <p:spPr bwMode="auto">
              <a:xfrm>
                <a:off x="4119" y="1774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100" name="Line 44"/>
              <p:cNvSpPr>
                <a:spLocks noChangeShapeType="1"/>
              </p:cNvSpPr>
              <p:nvPr/>
            </p:nvSpPr>
            <p:spPr bwMode="auto">
              <a:xfrm>
                <a:off x="4164" y="1633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" name="Group 4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8112" name="Line 46"/>
                <p:cNvSpPr>
                  <a:spLocks noChangeShapeType="1"/>
                </p:cNvSpPr>
                <p:nvPr/>
              </p:nvSpPr>
              <p:spPr bwMode="auto">
                <a:xfrm>
                  <a:off x="4228" y="161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13" name="Line 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194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14" name="Line 48"/>
                <p:cNvSpPr>
                  <a:spLocks noChangeShapeType="1"/>
                </p:cNvSpPr>
                <p:nvPr/>
              </p:nvSpPr>
              <p:spPr bwMode="auto">
                <a:xfrm rot="6361956">
                  <a:off x="4594" y="1402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15" name="Line 4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96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7" name="Group 5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8108" name="Line 51"/>
                <p:cNvSpPr>
                  <a:spLocks noChangeShapeType="1"/>
                </p:cNvSpPr>
                <p:nvPr/>
              </p:nvSpPr>
              <p:spPr bwMode="auto">
                <a:xfrm>
                  <a:off x="4218" y="159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09" name="Line 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6" y="1185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10" name="Line 53"/>
                <p:cNvSpPr>
                  <a:spLocks noChangeShapeType="1"/>
                </p:cNvSpPr>
                <p:nvPr/>
              </p:nvSpPr>
              <p:spPr bwMode="auto">
                <a:xfrm rot="6361956">
                  <a:off x="4578" y="1419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11" name="Line 5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6" y="1275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8" name="Group 5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8104" name="Line 56"/>
                <p:cNvSpPr>
                  <a:spLocks noChangeShapeType="1"/>
                </p:cNvSpPr>
                <p:nvPr/>
              </p:nvSpPr>
              <p:spPr bwMode="auto">
                <a:xfrm>
                  <a:off x="4246" y="158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05" name="Line 5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0" y="1178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06" name="Line 58"/>
                <p:cNvSpPr>
                  <a:spLocks noChangeShapeType="1"/>
                </p:cNvSpPr>
                <p:nvPr/>
              </p:nvSpPr>
              <p:spPr bwMode="auto">
                <a:xfrm rot="6361956">
                  <a:off x="4612" y="1386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107" name="Line 5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94" y="1280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9" name="Group 60"/>
            <p:cNvGrpSpPr>
              <a:grpSpLocks/>
            </p:cNvGrpSpPr>
            <p:nvPr/>
          </p:nvGrpSpPr>
          <p:grpSpPr bwMode="auto">
            <a:xfrm>
              <a:off x="2164" y="3034"/>
              <a:ext cx="72" cy="145"/>
              <a:chOff x="3796" y="1043"/>
              <a:chExt cx="865" cy="1237"/>
            </a:xfrm>
          </p:grpSpPr>
          <p:sp>
            <p:nvSpPr>
              <p:cNvPr id="68056" name="Line 61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57" name="Line 62"/>
              <p:cNvSpPr>
                <a:spLocks noChangeShapeType="1"/>
              </p:cNvSpPr>
              <p:nvPr/>
            </p:nvSpPr>
            <p:spPr bwMode="auto">
              <a:xfrm>
                <a:off x="4233" y="1477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58" name="Line 63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59" name="Line 64"/>
              <p:cNvSpPr>
                <a:spLocks noChangeShapeType="1"/>
              </p:cNvSpPr>
              <p:nvPr/>
            </p:nvSpPr>
            <p:spPr bwMode="auto">
              <a:xfrm flipH="1">
                <a:off x="4233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0" name="Line 65"/>
              <p:cNvSpPr>
                <a:spLocks noChangeShapeType="1"/>
              </p:cNvSpPr>
              <p:nvPr/>
            </p:nvSpPr>
            <p:spPr bwMode="auto">
              <a:xfrm>
                <a:off x="4233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1" name="Line 66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2" name="Line 67"/>
              <p:cNvSpPr>
                <a:spLocks noChangeShapeType="1"/>
              </p:cNvSpPr>
              <p:nvPr/>
            </p:nvSpPr>
            <p:spPr bwMode="auto">
              <a:xfrm flipH="1" flipV="1">
                <a:off x="4233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3" name="Line 68"/>
              <p:cNvSpPr>
                <a:spLocks noChangeShapeType="1"/>
              </p:cNvSpPr>
              <p:nvPr/>
            </p:nvSpPr>
            <p:spPr bwMode="auto">
              <a:xfrm>
                <a:off x="4098" y="1890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4" name="Line 69"/>
              <p:cNvSpPr>
                <a:spLocks noChangeShapeType="1"/>
              </p:cNvSpPr>
              <p:nvPr/>
            </p:nvSpPr>
            <p:spPr bwMode="auto">
              <a:xfrm flipV="1">
                <a:off x="4233" y="1890"/>
                <a:ext cx="135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5" name="Line 70"/>
              <p:cNvSpPr>
                <a:spLocks noChangeShapeType="1"/>
              </p:cNvSpPr>
              <p:nvPr/>
            </p:nvSpPr>
            <p:spPr bwMode="auto">
              <a:xfrm>
                <a:off x="4053" y="1998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6" name="Line 71"/>
              <p:cNvSpPr>
                <a:spLocks noChangeShapeType="1"/>
              </p:cNvSpPr>
              <p:nvPr/>
            </p:nvSpPr>
            <p:spPr bwMode="auto">
              <a:xfrm flipV="1">
                <a:off x="4233" y="2009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7" name="Line 72"/>
              <p:cNvSpPr>
                <a:spLocks noChangeShapeType="1"/>
              </p:cNvSpPr>
              <p:nvPr/>
            </p:nvSpPr>
            <p:spPr bwMode="auto">
              <a:xfrm flipV="1">
                <a:off x="4233" y="1781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8" name="Line 73"/>
              <p:cNvSpPr>
                <a:spLocks noChangeShapeType="1"/>
              </p:cNvSpPr>
              <p:nvPr/>
            </p:nvSpPr>
            <p:spPr bwMode="auto">
              <a:xfrm flipV="1">
                <a:off x="4233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69" name="Line 74"/>
              <p:cNvSpPr>
                <a:spLocks noChangeShapeType="1"/>
              </p:cNvSpPr>
              <p:nvPr/>
            </p:nvSpPr>
            <p:spPr bwMode="auto">
              <a:xfrm>
                <a:off x="4128" y="1770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70" name="Line 75"/>
              <p:cNvSpPr>
                <a:spLocks noChangeShapeType="1"/>
              </p:cNvSpPr>
              <p:nvPr/>
            </p:nvSpPr>
            <p:spPr bwMode="auto">
              <a:xfrm>
                <a:off x="4173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0" name="Group 76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8082" name="Line 77"/>
                <p:cNvSpPr>
                  <a:spLocks noChangeShapeType="1"/>
                </p:cNvSpPr>
                <p:nvPr/>
              </p:nvSpPr>
              <p:spPr bwMode="auto">
                <a:xfrm>
                  <a:off x="4247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83" name="Line 7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1" y="1186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84" name="Line 79"/>
                <p:cNvSpPr>
                  <a:spLocks noChangeShapeType="1"/>
                </p:cNvSpPr>
                <p:nvPr/>
              </p:nvSpPr>
              <p:spPr bwMode="auto">
                <a:xfrm rot="6361956">
                  <a:off x="4613" y="1394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85" name="Line 8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62" y="1288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1" name="Group 81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8078" name="Line 82"/>
                <p:cNvSpPr>
                  <a:spLocks noChangeShapeType="1"/>
                </p:cNvSpPr>
                <p:nvPr/>
              </p:nvSpPr>
              <p:spPr bwMode="auto">
                <a:xfrm>
                  <a:off x="4209" y="1575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79" name="Line 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69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80" name="Line 84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03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81" name="Line 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59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2" name="Group 86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8074" name="Line 87"/>
                <p:cNvSpPr>
                  <a:spLocks noChangeShapeType="1"/>
                </p:cNvSpPr>
                <p:nvPr/>
              </p:nvSpPr>
              <p:spPr bwMode="auto">
                <a:xfrm>
                  <a:off x="4227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75" name="Line 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1" y="1185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76" name="Line 89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77" name="Line 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5" y="1287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3" name="Group 91"/>
            <p:cNvGrpSpPr>
              <a:grpSpLocks/>
            </p:cNvGrpSpPr>
            <p:nvPr/>
          </p:nvGrpSpPr>
          <p:grpSpPr bwMode="auto">
            <a:xfrm>
              <a:off x="2175" y="3302"/>
              <a:ext cx="72" cy="144"/>
              <a:chOff x="3796" y="1043"/>
              <a:chExt cx="865" cy="1237"/>
            </a:xfrm>
          </p:grpSpPr>
          <p:sp>
            <p:nvSpPr>
              <p:cNvPr id="68026" name="Line 92"/>
              <p:cNvSpPr>
                <a:spLocks noChangeShapeType="1"/>
              </p:cNvSpPr>
              <p:nvPr/>
            </p:nvSpPr>
            <p:spPr bwMode="auto">
              <a:xfrm flipH="1">
                <a:off x="3996" y="1483"/>
                <a:ext cx="225" cy="7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27" name="Line 93"/>
              <p:cNvSpPr>
                <a:spLocks noChangeShapeType="1"/>
              </p:cNvSpPr>
              <p:nvPr/>
            </p:nvSpPr>
            <p:spPr bwMode="auto">
              <a:xfrm>
                <a:off x="4221" y="1483"/>
                <a:ext cx="240" cy="7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28" name="Line 94"/>
              <p:cNvSpPr>
                <a:spLocks noChangeShapeType="1"/>
              </p:cNvSpPr>
              <p:nvPr/>
            </p:nvSpPr>
            <p:spPr bwMode="auto">
              <a:xfrm>
                <a:off x="3996" y="2204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29" name="Line 95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0" name="Line 96"/>
              <p:cNvSpPr>
                <a:spLocks noChangeShapeType="1"/>
              </p:cNvSpPr>
              <p:nvPr/>
            </p:nvSpPr>
            <p:spPr bwMode="auto">
              <a:xfrm>
                <a:off x="4221" y="1494"/>
                <a:ext cx="0" cy="7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1" name="Line 97"/>
              <p:cNvSpPr>
                <a:spLocks noChangeShapeType="1"/>
              </p:cNvSpPr>
              <p:nvPr/>
            </p:nvSpPr>
            <p:spPr bwMode="auto">
              <a:xfrm flipV="1">
                <a:off x="3996" y="2128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2" name="Line 98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3" name="Line 99"/>
              <p:cNvSpPr>
                <a:spLocks noChangeShapeType="1"/>
              </p:cNvSpPr>
              <p:nvPr/>
            </p:nvSpPr>
            <p:spPr bwMode="auto">
              <a:xfrm>
                <a:off x="4101" y="1887"/>
                <a:ext cx="12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4" name="Line 100"/>
              <p:cNvSpPr>
                <a:spLocks noChangeShapeType="1"/>
              </p:cNvSpPr>
              <p:nvPr/>
            </p:nvSpPr>
            <p:spPr bwMode="auto">
              <a:xfrm flipV="1">
                <a:off x="4221" y="1887"/>
                <a:ext cx="15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5" name="Line 101"/>
              <p:cNvSpPr>
                <a:spLocks noChangeShapeType="1"/>
              </p:cNvSpPr>
              <p:nvPr/>
            </p:nvSpPr>
            <p:spPr bwMode="auto">
              <a:xfrm>
                <a:off x="4056" y="1997"/>
                <a:ext cx="16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6" name="Line 102"/>
              <p:cNvSpPr>
                <a:spLocks noChangeShapeType="1"/>
              </p:cNvSpPr>
              <p:nvPr/>
            </p:nvSpPr>
            <p:spPr bwMode="auto">
              <a:xfrm flipV="1">
                <a:off x="4221" y="2018"/>
                <a:ext cx="180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7" name="Line 103"/>
              <p:cNvSpPr>
                <a:spLocks noChangeShapeType="1"/>
              </p:cNvSpPr>
              <p:nvPr/>
            </p:nvSpPr>
            <p:spPr bwMode="auto">
              <a:xfrm flipV="1">
                <a:off x="4221" y="1789"/>
                <a:ext cx="9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8" name="Line 104"/>
              <p:cNvSpPr>
                <a:spLocks noChangeShapeType="1"/>
              </p:cNvSpPr>
              <p:nvPr/>
            </p:nvSpPr>
            <p:spPr bwMode="auto">
              <a:xfrm flipV="1">
                <a:off x="4221" y="1636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39" name="Line 105"/>
              <p:cNvSpPr>
                <a:spLocks noChangeShapeType="1"/>
              </p:cNvSpPr>
              <p:nvPr/>
            </p:nvSpPr>
            <p:spPr bwMode="auto">
              <a:xfrm>
                <a:off x="4131" y="1778"/>
                <a:ext cx="10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40" name="Line 106"/>
              <p:cNvSpPr>
                <a:spLocks noChangeShapeType="1"/>
              </p:cNvSpPr>
              <p:nvPr/>
            </p:nvSpPr>
            <p:spPr bwMode="auto">
              <a:xfrm>
                <a:off x="4176" y="1625"/>
                <a:ext cx="6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4" name="Group 10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8052" name="Line 108"/>
                <p:cNvSpPr>
                  <a:spLocks noChangeShapeType="1"/>
                </p:cNvSpPr>
                <p:nvPr/>
              </p:nvSpPr>
              <p:spPr bwMode="auto">
                <a:xfrm>
                  <a:off x="4220" y="1602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53" name="Line 10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187"/>
                  <a:ext cx="17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54" name="Line 110"/>
                <p:cNvSpPr>
                  <a:spLocks noChangeShapeType="1"/>
                </p:cNvSpPr>
                <p:nvPr/>
              </p:nvSpPr>
              <p:spPr bwMode="auto">
                <a:xfrm rot="6361956">
                  <a:off x="4597" y="1395"/>
                  <a:ext cx="17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55" name="Line 11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5" y="1290"/>
                  <a:ext cx="17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5" name="Group 11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8048" name="Line 113"/>
                <p:cNvSpPr>
                  <a:spLocks noChangeShapeType="1"/>
                </p:cNvSpPr>
                <p:nvPr/>
              </p:nvSpPr>
              <p:spPr bwMode="auto">
                <a:xfrm>
                  <a:off x="4217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49" name="Line 1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7" y="1190"/>
                  <a:ext cx="177" cy="50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50" name="Line 115"/>
                <p:cNvSpPr>
                  <a:spLocks noChangeShapeType="1"/>
                </p:cNvSpPr>
                <p:nvPr/>
              </p:nvSpPr>
              <p:spPr bwMode="auto">
                <a:xfrm rot="6361956">
                  <a:off x="4579" y="1425"/>
                  <a:ext cx="207" cy="21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51" name="Line 1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9" y="1280"/>
                  <a:ext cx="177" cy="50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6" name="Group 11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8044" name="Line 118"/>
                <p:cNvSpPr>
                  <a:spLocks noChangeShapeType="1"/>
                </p:cNvSpPr>
                <p:nvPr/>
              </p:nvSpPr>
              <p:spPr bwMode="auto">
                <a:xfrm>
                  <a:off x="422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45" name="Line 1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184"/>
                  <a:ext cx="17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46" name="Line 120"/>
                <p:cNvSpPr>
                  <a:spLocks noChangeShapeType="1"/>
                </p:cNvSpPr>
                <p:nvPr/>
              </p:nvSpPr>
              <p:spPr bwMode="auto">
                <a:xfrm rot="6361956">
                  <a:off x="4597" y="1393"/>
                  <a:ext cx="17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47" name="Line 1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8" y="1287"/>
                  <a:ext cx="17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7" name="Group 122"/>
            <p:cNvGrpSpPr>
              <a:grpSpLocks/>
            </p:cNvGrpSpPr>
            <p:nvPr/>
          </p:nvGrpSpPr>
          <p:grpSpPr bwMode="auto">
            <a:xfrm>
              <a:off x="1934" y="2899"/>
              <a:ext cx="72" cy="145"/>
              <a:chOff x="3796" y="1043"/>
              <a:chExt cx="865" cy="1237"/>
            </a:xfrm>
          </p:grpSpPr>
          <p:sp>
            <p:nvSpPr>
              <p:cNvPr id="67996" name="Line 123"/>
              <p:cNvSpPr>
                <a:spLocks noChangeShapeType="1"/>
              </p:cNvSpPr>
              <p:nvPr/>
            </p:nvSpPr>
            <p:spPr bwMode="auto">
              <a:xfrm flipH="1">
                <a:off x="3996" y="1479"/>
                <a:ext cx="225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97" name="Line 124"/>
              <p:cNvSpPr>
                <a:spLocks noChangeShapeType="1"/>
              </p:cNvSpPr>
              <p:nvPr/>
            </p:nvSpPr>
            <p:spPr bwMode="auto">
              <a:xfrm>
                <a:off x="4221" y="1479"/>
                <a:ext cx="240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98" name="Line 125"/>
              <p:cNvSpPr>
                <a:spLocks noChangeShapeType="1"/>
              </p:cNvSpPr>
              <p:nvPr/>
            </p:nvSpPr>
            <p:spPr bwMode="auto">
              <a:xfrm>
                <a:off x="3996" y="2206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99" name="Line 126"/>
              <p:cNvSpPr>
                <a:spLocks noChangeShapeType="1"/>
              </p:cNvSpPr>
              <p:nvPr/>
            </p:nvSpPr>
            <p:spPr bwMode="auto">
              <a:xfrm flipH="1">
                <a:off x="4221" y="2206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0" name="Line 127"/>
              <p:cNvSpPr>
                <a:spLocks noChangeShapeType="1"/>
              </p:cNvSpPr>
              <p:nvPr/>
            </p:nvSpPr>
            <p:spPr bwMode="auto">
              <a:xfrm>
                <a:off x="4221" y="1501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1" name="Line 128"/>
              <p:cNvSpPr>
                <a:spLocks noChangeShapeType="1"/>
              </p:cNvSpPr>
              <p:nvPr/>
            </p:nvSpPr>
            <p:spPr bwMode="auto">
              <a:xfrm flipV="1">
                <a:off x="3996" y="2130"/>
                <a:ext cx="22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2" name="Line 129"/>
              <p:cNvSpPr>
                <a:spLocks noChangeShapeType="1"/>
              </p:cNvSpPr>
              <p:nvPr/>
            </p:nvSpPr>
            <p:spPr bwMode="auto">
              <a:xfrm flipH="1" flipV="1">
                <a:off x="4221" y="2130"/>
                <a:ext cx="24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3" name="Line 130"/>
              <p:cNvSpPr>
                <a:spLocks noChangeShapeType="1"/>
              </p:cNvSpPr>
              <p:nvPr/>
            </p:nvSpPr>
            <p:spPr bwMode="auto">
              <a:xfrm>
                <a:off x="4101" y="1891"/>
                <a:ext cx="120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4" name="Line 131"/>
              <p:cNvSpPr>
                <a:spLocks noChangeShapeType="1"/>
              </p:cNvSpPr>
              <p:nvPr/>
            </p:nvSpPr>
            <p:spPr bwMode="auto">
              <a:xfrm flipV="1">
                <a:off x="4221" y="1891"/>
                <a:ext cx="150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5" name="Line 132"/>
              <p:cNvSpPr>
                <a:spLocks noChangeShapeType="1"/>
              </p:cNvSpPr>
              <p:nvPr/>
            </p:nvSpPr>
            <p:spPr bwMode="auto">
              <a:xfrm>
                <a:off x="4056" y="2000"/>
                <a:ext cx="165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6" name="Line 133"/>
              <p:cNvSpPr>
                <a:spLocks noChangeShapeType="1"/>
              </p:cNvSpPr>
              <p:nvPr/>
            </p:nvSpPr>
            <p:spPr bwMode="auto">
              <a:xfrm flipV="1">
                <a:off x="4221" y="2011"/>
                <a:ext cx="180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7" name="Line 134"/>
              <p:cNvSpPr>
                <a:spLocks noChangeShapeType="1"/>
              </p:cNvSpPr>
              <p:nvPr/>
            </p:nvSpPr>
            <p:spPr bwMode="auto">
              <a:xfrm flipV="1">
                <a:off x="4221" y="1783"/>
                <a:ext cx="9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8" name="Line 135"/>
              <p:cNvSpPr>
                <a:spLocks noChangeShapeType="1"/>
              </p:cNvSpPr>
              <p:nvPr/>
            </p:nvSpPr>
            <p:spPr bwMode="auto">
              <a:xfrm flipV="1">
                <a:off x="4221" y="1631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09" name="Line 136"/>
              <p:cNvSpPr>
                <a:spLocks noChangeShapeType="1"/>
              </p:cNvSpPr>
              <p:nvPr/>
            </p:nvSpPr>
            <p:spPr bwMode="auto">
              <a:xfrm>
                <a:off x="4131" y="1772"/>
                <a:ext cx="105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8010" name="Line 137"/>
              <p:cNvSpPr>
                <a:spLocks noChangeShapeType="1"/>
              </p:cNvSpPr>
              <p:nvPr/>
            </p:nvSpPr>
            <p:spPr bwMode="auto">
              <a:xfrm>
                <a:off x="4176" y="1631"/>
                <a:ext cx="60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8" name="Group 138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8022" name="Line 139"/>
                <p:cNvSpPr>
                  <a:spLocks noChangeShapeType="1"/>
                </p:cNvSpPr>
                <p:nvPr/>
              </p:nvSpPr>
              <p:spPr bwMode="auto">
                <a:xfrm>
                  <a:off x="4220" y="161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23" name="Line 14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4" y="1190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24" name="Line 141"/>
                <p:cNvSpPr>
                  <a:spLocks noChangeShapeType="1"/>
                </p:cNvSpPr>
                <p:nvPr/>
              </p:nvSpPr>
              <p:spPr bwMode="auto">
                <a:xfrm rot="6361956">
                  <a:off x="4586" y="1398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25" name="Line 14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5" y="1292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" name="Group 143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8018" name="Line 144"/>
                <p:cNvSpPr>
                  <a:spLocks noChangeShapeType="1"/>
                </p:cNvSpPr>
                <p:nvPr/>
              </p:nvSpPr>
              <p:spPr bwMode="auto">
                <a:xfrm>
                  <a:off x="4214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19" name="Line 14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193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20" name="Line 146"/>
                <p:cNvSpPr>
                  <a:spLocks noChangeShapeType="1"/>
                </p:cNvSpPr>
                <p:nvPr/>
              </p:nvSpPr>
              <p:spPr bwMode="auto">
                <a:xfrm rot="6361956">
                  <a:off x="4574" y="1427"/>
                  <a:ext cx="207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21" name="Line 14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3"/>
                  <a:ext cx="177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" name="Group 148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8014" name="Line 149"/>
                <p:cNvSpPr>
                  <a:spLocks noChangeShapeType="1"/>
                </p:cNvSpPr>
                <p:nvPr/>
              </p:nvSpPr>
              <p:spPr bwMode="auto">
                <a:xfrm>
                  <a:off x="4254" y="1585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15" name="Line 15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88" y="1182"/>
                  <a:ext cx="192" cy="52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16" name="Line 151"/>
                <p:cNvSpPr>
                  <a:spLocks noChangeShapeType="1"/>
                </p:cNvSpPr>
                <p:nvPr/>
              </p:nvSpPr>
              <p:spPr bwMode="auto">
                <a:xfrm rot="6361956">
                  <a:off x="4620" y="1390"/>
                  <a:ext cx="192" cy="198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8017" name="Line 15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02" y="1284"/>
                  <a:ext cx="192" cy="49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7992" name="Line 153"/>
            <p:cNvSpPr>
              <a:spLocks noChangeShapeType="1"/>
            </p:cNvSpPr>
            <p:nvPr/>
          </p:nvSpPr>
          <p:spPr bwMode="auto">
            <a:xfrm flipV="1">
              <a:off x="2460" y="3031"/>
              <a:ext cx="150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993" name="Line 154"/>
            <p:cNvSpPr>
              <a:spLocks noChangeShapeType="1"/>
            </p:cNvSpPr>
            <p:nvPr/>
          </p:nvSpPr>
          <p:spPr bwMode="auto">
            <a:xfrm flipV="1">
              <a:off x="2227" y="3031"/>
              <a:ext cx="254" cy="3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994" name="Line 155"/>
            <p:cNvSpPr>
              <a:spLocks noChangeShapeType="1"/>
            </p:cNvSpPr>
            <p:nvPr/>
          </p:nvSpPr>
          <p:spPr bwMode="auto">
            <a:xfrm flipV="1">
              <a:off x="2219" y="3031"/>
              <a:ext cx="245" cy="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995" name="Line 156"/>
            <p:cNvSpPr>
              <a:spLocks noChangeShapeType="1"/>
            </p:cNvSpPr>
            <p:nvPr/>
          </p:nvSpPr>
          <p:spPr bwMode="auto">
            <a:xfrm flipV="1">
              <a:off x="1989" y="2974"/>
              <a:ext cx="452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1" name="Group 157"/>
          <p:cNvGrpSpPr>
            <a:grpSpLocks/>
          </p:cNvGrpSpPr>
          <p:nvPr/>
        </p:nvGrpSpPr>
        <p:grpSpPr bwMode="auto">
          <a:xfrm>
            <a:off x="993775" y="3702050"/>
            <a:ext cx="977900" cy="330200"/>
            <a:chOff x="717" y="1160"/>
            <a:chExt cx="616" cy="208"/>
          </a:xfrm>
        </p:grpSpPr>
        <p:sp>
          <p:nvSpPr>
            <p:cNvPr id="67982" name="Rectangle 158"/>
            <p:cNvSpPr>
              <a:spLocks noChangeArrowheads="1"/>
            </p:cNvSpPr>
            <p:nvPr/>
          </p:nvSpPr>
          <p:spPr bwMode="auto">
            <a:xfrm>
              <a:off x="832" y="1160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983" name="Text Box 159"/>
            <p:cNvSpPr txBox="1">
              <a:spLocks noChangeArrowheads="1"/>
            </p:cNvSpPr>
            <p:nvPr/>
          </p:nvSpPr>
          <p:spPr bwMode="auto">
            <a:xfrm>
              <a:off x="717" y="1171"/>
              <a:ext cx="6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MSC</a:t>
              </a:r>
            </a:p>
          </p:txBody>
        </p:sp>
      </p:grpSp>
      <p:grpSp>
        <p:nvGrpSpPr>
          <p:cNvPr id="22" name="Group 160"/>
          <p:cNvGrpSpPr>
            <a:grpSpLocks/>
          </p:cNvGrpSpPr>
          <p:nvPr/>
        </p:nvGrpSpPr>
        <p:grpSpPr bwMode="auto">
          <a:xfrm>
            <a:off x="1308100" y="4424363"/>
            <a:ext cx="1016000" cy="931862"/>
            <a:chOff x="291" y="1263"/>
            <a:chExt cx="640" cy="587"/>
          </a:xfrm>
        </p:grpSpPr>
        <p:sp>
          <p:nvSpPr>
            <p:cNvPr id="67815" name="AutoShape 161"/>
            <p:cNvSpPr>
              <a:spLocks noChangeArrowheads="1"/>
            </p:cNvSpPr>
            <p:nvPr/>
          </p:nvSpPr>
          <p:spPr bwMode="auto">
            <a:xfrm>
              <a:off x="487" y="13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816" name="AutoShape 162"/>
            <p:cNvSpPr>
              <a:spLocks noChangeArrowheads="1"/>
            </p:cNvSpPr>
            <p:nvPr/>
          </p:nvSpPr>
          <p:spPr bwMode="auto">
            <a:xfrm>
              <a:off x="679" y="1636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817" name="AutoShape 163"/>
            <p:cNvSpPr>
              <a:spLocks noChangeArrowheads="1"/>
            </p:cNvSpPr>
            <p:nvPr/>
          </p:nvSpPr>
          <p:spPr bwMode="auto">
            <a:xfrm>
              <a:off x="676" y="1421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" name="Group 164"/>
            <p:cNvGrpSpPr>
              <a:grpSpLocks/>
            </p:cNvGrpSpPr>
            <p:nvPr/>
          </p:nvGrpSpPr>
          <p:grpSpPr bwMode="auto">
            <a:xfrm>
              <a:off x="291" y="1422"/>
              <a:ext cx="252" cy="214"/>
              <a:chOff x="867" y="1530"/>
              <a:chExt cx="252" cy="214"/>
            </a:xfrm>
          </p:grpSpPr>
          <p:sp>
            <p:nvSpPr>
              <p:cNvPr id="67950" name="AutoShape 165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4" name="Group 166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7952" name="Line 167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3" name="Line 168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4" name="Line 169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5" name="Line 170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6" name="Line 171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7" name="Line 172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8" name="Line 17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59" name="Line 174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0" name="Line 175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1" name="Line 176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2" name="Line 177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3" name="Line 178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4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5" name="Line 180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66" name="Line 181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25" name="Group 18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7978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9" name="Line 1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80" name="Line 18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81" name="Line 18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6" name="Group 18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7974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5" name="Line 1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6" name="Line 19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7" name="Line 1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7" name="Group 19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7970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1" name="Line 1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2" name="Line 19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973" name="Line 19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80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28" name="Group 197"/>
            <p:cNvGrpSpPr>
              <a:grpSpLocks/>
            </p:cNvGrpSpPr>
            <p:nvPr/>
          </p:nvGrpSpPr>
          <p:grpSpPr bwMode="auto">
            <a:xfrm>
              <a:off x="773" y="1460"/>
              <a:ext cx="58" cy="114"/>
              <a:chOff x="3796" y="1043"/>
              <a:chExt cx="865" cy="1237"/>
            </a:xfrm>
          </p:grpSpPr>
          <p:sp>
            <p:nvSpPr>
              <p:cNvPr id="67920" name="Line 198"/>
              <p:cNvSpPr>
                <a:spLocks noChangeShapeType="1"/>
              </p:cNvSpPr>
              <p:nvPr/>
            </p:nvSpPr>
            <p:spPr bwMode="auto">
              <a:xfrm flipH="1">
                <a:off x="3990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1" name="Line 199"/>
              <p:cNvSpPr>
                <a:spLocks noChangeShapeType="1"/>
              </p:cNvSpPr>
              <p:nvPr/>
            </p:nvSpPr>
            <p:spPr bwMode="auto">
              <a:xfrm>
                <a:off x="4229" y="1477"/>
                <a:ext cx="239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2" name="Line 200"/>
              <p:cNvSpPr>
                <a:spLocks noChangeShapeType="1"/>
              </p:cNvSpPr>
              <p:nvPr/>
            </p:nvSpPr>
            <p:spPr bwMode="auto">
              <a:xfrm>
                <a:off x="3990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3" name="Line 201"/>
              <p:cNvSpPr>
                <a:spLocks noChangeShapeType="1"/>
              </p:cNvSpPr>
              <p:nvPr/>
            </p:nvSpPr>
            <p:spPr bwMode="auto">
              <a:xfrm flipH="1">
                <a:off x="4229" y="2204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4" name="Line 202"/>
              <p:cNvSpPr>
                <a:spLocks noChangeShapeType="1"/>
              </p:cNvSpPr>
              <p:nvPr/>
            </p:nvSpPr>
            <p:spPr bwMode="auto">
              <a:xfrm>
                <a:off x="4229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5" name="Line 203"/>
              <p:cNvSpPr>
                <a:spLocks noChangeShapeType="1"/>
              </p:cNvSpPr>
              <p:nvPr/>
            </p:nvSpPr>
            <p:spPr bwMode="auto">
              <a:xfrm flipV="1">
                <a:off x="3990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6" name="Line 204"/>
              <p:cNvSpPr>
                <a:spLocks noChangeShapeType="1"/>
              </p:cNvSpPr>
              <p:nvPr/>
            </p:nvSpPr>
            <p:spPr bwMode="auto">
              <a:xfrm flipH="1" flipV="1">
                <a:off x="4229" y="2128"/>
                <a:ext cx="23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7" name="Line 205"/>
              <p:cNvSpPr>
                <a:spLocks noChangeShapeType="1"/>
              </p:cNvSpPr>
              <p:nvPr/>
            </p:nvSpPr>
            <p:spPr bwMode="auto">
              <a:xfrm>
                <a:off x="4094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8" name="Line 206"/>
              <p:cNvSpPr>
                <a:spLocks noChangeShapeType="1"/>
              </p:cNvSpPr>
              <p:nvPr/>
            </p:nvSpPr>
            <p:spPr bwMode="auto">
              <a:xfrm flipV="1">
                <a:off x="4229" y="1889"/>
                <a:ext cx="134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29" name="Line 207"/>
              <p:cNvSpPr>
                <a:spLocks noChangeShapeType="1"/>
              </p:cNvSpPr>
              <p:nvPr/>
            </p:nvSpPr>
            <p:spPr bwMode="auto">
              <a:xfrm>
                <a:off x="4050" y="1998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30" name="Line 208"/>
              <p:cNvSpPr>
                <a:spLocks noChangeShapeType="1"/>
              </p:cNvSpPr>
              <p:nvPr/>
            </p:nvSpPr>
            <p:spPr bwMode="auto">
              <a:xfrm flipV="1">
                <a:off x="4229" y="2009"/>
                <a:ext cx="179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31" name="Line 209"/>
              <p:cNvSpPr>
                <a:spLocks noChangeShapeType="1"/>
              </p:cNvSpPr>
              <p:nvPr/>
            </p:nvSpPr>
            <p:spPr bwMode="auto">
              <a:xfrm flipV="1">
                <a:off x="4229" y="1781"/>
                <a:ext cx="89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32" name="Line 210"/>
              <p:cNvSpPr>
                <a:spLocks noChangeShapeType="1"/>
              </p:cNvSpPr>
              <p:nvPr/>
            </p:nvSpPr>
            <p:spPr bwMode="auto">
              <a:xfrm flipV="1">
                <a:off x="4229" y="1629"/>
                <a:ext cx="60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33" name="Line 211"/>
              <p:cNvSpPr>
                <a:spLocks noChangeShapeType="1"/>
              </p:cNvSpPr>
              <p:nvPr/>
            </p:nvSpPr>
            <p:spPr bwMode="auto">
              <a:xfrm>
                <a:off x="4124" y="1770"/>
                <a:ext cx="104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34" name="Line 212"/>
              <p:cNvSpPr>
                <a:spLocks noChangeShapeType="1"/>
              </p:cNvSpPr>
              <p:nvPr/>
            </p:nvSpPr>
            <p:spPr bwMode="auto">
              <a:xfrm>
                <a:off x="4169" y="1629"/>
                <a:ext cx="75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9" name="Group 213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946" name="Line 214"/>
                <p:cNvSpPr>
                  <a:spLocks noChangeShapeType="1"/>
                </p:cNvSpPr>
                <p:nvPr/>
              </p:nvSpPr>
              <p:spPr bwMode="auto">
                <a:xfrm>
                  <a:off x="4236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7" name="Line 21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8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8" name="Line 216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9" name="Line 21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8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" name="Group 218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942" name="Line 219"/>
                <p:cNvSpPr>
                  <a:spLocks noChangeShapeType="1"/>
                </p:cNvSpPr>
                <p:nvPr/>
              </p:nvSpPr>
              <p:spPr bwMode="auto">
                <a:xfrm>
                  <a:off x="4209" y="158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3" name="Line 22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79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4" name="Line 221"/>
                <p:cNvSpPr>
                  <a:spLocks noChangeShapeType="1"/>
                </p:cNvSpPr>
                <p:nvPr/>
              </p:nvSpPr>
              <p:spPr bwMode="auto">
                <a:xfrm rot="6361956">
                  <a:off x="4569" y="1412"/>
                  <a:ext cx="206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5" name="Line 22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68"/>
                  <a:ext cx="176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" name="Group 223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938" name="Line 224"/>
                <p:cNvSpPr>
                  <a:spLocks noChangeShapeType="1"/>
                </p:cNvSpPr>
                <p:nvPr/>
              </p:nvSpPr>
              <p:spPr bwMode="auto">
                <a:xfrm>
                  <a:off x="4236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39" name="Line 2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8" y="1187"/>
                  <a:ext cx="192" cy="52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0" name="Line 226"/>
                <p:cNvSpPr>
                  <a:spLocks noChangeShapeType="1"/>
                </p:cNvSpPr>
                <p:nvPr/>
              </p:nvSpPr>
              <p:spPr bwMode="auto">
                <a:xfrm rot="6361956">
                  <a:off x="4600" y="1394"/>
                  <a:ext cx="192" cy="1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41" name="Line 22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0" y="1289"/>
                  <a:ext cx="192" cy="49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7738" name="Group 228"/>
            <p:cNvGrpSpPr>
              <a:grpSpLocks/>
            </p:cNvGrpSpPr>
            <p:nvPr/>
          </p:nvGrpSpPr>
          <p:grpSpPr bwMode="auto">
            <a:xfrm>
              <a:off x="782" y="1671"/>
              <a:ext cx="57" cy="113"/>
              <a:chOff x="3796" y="1043"/>
              <a:chExt cx="865" cy="1237"/>
            </a:xfrm>
          </p:grpSpPr>
          <p:sp>
            <p:nvSpPr>
              <p:cNvPr id="67890" name="Line 229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1" name="Line 230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2" name="Line 231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3" name="Line 232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4" name="Line 233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5" name="Line 234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6" name="Line 235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7" name="Line 236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8" name="Line 237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99" name="Line 238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00" name="Line 239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01" name="Line 240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02" name="Line 241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03" name="Line 242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904" name="Line 243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7739" name="Group 244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916" name="Line 245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7" name="Line 24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8" name="Line 247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9" name="Line 24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740" name="Group 249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912" name="Line 250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3" name="Line 25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4" name="Line 252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5" name="Line 25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768" name="Group 254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908" name="Line 255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09" name="Line 25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0" name="Line 257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911" name="Line 25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7769" name="Group 259"/>
            <p:cNvGrpSpPr>
              <a:grpSpLocks/>
            </p:cNvGrpSpPr>
            <p:nvPr/>
          </p:nvGrpSpPr>
          <p:grpSpPr bwMode="auto">
            <a:xfrm>
              <a:off x="589" y="1354"/>
              <a:ext cx="57" cy="114"/>
              <a:chOff x="3796" y="1043"/>
              <a:chExt cx="865" cy="1237"/>
            </a:xfrm>
          </p:grpSpPr>
          <p:sp>
            <p:nvSpPr>
              <p:cNvPr id="67860" name="Line 260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1" name="Line 261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2" name="Line 262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3" name="Line 263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4" name="Line 264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5" name="Line 265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6" name="Line 266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7" name="Line 267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8" name="Line 268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69" name="Line 269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70" name="Line 270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71" name="Line 271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72" name="Line 272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73" name="Line 273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874" name="Line 274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7770" name="Group 27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886" name="Line 276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7" name="Line 27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8" name="Line 278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9" name="Line 27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784" name="Group 28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882" name="Line 281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3" name="Line 28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4" name="Line 283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5" name="Line 28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800" name="Group 28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878" name="Line 286"/>
                <p:cNvSpPr>
                  <a:spLocks noChangeShapeType="1"/>
                </p:cNvSpPr>
                <p:nvPr/>
              </p:nvSpPr>
              <p:spPr bwMode="auto">
                <a:xfrm>
                  <a:off x="4221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79" name="Line 2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0" name="Line 288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81" name="Line 2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77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7822" name="Line 290"/>
            <p:cNvSpPr>
              <a:spLocks noChangeShapeType="1"/>
            </p:cNvSpPr>
            <p:nvPr/>
          </p:nvSpPr>
          <p:spPr bwMode="auto">
            <a:xfrm flipV="1">
              <a:off x="626" y="1272"/>
              <a:ext cx="236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823" name="Line 291"/>
            <p:cNvSpPr>
              <a:spLocks noChangeShapeType="1"/>
            </p:cNvSpPr>
            <p:nvPr/>
          </p:nvSpPr>
          <p:spPr bwMode="auto">
            <a:xfrm flipV="1">
              <a:off x="823" y="1276"/>
              <a:ext cx="75" cy="4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824" name="Line 292"/>
            <p:cNvSpPr>
              <a:spLocks noChangeShapeType="1"/>
            </p:cNvSpPr>
            <p:nvPr/>
          </p:nvSpPr>
          <p:spPr bwMode="auto">
            <a:xfrm flipV="1">
              <a:off x="817" y="1264"/>
              <a:ext cx="58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825" name="Line 293"/>
            <p:cNvSpPr>
              <a:spLocks noChangeShapeType="1"/>
            </p:cNvSpPr>
            <p:nvPr/>
          </p:nvSpPr>
          <p:spPr bwMode="auto">
            <a:xfrm flipV="1">
              <a:off x="633" y="1263"/>
              <a:ext cx="226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7801" name="Group 294"/>
            <p:cNvGrpSpPr>
              <a:grpSpLocks/>
            </p:cNvGrpSpPr>
            <p:nvPr/>
          </p:nvGrpSpPr>
          <p:grpSpPr bwMode="auto">
            <a:xfrm>
              <a:off x="483" y="1532"/>
              <a:ext cx="252" cy="214"/>
              <a:chOff x="867" y="1530"/>
              <a:chExt cx="252" cy="214"/>
            </a:xfrm>
          </p:grpSpPr>
          <p:sp>
            <p:nvSpPr>
              <p:cNvPr id="67828" name="AutoShape 295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7802" name="Group 296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7830" name="Line 297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1" name="Line 298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2" name="Line 299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3" name="Line 300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4" name="Line 301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5" name="Line 302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6" name="Line 3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7" name="Line 304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8" name="Line 305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39" name="Line 306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40" name="Line 307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41" name="Line 308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42" name="Line 309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43" name="Line 310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844" name="Line 311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7818" name="Group 31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7856" name="Line 313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7" name="Line 31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8" name="Line 31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9" name="Line 31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819" name="Group 31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7852" name="Line 318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3" name="Line 31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4" name="Line 32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5" name="Line 3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820" name="Group 32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7848" name="Line 323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49" name="Line 32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0" name="Line 32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51" name="Line 32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80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7827" name="Line 327"/>
            <p:cNvSpPr>
              <a:spLocks noChangeShapeType="1"/>
            </p:cNvSpPr>
            <p:nvPr/>
          </p:nvSpPr>
          <p:spPr bwMode="auto">
            <a:xfrm flipV="1">
              <a:off x="414" y="1266"/>
              <a:ext cx="430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67598" name="Text Box 328"/>
          <p:cNvSpPr txBox="1">
            <a:spLocks noChangeArrowheads="1"/>
          </p:cNvSpPr>
          <p:nvPr/>
        </p:nvSpPr>
        <p:spPr bwMode="auto">
          <a:xfrm>
            <a:off x="487363" y="3433763"/>
            <a:ext cx="1381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latin typeface="Arial" charset="0"/>
              </a:rPr>
              <a:t>anchor MSC</a:t>
            </a:r>
          </a:p>
        </p:txBody>
      </p:sp>
      <p:grpSp>
        <p:nvGrpSpPr>
          <p:cNvPr id="67821" name="Group 329"/>
          <p:cNvGrpSpPr>
            <a:grpSpLocks/>
          </p:cNvGrpSpPr>
          <p:nvPr/>
        </p:nvGrpSpPr>
        <p:grpSpPr bwMode="auto">
          <a:xfrm>
            <a:off x="3084513" y="4132263"/>
            <a:ext cx="1309687" cy="1147762"/>
            <a:chOff x="146" y="711"/>
            <a:chExt cx="825" cy="723"/>
          </a:xfrm>
        </p:grpSpPr>
        <p:sp>
          <p:nvSpPr>
            <p:cNvPr id="67612" name="AutoShape 330"/>
            <p:cNvSpPr>
              <a:spLocks noChangeArrowheads="1"/>
            </p:cNvSpPr>
            <p:nvPr/>
          </p:nvSpPr>
          <p:spPr bwMode="auto">
            <a:xfrm>
              <a:off x="719" y="904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3" name="AutoShape 331"/>
            <p:cNvSpPr>
              <a:spLocks noChangeArrowheads="1"/>
            </p:cNvSpPr>
            <p:nvPr/>
          </p:nvSpPr>
          <p:spPr bwMode="auto">
            <a:xfrm>
              <a:off x="335" y="1115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7826" name="Group 332"/>
            <p:cNvGrpSpPr>
              <a:grpSpLocks/>
            </p:cNvGrpSpPr>
            <p:nvPr/>
          </p:nvGrpSpPr>
          <p:grpSpPr bwMode="auto">
            <a:xfrm>
              <a:off x="523" y="1006"/>
              <a:ext cx="252" cy="214"/>
              <a:chOff x="867" y="1530"/>
              <a:chExt cx="252" cy="214"/>
            </a:xfrm>
          </p:grpSpPr>
          <p:sp>
            <p:nvSpPr>
              <p:cNvPr id="67783" name="AutoShape 333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7829" name="Group 334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7785" name="Line 335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6" name="Line 336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7" name="Line 337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8" name="Line 338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9" name="Line 339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0" name="Line 340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1" name="Line 34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2" name="Line 342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3" name="Line 343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4" name="Line 344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5" name="Line 345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6" name="Line 346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7" name="Line 347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8" name="Line 348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99" name="Line 349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67845" name="Group 35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7811" name="Line 351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12" name="Line 3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13" name="Line 3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14" name="Line 3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846" name="Group 35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7807" name="Line 356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08" name="Line 3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09" name="Line 3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10" name="Line 3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7847" name="Group 36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7803" name="Line 361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04" name="Line 3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05" name="Line 36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806" name="Line 36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67875" name="Group 365"/>
            <p:cNvGrpSpPr>
              <a:grpSpLocks/>
            </p:cNvGrpSpPr>
            <p:nvPr/>
          </p:nvGrpSpPr>
          <p:grpSpPr bwMode="auto">
            <a:xfrm>
              <a:off x="429" y="1159"/>
              <a:ext cx="57" cy="113"/>
              <a:chOff x="3796" y="1043"/>
              <a:chExt cx="865" cy="1237"/>
            </a:xfrm>
          </p:grpSpPr>
          <p:sp>
            <p:nvSpPr>
              <p:cNvPr id="67753" name="Line 366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54" name="Line 367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55" name="Line 368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56" name="Line 369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57" name="Line 370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58" name="Line 371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59" name="Line 372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0" name="Line 373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1" name="Line 374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2" name="Line 375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3" name="Line 376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4" name="Line 377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5" name="Line 378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6" name="Line 379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67" name="Line 380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7876" name="Group 381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779" name="Line 382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0" name="Line 3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1" name="Line 384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82" name="Line 38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877" name="Group 386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775" name="Line 387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76" name="Line 38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77" name="Line 389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78" name="Line 39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905" name="Group 391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771" name="Line 392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72" name="Line 39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73" name="Line 394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74" name="Line 39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67906" name="Group 396"/>
            <p:cNvGrpSpPr>
              <a:grpSpLocks/>
            </p:cNvGrpSpPr>
            <p:nvPr/>
          </p:nvGrpSpPr>
          <p:grpSpPr bwMode="auto">
            <a:xfrm>
              <a:off x="821" y="938"/>
              <a:ext cx="57" cy="114"/>
              <a:chOff x="3796" y="1043"/>
              <a:chExt cx="865" cy="1237"/>
            </a:xfrm>
          </p:grpSpPr>
          <p:sp>
            <p:nvSpPr>
              <p:cNvPr id="67723" name="Line 397"/>
              <p:cNvSpPr>
                <a:spLocks noChangeShapeType="1"/>
              </p:cNvSpPr>
              <p:nvPr/>
            </p:nvSpPr>
            <p:spPr bwMode="auto">
              <a:xfrm flipH="1">
                <a:off x="3993" y="1477"/>
                <a:ext cx="228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24" name="Line 398"/>
              <p:cNvSpPr>
                <a:spLocks noChangeShapeType="1"/>
              </p:cNvSpPr>
              <p:nvPr/>
            </p:nvSpPr>
            <p:spPr bwMode="auto">
              <a:xfrm>
                <a:off x="4221" y="1477"/>
                <a:ext cx="243" cy="7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25" name="Line 399"/>
              <p:cNvSpPr>
                <a:spLocks noChangeShapeType="1"/>
              </p:cNvSpPr>
              <p:nvPr/>
            </p:nvSpPr>
            <p:spPr bwMode="auto">
              <a:xfrm>
                <a:off x="3993" y="2204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26" name="Line 400"/>
              <p:cNvSpPr>
                <a:spLocks noChangeShapeType="1"/>
              </p:cNvSpPr>
              <p:nvPr/>
            </p:nvSpPr>
            <p:spPr bwMode="auto">
              <a:xfrm flipH="1">
                <a:off x="4221" y="2204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27" name="Line 401"/>
              <p:cNvSpPr>
                <a:spLocks noChangeShapeType="1"/>
              </p:cNvSpPr>
              <p:nvPr/>
            </p:nvSpPr>
            <p:spPr bwMode="auto">
              <a:xfrm>
                <a:off x="4221" y="1499"/>
                <a:ext cx="0" cy="7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28" name="Line 402"/>
              <p:cNvSpPr>
                <a:spLocks noChangeShapeType="1"/>
              </p:cNvSpPr>
              <p:nvPr/>
            </p:nvSpPr>
            <p:spPr bwMode="auto">
              <a:xfrm flipV="1">
                <a:off x="3993" y="2128"/>
                <a:ext cx="228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29" name="Line 403"/>
              <p:cNvSpPr>
                <a:spLocks noChangeShapeType="1"/>
              </p:cNvSpPr>
              <p:nvPr/>
            </p:nvSpPr>
            <p:spPr bwMode="auto">
              <a:xfrm flipH="1" flipV="1">
                <a:off x="4221" y="2128"/>
                <a:ext cx="243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0" name="Line 404"/>
              <p:cNvSpPr>
                <a:spLocks noChangeShapeType="1"/>
              </p:cNvSpPr>
              <p:nvPr/>
            </p:nvSpPr>
            <p:spPr bwMode="auto">
              <a:xfrm>
                <a:off x="4100" y="1889"/>
                <a:ext cx="121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1" name="Line 405"/>
              <p:cNvSpPr>
                <a:spLocks noChangeShapeType="1"/>
              </p:cNvSpPr>
              <p:nvPr/>
            </p:nvSpPr>
            <p:spPr bwMode="auto">
              <a:xfrm flipV="1">
                <a:off x="4221" y="1889"/>
                <a:ext cx="152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2" name="Line 406"/>
              <p:cNvSpPr>
                <a:spLocks noChangeShapeType="1"/>
              </p:cNvSpPr>
              <p:nvPr/>
            </p:nvSpPr>
            <p:spPr bwMode="auto">
              <a:xfrm>
                <a:off x="4054" y="1998"/>
                <a:ext cx="167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3" name="Line 407"/>
              <p:cNvSpPr>
                <a:spLocks noChangeShapeType="1"/>
              </p:cNvSpPr>
              <p:nvPr/>
            </p:nvSpPr>
            <p:spPr bwMode="auto">
              <a:xfrm flipV="1">
                <a:off x="4221" y="2009"/>
                <a:ext cx="182" cy="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4" name="Line 408"/>
              <p:cNvSpPr>
                <a:spLocks noChangeShapeType="1"/>
              </p:cNvSpPr>
              <p:nvPr/>
            </p:nvSpPr>
            <p:spPr bwMode="auto">
              <a:xfrm flipV="1">
                <a:off x="4221" y="1781"/>
                <a:ext cx="9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5" name="Line 409"/>
              <p:cNvSpPr>
                <a:spLocks noChangeShapeType="1"/>
              </p:cNvSpPr>
              <p:nvPr/>
            </p:nvSpPr>
            <p:spPr bwMode="auto">
              <a:xfrm flipV="1">
                <a:off x="4221" y="1629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6" name="Line 410"/>
              <p:cNvSpPr>
                <a:spLocks noChangeShapeType="1"/>
              </p:cNvSpPr>
              <p:nvPr/>
            </p:nvSpPr>
            <p:spPr bwMode="auto">
              <a:xfrm>
                <a:off x="4130" y="1770"/>
                <a:ext cx="106" cy="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737" name="Line 411"/>
              <p:cNvSpPr>
                <a:spLocks noChangeShapeType="1"/>
              </p:cNvSpPr>
              <p:nvPr/>
            </p:nvSpPr>
            <p:spPr bwMode="auto">
              <a:xfrm>
                <a:off x="4175" y="1629"/>
                <a:ext cx="61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67907" name="Group 412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749" name="Line 413"/>
                <p:cNvSpPr>
                  <a:spLocks noChangeShapeType="1"/>
                </p:cNvSpPr>
                <p:nvPr/>
              </p:nvSpPr>
              <p:spPr bwMode="auto">
                <a:xfrm>
                  <a:off x="4221" y="1611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50" name="Line 41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9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51" name="Line 415"/>
                <p:cNvSpPr>
                  <a:spLocks noChangeShapeType="1"/>
                </p:cNvSpPr>
                <p:nvPr/>
              </p:nvSpPr>
              <p:spPr bwMode="auto">
                <a:xfrm rot="6361956">
                  <a:off x="4593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52" name="Line 41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3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7935" name="Group 417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745" name="Line 418"/>
                <p:cNvSpPr>
                  <a:spLocks noChangeShapeType="1"/>
                </p:cNvSpPr>
                <p:nvPr/>
              </p:nvSpPr>
              <p:spPr bwMode="auto">
                <a:xfrm>
                  <a:off x="4210" y="1600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46" name="Line 4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57" y="119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47" name="Line 420"/>
                <p:cNvSpPr>
                  <a:spLocks noChangeShapeType="1"/>
                </p:cNvSpPr>
                <p:nvPr/>
              </p:nvSpPr>
              <p:spPr bwMode="auto">
                <a:xfrm rot="6361956">
                  <a:off x="4568" y="1426"/>
                  <a:ext cx="209" cy="21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48" name="Line 4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27" y="1282"/>
                  <a:ext cx="179" cy="50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5920" name="Group 422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741" name="Line 423"/>
                <p:cNvSpPr>
                  <a:spLocks noChangeShapeType="1"/>
                </p:cNvSpPr>
                <p:nvPr/>
              </p:nvSpPr>
              <p:spPr bwMode="auto">
                <a:xfrm>
                  <a:off x="4255" y="158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42" name="Line 42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93" y="1183"/>
                  <a:ext cx="192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43" name="Line 425"/>
                <p:cNvSpPr>
                  <a:spLocks noChangeShapeType="1"/>
                </p:cNvSpPr>
                <p:nvPr/>
              </p:nvSpPr>
              <p:spPr bwMode="auto">
                <a:xfrm rot="6361956">
                  <a:off x="4626" y="1393"/>
                  <a:ext cx="19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44" name="Line 4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10" y="1285"/>
                  <a:ext cx="192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7617" name="Line 427"/>
            <p:cNvSpPr>
              <a:spLocks noChangeShapeType="1"/>
            </p:cNvSpPr>
            <p:nvPr/>
          </p:nvSpPr>
          <p:spPr bwMode="auto">
            <a:xfrm flipH="1" flipV="1">
              <a:off x="602" y="916"/>
              <a:ext cx="256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618" name="Line 428"/>
            <p:cNvSpPr>
              <a:spLocks noChangeShapeType="1"/>
            </p:cNvSpPr>
            <p:nvPr/>
          </p:nvSpPr>
          <p:spPr bwMode="auto">
            <a:xfrm flipV="1">
              <a:off x="455" y="914"/>
              <a:ext cx="3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619" name="Line 429"/>
            <p:cNvSpPr>
              <a:spLocks noChangeShapeType="1"/>
            </p:cNvSpPr>
            <p:nvPr/>
          </p:nvSpPr>
          <p:spPr bwMode="auto">
            <a:xfrm flipH="1" flipV="1">
              <a:off x="501" y="920"/>
              <a:ext cx="140" cy="4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620" name="Line 430"/>
            <p:cNvSpPr>
              <a:spLocks noChangeShapeType="1"/>
            </p:cNvSpPr>
            <p:nvPr/>
          </p:nvSpPr>
          <p:spPr bwMode="auto">
            <a:xfrm flipH="1" flipV="1">
              <a:off x="647" y="925"/>
              <a:ext cx="218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45921" name="Group 431"/>
            <p:cNvGrpSpPr>
              <a:grpSpLocks/>
            </p:cNvGrpSpPr>
            <p:nvPr/>
          </p:nvGrpSpPr>
          <p:grpSpPr bwMode="auto">
            <a:xfrm>
              <a:off x="715" y="1116"/>
              <a:ext cx="252" cy="214"/>
              <a:chOff x="867" y="1530"/>
              <a:chExt cx="252" cy="214"/>
            </a:xfrm>
          </p:grpSpPr>
          <p:sp>
            <p:nvSpPr>
              <p:cNvPr id="67691" name="AutoShape 432"/>
              <p:cNvSpPr>
                <a:spLocks noChangeArrowheads="1"/>
              </p:cNvSpPr>
              <p:nvPr/>
            </p:nvSpPr>
            <p:spPr bwMode="auto">
              <a:xfrm>
                <a:off x="867" y="153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922" name="Group 433"/>
              <p:cNvGrpSpPr>
                <a:grpSpLocks/>
              </p:cNvGrpSpPr>
              <p:nvPr/>
            </p:nvGrpSpPr>
            <p:grpSpPr bwMode="auto">
              <a:xfrm>
                <a:off x="967" y="1561"/>
                <a:ext cx="58" cy="114"/>
                <a:chOff x="3796" y="1043"/>
                <a:chExt cx="865" cy="1237"/>
              </a:xfrm>
            </p:grpSpPr>
            <p:sp>
              <p:nvSpPr>
                <p:cNvPr id="67693" name="Line 434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94" name="Line 435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95" name="Line 436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96" name="Line 437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97" name="Line 438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98" name="Line 439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99" name="Line 44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0" name="Line 441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1" name="Line 442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2" name="Line 443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3" name="Line 444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4" name="Line 445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5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6" name="Line 447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707" name="Line 448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grpSp>
              <p:nvGrpSpPr>
                <p:cNvPr id="145923" name="Group 44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7719" name="Line 450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20" name="Line 45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21" name="Line 45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22" name="Line 4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45924" name="Group 45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7715" name="Line 455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16" name="Line 45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17" name="Line 45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18" name="Line 4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45925" name="Group 45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7711" name="Line 460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58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12" name="Line 46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187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13" name="Line 46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7714" name="Line 46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289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67622" name="Line 464"/>
            <p:cNvSpPr>
              <a:spLocks noChangeShapeType="1"/>
            </p:cNvSpPr>
            <p:nvPr/>
          </p:nvSpPr>
          <p:spPr bwMode="auto">
            <a:xfrm flipH="1" flipV="1">
              <a:off x="554" y="928"/>
              <a:ext cx="92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45926" name="Group 465"/>
            <p:cNvGrpSpPr>
              <a:grpSpLocks/>
            </p:cNvGrpSpPr>
            <p:nvPr/>
          </p:nvGrpSpPr>
          <p:grpSpPr bwMode="auto">
            <a:xfrm>
              <a:off x="191" y="711"/>
              <a:ext cx="616" cy="208"/>
              <a:chOff x="717" y="1160"/>
              <a:chExt cx="616" cy="208"/>
            </a:xfrm>
          </p:grpSpPr>
          <p:sp>
            <p:nvSpPr>
              <p:cNvPr id="67689" name="Rectangle 466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690" name="Text Box 467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400" smtClean="0">
                    <a:latin typeface="Arial" charset="0"/>
                  </a:rPr>
                  <a:t>MSC</a:t>
                </a:r>
              </a:p>
            </p:txBody>
          </p:sp>
        </p:grpSp>
        <p:sp>
          <p:nvSpPr>
            <p:cNvPr id="67624" name="AutoShape 468"/>
            <p:cNvSpPr>
              <a:spLocks noChangeArrowheads="1"/>
            </p:cNvSpPr>
            <p:nvPr/>
          </p:nvSpPr>
          <p:spPr bwMode="auto">
            <a:xfrm>
              <a:off x="146" y="1007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927" name="Group 469"/>
            <p:cNvGrpSpPr>
              <a:grpSpLocks/>
            </p:cNvGrpSpPr>
            <p:nvPr/>
          </p:nvGrpSpPr>
          <p:grpSpPr bwMode="auto">
            <a:xfrm>
              <a:off x="237" y="1051"/>
              <a:ext cx="57" cy="113"/>
              <a:chOff x="3796" y="1043"/>
              <a:chExt cx="865" cy="1237"/>
            </a:xfrm>
          </p:grpSpPr>
          <p:sp>
            <p:nvSpPr>
              <p:cNvPr id="67659" name="Line 470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0" name="Line 471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1" name="Line 472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2" name="Line 473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3" name="Line 474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4" name="Line 475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5" name="Line 476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6" name="Line 477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7" name="Line 478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8" name="Line 479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69" name="Line 480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70" name="Line 481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71" name="Line 482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72" name="Line 483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73" name="Line 484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45928" name="Group 485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685" name="Line 486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6" name="Line 48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7" name="Line 488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8" name="Line 48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5929" name="Group 490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681" name="Line 491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2" name="Line 492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3" name="Line 493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4" name="Line 49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5930" name="Group 495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677" name="Line 496"/>
                <p:cNvSpPr>
                  <a:spLocks noChangeShapeType="1"/>
                </p:cNvSpPr>
                <p:nvPr/>
              </p:nvSpPr>
              <p:spPr bwMode="auto">
                <a:xfrm>
                  <a:off x="4221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78" name="Line 497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79" name="Line 498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80" name="Line 49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87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7626" name="AutoShape 500"/>
            <p:cNvSpPr>
              <a:spLocks noChangeArrowheads="1"/>
            </p:cNvSpPr>
            <p:nvPr/>
          </p:nvSpPr>
          <p:spPr bwMode="auto">
            <a:xfrm>
              <a:off x="527" y="1220"/>
              <a:ext cx="252" cy="214"/>
            </a:xfrm>
            <a:prstGeom prst="hexagon">
              <a:avLst>
                <a:gd name="adj" fmla="val 29439"/>
                <a:gd name="vf" fmla="val 1154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931" name="Group 501"/>
            <p:cNvGrpSpPr>
              <a:grpSpLocks/>
            </p:cNvGrpSpPr>
            <p:nvPr/>
          </p:nvGrpSpPr>
          <p:grpSpPr bwMode="auto">
            <a:xfrm>
              <a:off x="627" y="1270"/>
              <a:ext cx="57" cy="113"/>
              <a:chOff x="3796" y="1043"/>
              <a:chExt cx="865" cy="1237"/>
            </a:xfrm>
          </p:grpSpPr>
          <p:sp>
            <p:nvSpPr>
              <p:cNvPr id="67629" name="Line 502"/>
              <p:cNvSpPr>
                <a:spLocks noChangeShapeType="1"/>
              </p:cNvSpPr>
              <p:nvPr/>
            </p:nvSpPr>
            <p:spPr bwMode="auto">
              <a:xfrm flipH="1">
                <a:off x="3993" y="1481"/>
                <a:ext cx="228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0" name="Line 503"/>
              <p:cNvSpPr>
                <a:spLocks noChangeShapeType="1"/>
              </p:cNvSpPr>
              <p:nvPr/>
            </p:nvSpPr>
            <p:spPr bwMode="auto">
              <a:xfrm>
                <a:off x="4221" y="1481"/>
                <a:ext cx="243" cy="7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1" name="Line 504"/>
              <p:cNvSpPr>
                <a:spLocks noChangeShapeType="1"/>
              </p:cNvSpPr>
              <p:nvPr/>
            </p:nvSpPr>
            <p:spPr bwMode="auto">
              <a:xfrm>
                <a:off x="3993" y="2203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2" name="Line 505"/>
              <p:cNvSpPr>
                <a:spLocks noChangeShapeType="1"/>
              </p:cNvSpPr>
              <p:nvPr/>
            </p:nvSpPr>
            <p:spPr bwMode="auto">
              <a:xfrm flipH="1">
                <a:off x="4221" y="2203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3" name="Line 506"/>
              <p:cNvSpPr>
                <a:spLocks noChangeShapeType="1"/>
              </p:cNvSpPr>
              <p:nvPr/>
            </p:nvSpPr>
            <p:spPr bwMode="auto">
              <a:xfrm>
                <a:off x="4221" y="1492"/>
                <a:ext cx="0" cy="7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4" name="Line 507"/>
              <p:cNvSpPr>
                <a:spLocks noChangeShapeType="1"/>
              </p:cNvSpPr>
              <p:nvPr/>
            </p:nvSpPr>
            <p:spPr bwMode="auto">
              <a:xfrm flipV="1">
                <a:off x="3993" y="2127"/>
                <a:ext cx="228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5" name="Line 508"/>
              <p:cNvSpPr>
                <a:spLocks noChangeShapeType="1"/>
              </p:cNvSpPr>
              <p:nvPr/>
            </p:nvSpPr>
            <p:spPr bwMode="auto">
              <a:xfrm flipH="1" flipV="1">
                <a:off x="4221" y="2127"/>
                <a:ext cx="243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6" name="Line 509"/>
              <p:cNvSpPr>
                <a:spLocks noChangeShapeType="1"/>
              </p:cNvSpPr>
              <p:nvPr/>
            </p:nvSpPr>
            <p:spPr bwMode="auto">
              <a:xfrm>
                <a:off x="4100" y="1886"/>
                <a:ext cx="121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7" name="Line 510"/>
              <p:cNvSpPr>
                <a:spLocks noChangeShapeType="1"/>
              </p:cNvSpPr>
              <p:nvPr/>
            </p:nvSpPr>
            <p:spPr bwMode="auto">
              <a:xfrm flipV="1">
                <a:off x="4221" y="1886"/>
                <a:ext cx="15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8" name="Line 511"/>
              <p:cNvSpPr>
                <a:spLocks noChangeShapeType="1"/>
              </p:cNvSpPr>
              <p:nvPr/>
            </p:nvSpPr>
            <p:spPr bwMode="auto">
              <a:xfrm>
                <a:off x="4054" y="1995"/>
                <a:ext cx="167" cy="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39" name="Line 512"/>
              <p:cNvSpPr>
                <a:spLocks noChangeShapeType="1"/>
              </p:cNvSpPr>
              <p:nvPr/>
            </p:nvSpPr>
            <p:spPr bwMode="auto">
              <a:xfrm flipV="1">
                <a:off x="4221" y="2017"/>
                <a:ext cx="182" cy="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40" name="Line 513"/>
              <p:cNvSpPr>
                <a:spLocks noChangeShapeType="1"/>
              </p:cNvSpPr>
              <p:nvPr/>
            </p:nvSpPr>
            <p:spPr bwMode="auto">
              <a:xfrm flipV="1">
                <a:off x="4221" y="1787"/>
                <a:ext cx="9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41" name="Line 514"/>
              <p:cNvSpPr>
                <a:spLocks noChangeShapeType="1"/>
              </p:cNvSpPr>
              <p:nvPr/>
            </p:nvSpPr>
            <p:spPr bwMode="auto">
              <a:xfrm flipV="1">
                <a:off x="4221" y="1634"/>
                <a:ext cx="61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42" name="Line 515"/>
              <p:cNvSpPr>
                <a:spLocks noChangeShapeType="1"/>
              </p:cNvSpPr>
              <p:nvPr/>
            </p:nvSpPr>
            <p:spPr bwMode="auto">
              <a:xfrm>
                <a:off x="4130" y="1776"/>
                <a:ext cx="106" cy="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67643" name="Line 516"/>
              <p:cNvSpPr>
                <a:spLocks noChangeShapeType="1"/>
              </p:cNvSpPr>
              <p:nvPr/>
            </p:nvSpPr>
            <p:spPr bwMode="auto">
              <a:xfrm>
                <a:off x="4175" y="1623"/>
                <a:ext cx="61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145932" name="Group 517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67655" name="Line 518"/>
                <p:cNvSpPr>
                  <a:spLocks noChangeShapeType="1"/>
                </p:cNvSpPr>
                <p:nvPr/>
              </p:nvSpPr>
              <p:spPr bwMode="auto">
                <a:xfrm>
                  <a:off x="4221" y="159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6" name="Line 51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9" y="1179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7" name="Line 520"/>
                <p:cNvSpPr>
                  <a:spLocks noChangeShapeType="1"/>
                </p:cNvSpPr>
                <p:nvPr/>
              </p:nvSpPr>
              <p:spPr bwMode="auto">
                <a:xfrm rot="6361956">
                  <a:off x="4603" y="1390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8" name="Line 52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82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5933" name="Group 522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67651" name="Line 523"/>
                <p:cNvSpPr>
                  <a:spLocks noChangeShapeType="1"/>
                </p:cNvSpPr>
                <p:nvPr/>
              </p:nvSpPr>
              <p:spPr bwMode="auto">
                <a:xfrm>
                  <a:off x="4210" y="159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2" name="Line 524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0" y="1189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3" name="Line 525"/>
                <p:cNvSpPr>
                  <a:spLocks noChangeShapeType="1"/>
                </p:cNvSpPr>
                <p:nvPr/>
              </p:nvSpPr>
              <p:spPr bwMode="auto">
                <a:xfrm rot="6361956">
                  <a:off x="4572" y="1425"/>
                  <a:ext cx="209" cy="21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4" name="Line 52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32" y="1280"/>
                  <a:ext cx="179" cy="506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5934" name="Group 527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67647" name="Line 528"/>
                <p:cNvSpPr>
                  <a:spLocks noChangeShapeType="1"/>
                </p:cNvSpPr>
                <p:nvPr/>
              </p:nvSpPr>
              <p:spPr bwMode="auto">
                <a:xfrm>
                  <a:off x="4255" y="1604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48" name="Line 529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503" y="1186"/>
                  <a:ext cx="173" cy="535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49" name="Line 530"/>
                <p:cNvSpPr>
                  <a:spLocks noChangeShapeType="1"/>
                </p:cNvSpPr>
                <p:nvPr/>
              </p:nvSpPr>
              <p:spPr bwMode="auto">
                <a:xfrm rot="6361956">
                  <a:off x="4636" y="1396"/>
                  <a:ext cx="173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67650" name="Line 53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820" y="1289"/>
                  <a:ext cx="173" cy="501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7628" name="Line 532"/>
            <p:cNvSpPr>
              <a:spLocks noChangeShapeType="1"/>
            </p:cNvSpPr>
            <p:nvPr/>
          </p:nvSpPr>
          <p:spPr bwMode="auto">
            <a:xfrm flipV="1">
              <a:off x="269" y="920"/>
              <a:ext cx="15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145935" name="Group 534"/>
          <p:cNvGrpSpPr>
            <a:grpSpLocks/>
          </p:cNvGrpSpPr>
          <p:nvPr/>
        </p:nvGrpSpPr>
        <p:grpSpPr bwMode="auto">
          <a:xfrm>
            <a:off x="1944688" y="4203700"/>
            <a:ext cx="623887" cy="330200"/>
            <a:chOff x="2647" y="2987"/>
            <a:chExt cx="393" cy="208"/>
          </a:xfrm>
        </p:grpSpPr>
        <p:sp>
          <p:nvSpPr>
            <p:cNvPr id="67610" name="Rectangle 535"/>
            <p:cNvSpPr>
              <a:spLocks noChangeArrowheads="1"/>
            </p:cNvSpPr>
            <p:nvPr/>
          </p:nvSpPr>
          <p:spPr bwMode="auto">
            <a:xfrm>
              <a:off x="2647" y="2987"/>
              <a:ext cx="384" cy="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1" name="Text Box 536"/>
            <p:cNvSpPr txBox="1">
              <a:spLocks noChangeArrowheads="1"/>
            </p:cNvSpPr>
            <p:nvPr/>
          </p:nvSpPr>
          <p:spPr bwMode="auto">
            <a:xfrm>
              <a:off x="2649" y="299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smtClean="0">
                  <a:latin typeface="Arial" charset="0"/>
                </a:rPr>
                <a:t>MSC</a:t>
              </a:r>
            </a:p>
          </p:txBody>
        </p:sp>
      </p:grpSp>
      <p:grpSp>
        <p:nvGrpSpPr>
          <p:cNvPr id="145936" name="Group 539"/>
          <p:cNvGrpSpPr>
            <a:grpSpLocks/>
          </p:cNvGrpSpPr>
          <p:nvPr/>
        </p:nvGrpSpPr>
        <p:grpSpPr bwMode="auto">
          <a:xfrm>
            <a:off x="2497138" y="5040313"/>
            <a:ext cx="1441450" cy="346075"/>
            <a:chOff x="3072" y="739"/>
            <a:chExt cx="652" cy="146"/>
          </a:xfrm>
        </p:grpSpPr>
        <p:pic>
          <p:nvPicPr>
            <p:cNvPr id="145430" name="Picture 540" descr="lgv_fqmg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8" name="Line 541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67609" name="Line 542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145425" name="Freeform 32"/>
          <p:cNvSpPr>
            <a:spLocks/>
          </p:cNvSpPr>
          <p:nvPr/>
        </p:nvSpPr>
        <p:spPr bwMode="auto">
          <a:xfrm>
            <a:off x="1806575" y="3932238"/>
            <a:ext cx="1868488" cy="1003300"/>
          </a:xfrm>
          <a:custGeom>
            <a:avLst/>
            <a:gdLst>
              <a:gd name="T0" fmla="*/ 0 w 1177"/>
              <a:gd name="T1" fmla="*/ 0 h 632"/>
              <a:gd name="T2" fmla="*/ 2147483647 w 1177"/>
              <a:gd name="T3" fmla="*/ 2147483647 h 632"/>
              <a:gd name="T4" fmla="*/ 2147483647 w 1177"/>
              <a:gd name="T5" fmla="*/ 2147483647 h 6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77" h="632">
                <a:moveTo>
                  <a:pt x="0" y="0"/>
                </a:moveTo>
                <a:cubicBezTo>
                  <a:pt x="167" y="25"/>
                  <a:pt x="823" y="47"/>
                  <a:pt x="1000" y="152"/>
                </a:cubicBezTo>
                <a:cubicBezTo>
                  <a:pt x="1177" y="257"/>
                  <a:pt x="1051" y="532"/>
                  <a:pt x="1064" y="632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03" name="Text Box 36"/>
          <p:cNvSpPr txBox="1">
            <a:spLocks noChangeArrowheads="1"/>
          </p:cNvSpPr>
          <p:nvPr/>
        </p:nvSpPr>
        <p:spPr bwMode="auto">
          <a:xfrm>
            <a:off x="1792288" y="5641975"/>
            <a:ext cx="180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>
                <a:latin typeface="Arial" charset="0"/>
              </a:rPr>
              <a:t>(b) after handoff</a:t>
            </a:r>
          </a:p>
        </p:txBody>
      </p:sp>
      <p:sp>
        <p:nvSpPr>
          <p:cNvPr id="67604" name="Rectangle 39"/>
          <p:cNvSpPr>
            <a:spLocks noChangeArrowheads="1"/>
          </p:cNvSpPr>
          <p:nvPr/>
        </p:nvSpPr>
        <p:spPr bwMode="auto">
          <a:xfrm>
            <a:off x="4664075" y="1600200"/>
            <a:ext cx="4078288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anchor MSC:</a:t>
            </a:r>
            <a:r>
              <a:rPr lang="en-US" sz="240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400">
                <a:latin typeface="Gill Sans MT" charset="0"/>
                <a:ea typeface="ＭＳ Ｐゴシック" charset="0"/>
              </a:rPr>
              <a:t>first MSC visited during call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call remains routed through anchor MSC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new MSCs add on to end of MSC chain as mobile moves to new MSC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optional path minimization step to shorten multi-MSC chain</a:t>
            </a:r>
          </a:p>
        </p:txBody>
      </p:sp>
      <p:sp>
        <p:nvSpPr>
          <p:cNvPr id="67605" name="Rectangle 39"/>
          <p:cNvSpPr>
            <a:spLocks noChangeArrowheads="1"/>
          </p:cNvSpPr>
          <p:nvPr/>
        </p:nvSpPr>
        <p:spPr bwMode="auto">
          <a:xfrm>
            <a:off x="476250" y="96838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4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GSM: handoff between MSCs</a:t>
            </a:r>
          </a:p>
        </p:txBody>
      </p:sp>
      <p:pic>
        <p:nvPicPr>
          <p:cNvPr id="145429" name="Picture 17" descr="underline_base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150" y="941388"/>
            <a:ext cx="68564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86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3FC06CF6-F19F-4621-8217-D23C9841D9D2}" type="slidenum">
              <a:rPr lang="en-US"/>
              <a:pPr/>
              <a:t>33</a:t>
            </a:fld>
            <a:endParaRPr lang="en-US"/>
          </a:p>
        </p:txBody>
      </p:sp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1095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Mobility: GSM versus Mobile IP</a:t>
            </a:r>
          </a:p>
        </p:txBody>
      </p:sp>
      <p:graphicFrame>
        <p:nvGraphicFramePr>
          <p:cNvPr id="444552" name="Group 136"/>
          <p:cNvGraphicFramePr>
            <a:graphicFrameLocks noGrp="1"/>
          </p:cNvGraphicFramePr>
          <p:nvPr/>
        </p:nvGraphicFramePr>
        <p:xfrm>
          <a:off x="671513" y="1296988"/>
          <a:ext cx="8205787" cy="5153038"/>
        </p:xfrm>
        <a:graphic>
          <a:graphicData uri="http://schemas.openxmlformats.org/drawingml/2006/table">
            <a:tbl>
              <a:tblPr/>
              <a:tblGrid>
                <a:gridCol w="2224087"/>
                <a:gridCol w="182563"/>
                <a:gridCol w="3871912"/>
                <a:gridCol w="349250"/>
                <a:gridCol w="1577975"/>
              </a:tblGrid>
              <a:tr h="3048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GSM element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Batang" pitchFamily="18" charset="-127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Comment on GSM element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Batang" pitchFamily="18" charset="-127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Mobile IP element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Batang" pitchFamily="18" charset="-127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Home system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Network to which mobile user</a:t>
                      </a:r>
                      <a:r>
                        <a:rPr kumimoji="0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’</a:t>
                      </a:r>
                      <a:r>
                        <a:rPr kumimoji="0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s permanent phone number belongs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Home network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Gateway Mobile Switching Center, or </a:t>
                      </a:r>
                      <a:r>
                        <a:rPr kumimoji="0" lang="ja-JP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“</a:t>
                      </a:r>
                      <a:r>
                        <a:rPr kumimoji="0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home MSC</a:t>
                      </a:r>
                      <a:r>
                        <a:rPr kumimoji="0" lang="ja-JP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”</a:t>
                      </a:r>
                      <a:r>
                        <a:rPr kumimoji="0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. Home Location Register (HLR)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Home MSC: point of contact to obtain routable address of mobile user. HLR: database in home system containing  permanent phone number, profile information, current location of mobile user, subscription information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Home agent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Visited System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Network other than home system where mobile user is currently residing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Visited network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Visited Mobile services Switching Center.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Visitor Location Record (VLR)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Visited MSC: responsible for setting up calls to/from mobile nodes in cells associated with MSC. VLR: temporary database entry in visited system, containing subscription information  for each visiting mobile user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Foreign agent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Mobile Station Roaming Number (MSRN), or </a:t>
                      </a:r>
                      <a:r>
                        <a:rPr kumimoji="0" lang="ja-JP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“</a:t>
                      </a:r>
                      <a:r>
                        <a:rPr kumimoji="0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roaming number</a:t>
                      </a:r>
                      <a:r>
                        <a:rPr kumimoji="0" lang="ja-JP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”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Batang" pitchFamily="18" charset="-127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Routable address for telephone call segment between home MSC and  visited MSC, visible to neither the mobile nor the correspondent.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Batang" pitchFamily="18" charset="-127"/>
                        </a:rPr>
                        <a:t>Care-of-address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7492" name="Picture 16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" y="931863"/>
            <a:ext cx="73136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696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3CB755D2-62C2-490C-B4CA-A5B0CCF75D59}" type="slidenum">
              <a:rPr lang="en-US"/>
              <a:pPr/>
              <a:t>34</a:t>
            </a:fld>
            <a:endParaRPr lang="en-US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>
          <a:xfrm>
            <a:off x="187325" y="163513"/>
            <a:ext cx="8869363" cy="1143000"/>
          </a:xfrm>
        </p:spPr>
        <p:txBody>
          <a:bodyPr/>
          <a:lstStyle/>
          <a:p>
            <a:pPr>
              <a:defRPr/>
            </a:pPr>
            <a:r>
              <a:rPr lang="en-US" sz="3200">
                <a:latin typeface="Gill Sans MT" charset="0"/>
                <a:ea typeface="ＭＳ Ｐゴシック" charset="0"/>
              </a:rPr>
              <a:t>Wireless, mobility: impact on higher layer protocols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422400"/>
            <a:ext cx="8332788" cy="4648200"/>
          </a:xfrm>
        </p:spPr>
        <p:txBody>
          <a:bodyPr/>
          <a:lstStyle/>
          <a:p>
            <a:r>
              <a:rPr lang="en-US" smtClean="0"/>
              <a:t>logically, impact </a:t>
            </a:r>
            <a:r>
              <a:rPr lang="en-US" i="1" smtClean="0"/>
              <a:t>should</a:t>
            </a:r>
            <a:r>
              <a:rPr lang="en-US" smtClean="0"/>
              <a:t> be minimal …</a:t>
            </a:r>
          </a:p>
          <a:p>
            <a:pPr lvl="1"/>
            <a:r>
              <a:rPr lang="en-US" smtClean="0"/>
              <a:t>best effort service model remains unchanged </a:t>
            </a:r>
          </a:p>
          <a:p>
            <a:pPr lvl="1"/>
            <a:r>
              <a:rPr lang="en-US" smtClean="0"/>
              <a:t>TCP and UDP can (and do) run over wireless, mobile</a:t>
            </a:r>
          </a:p>
          <a:p>
            <a:r>
              <a:rPr lang="en-US" smtClean="0"/>
              <a:t>… but performance-wise:</a:t>
            </a:r>
          </a:p>
          <a:p>
            <a:pPr lvl="1"/>
            <a:r>
              <a:rPr lang="en-US" smtClean="0"/>
              <a:t>packet loss/delay due to bit-errors (discarded packets, delays for link-layer retransmissions), and handoff</a:t>
            </a:r>
          </a:p>
          <a:p>
            <a:pPr lvl="1"/>
            <a:r>
              <a:rPr lang="en-US" smtClean="0"/>
              <a:t>TCP interprets loss as congestion, will decrease congestion window un-necessarily</a:t>
            </a:r>
          </a:p>
          <a:p>
            <a:pPr lvl="1"/>
            <a:r>
              <a:rPr lang="en-US" smtClean="0"/>
              <a:t>delay impairments for real-time traffic</a:t>
            </a:r>
          </a:p>
          <a:p>
            <a:pPr lvl="1"/>
            <a:r>
              <a:rPr lang="en-US" smtClean="0"/>
              <a:t>limited bandwidth of wireless links</a:t>
            </a:r>
          </a:p>
        </p:txBody>
      </p:sp>
      <p:pic>
        <p:nvPicPr>
          <p:cNvPr id="149509" name="Picture 6" descr="underline_ba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938213"/>
            <a:ext cx="85820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7065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94417410-4D8D-461F-9992-37123A20700D}" type="slidenum">
              <a:rPr lang="en-US"/>
              <a:pPr/>
              <a:t>35</a:t>
            </a:fld>
            <a:endParaRPr lang="en-US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Chapter 6 summary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i="1" smtClean="0">
                <a:solidFill>
                  <a:srgbClr val="C00000"/>
                </a:solidFill>
              </a:rPr>
              <a:t>Wireless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wireless links: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capacity, distance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channel impairments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CDMA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IEEE 802.11 (</a:t>
            </a:r>
            <a:r>
              <a:rPr lang="ja-JP" altLang="en-US" sz="2400" smtClean="0"/>
              <a:t>“</a:t>
            </a:r>
            <a:r>
              <a:rPr lang="en-US" altLang="ja-JP" sz="2400" smtClean="0"/>
              <a:t>Wi-Fi</a:t>
            </a:r>
            <a:r>
              <a:rPr lang="ja-JP" altLang="en-US" sz="2400" smtClean="0"/>
              <a:t>”</a:t>
            </a:r>
            <a:r>
              <a:rPr lang="en-US" altLang="ja-JP" sz="240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CSMA/CA reflects wireless channel characteristics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cellular access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architecture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standards (e.g., GSM, 3G, 4G LTE)</a:t>
            </a:r>
          </a:p>
        </p:txBody>
      </p:sp>
      <p:sp>
        <p:nvSpPr>
          <p:cNvPr id="706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3376613" algn="l"/>
              </a:tabLst>
            </a:pPr>
            <a:r>
              <a:rPr lang="en-US" i="1" smtClean="0">
                <a:solidFill>
                  <a:srgbClr val="C00000"/>
                </a:solidFill>
              </a:rPr>
              <a:t>Mobility</a:t>
            </a:r>
          </a:p>
          <a:p>
            <a:pPr>
              <a:lnSpc>
                <a:spcPct val="90000"/>
              </a:lnSpc>
              <a:tabLst>
                <a:tab pos="3376613" algn="l"/>
              </a:tabLst>
            </a:pPr>
            <a:r>
              <a:rPr lang="en-US" sz="2400" smtClean="0"/>
              <a:t>principles: addressing, routing to mobile users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</a:pPr>
            <a:r>
              <a:rPr lang="en-US" sz="2000" smtClean="0"/>
              <a:t>home, visited networks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</a:pPr>
            <a:r>
              <a:rPr lang="en-US" sz="2000" smtClean="0"/>
              <a:t>direct, indirect routing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</a:pPr>
            <a:r>
              <a:rPr lang="en-US" sz="2000" smtClean="0"/>
              <a:t>care-of-addresses</a:t>
            </a:r>
          </a:p>
          <a:p>
            <a:pPr>
              <a:lnSpc>
                <a:spcPct val="90000"/>
              </a:lnSpc>
              <a:tabLst>
                <a:tab pos="3376613" algn="l"/>
              </a:tabLst>
            </a:pPr>
            <a:r>
              <a:rPr lang="en-US" sz="2400" smtClean="0"/>
              <a:t>case studies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</a:pPr>
            <a:r>
              <a:rPr lang="en-US" sz="2000" smtClean="0"/>
              <a:t>mobile IP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</a:pPr>
            <a:r>
              <a:rPr lang="en-US" sz="2000" smtClean="0"/>
              <a:t>mobility in GSM</a:t>
            </a:r>
          </a:p>
          <a:p>
            <a:pPr>
              <a:lnSpc>
                <a:spcPct val="90000"/>
              </a:lnSpc>
              <a:tabLst>
                <a:tab pos="3376613" algn="l"/>
              </a:tabLst>
            </a:pPr>
            <a:r>
              <a:rPr lang="en-US" sz="2400" smtClean="0"/>
              <a:t>impact on higher-layer protocols</a:t>
            </a:r>
          </a:p>
          <a:p>
            <a:pPr>
              <a:lnSpc>
                <a:spcPct val="90000"/>
              </a:lnSpc>
              <a:tabLst>
                <a:tab pos="3376613" algn="l"/>
              </a:tabLst>
            </a:pPr>
            <a:endParaRPr lang="en-US" sz="2400" smtClean="0"/>
          </a:p>
        </p:txBody>
      </p:sp>
      <p:pic>
        <p:nvPicPr>
          <p:cNvPr id="151558" name="Picture 22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" y="1020763"/>
            <a:ext cx="45704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5" name="Group 130"/>
          <p:cNvGrpSpPr>
            <a:grpSpLocks/>
          </p:cNvGrpSpPr>
          <p:nvPr/>
        </p:nvGrpSpPr>
        <p:grpSpPr bwMode="auto">
          <a:xfrm>
            <a:off x="1597025" y="2486025"/>
            <a:ext cx="6654800" cy="3421063"/>
            <a:chOff x="1597027" y="2486025"/>
            <a:chExt cx="6654798" cy="3421063"/>
          </a:xfrm>
        </p:grpSpPr>
        <p:sp>
          <p:nvSpPr>
            <p:cNvPr id="98316" name="Freeform 2"/>
            <p:cNvSpPr>
              <a:spLocks/>
            </p:cNvSpPr>
            <p:nvPr/>
          </p:nvSpPr>
          <p:spPr bwMode="auto">
            <a:xfrm>
              <a:off x="1612900" y="2616200"/>
              <a:ext cx="1866900" cy="1589088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7" name="Freeform 96"/>
            <p:cNvSpPr>
              <a:spLocks/>
            </p:cNvSpPr>
            <p:nvPr/>
          </p:nvSpPr>
          <p:spPr bwMode="auto">
            <a:xfrm>
              <a:off x="6413500" y="2486025"/>
              <a:ext cx="1838325" cy="171132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8" name="Freeform 119"/>
            <p:cNvSpPr>
              <a:spLocks/>
            </p:cNvSpPr>
            <p:nvPr/>
          </p:nvSpPr>
          <p:spPr bwMode="auto">
            <a:xfrm>
              <a:off x="3954463" y="3432175"/>
              <a:ext cx="2109787" cy="1250950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9" name="Text Box 120"/>
            <p:cNvSpPr txBox="1">
              <a:spLocks noChangeArrowheads="1"/>
            </p:cNvSpPr>
            <p:nvPr/>
          </p:nvSpPr>
          <p:spPr bwMode="auto">
            <a:xfrm>
              <a:off x="4129088" y="3729038"/>
              <a:ext cx="1447800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wide area network</a:t>
              </a:r>
            </a:p>
          </p:txBody>
        </p:sp>
        <p:sp>
          <p:nvSpPr>
            <p:cNvPr id="98320" name="Freeform 121"/>
            <p:cNvSpPr>
              <a:spLocks/>
            </p:cNvSpPr>
            <p:nvPr/>
          </p:nvSpPr>
          <p:spPr bwMode="auto">
            <a:xfrm>
              <a:off x="3259138" y="4995863"/>
              <a:ext cx="2944812" cy="911225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8321" name="Group 136"/>
            <p:cNvGrpSpPr>
              <a:grpSpLocks/>
            </p:cNvGrpSpPr>
            <p:nvPr/>
          </p:nvGrpSpPr>
          <p:grpSpPr bwMode="auto">
            <a:xfrm>
              <a:off x="1597027" y="2735489"/>
              <a:ext cx="1091746" cy="791482"/>
              <a:chOff x="4089854" y="1363889"/>
              <a:chExt cx="1091746" cy="791482"/>
            </a:xfrm>
          </p:grpSpPr>
          <p:sp>
            <p:nvSpPr>
              <p:cNvPr id="98327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98328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98329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8330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44051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402" y="3570288"/>
              <a:ext cx="68421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8323" name="Line 111"/>
            <p:cNvSpPr>
              <a:spLocks noChangeShapeType="1"/>
            </p:cNvSpPr>
            <p:nvPr/>
          </p:nvSpPr>
          <p:spPr bwMode="auto">
            <a:xfrm>
              <a:off x="2218192" y="3269796"/>
              <a:ext cx="503237" cy="3116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4" name="Line 111"/>
            <p:cNvSpPr>
              <a:spLocks noChangeShapeType="1"/>
            </p:cNvSpPr>
            <p:nvPr/>
          </p:nvSpPr>
          <p:spPr bwMode="auto">
            <a:xfrm flipV="1">
              <a:off x="3242104" y="3690257"/>
              <a:ext cx="948895" cy="15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5" name="Line 111"/>
            <p:cNvSpPr>
              <a:spLocks noChangeShapeType="1"/>
            </p:cNvSpPr>
            <p:nvPr/>
          </p:nvSpPr>
          <p:spPr bwMode="auto">
            <a:xfrm>
              <a:off x="5594073" y="3861937"/>
              <a:ext cx="1383670" cy="24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44055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739" y="4897438"/>
              <a:ext cx="906462" cy="788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8253C61F-B67F-4ADC-96DD-2526F9612D79}" type="slidenum">
              <a:rPr lang="en-US"/>
              <a:pPr/>
              <a:t>4</a:t>
            </a:fld>
            <a:endParaRPr lang="en-US"/>
          </a:p>
        </p:txBody>
      </p:sp>
      <p:sp>
        <p:nvSpPr>
          <p:cNvPr id="4403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Mobility: vocabulary</a:t>
            </a:r>
          </a:p>
        </p:txBody>
      </p:sp>
      <p:sp>
        <p:nvSpPr>
          <p:cNvPr id="44038" name="Text Box 22"/>
          <p:cNvSpPr txBox="1">
            <a:spLocks noChangeArrowheads="1"/>
          </p:cNvSpPr>
          <p:nvPr/>
        </p:nvSpPr>
        <p:spPr bwMode="auto">
          <a:xfrm>
            <a:off x="593725" y="1350963"/>
            <a:ext cx="33496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home network:</a:t>
            </a:r>
            <a:r>
              <a:rPr lang="en-US" sz="20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>
                <a:latin typeface="Arial" pitchFamily="34" charset="0"/>
                <a:cs typeface="Arial" pitchFamily="34" charset="0"/>
              </a:rPr>
              <a:t>permanent </a:t>
            </a:r>
            <a:r>
              <a:rPr lang="ja-JP" altLang="en-US" sz="20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2000">
                <a:latin typeface="Arial" pitchFamily="34" charset="0"/>
                <a:cs typeface="Arial" pitchFamily="34" charset="0"/>
              </a:rPr>
              <a:t>home</a:t>
            </a:r>
            <a:r>
              <a:rPr lang="ja-JP" altLang="en-US" sz="20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2000">
                <a:latin typeface="Arial" pitchFamily="34" charset="0"/>
                <a:cs typeface="Arial" pitchFamily="34" charset="0"/>
              </a:rPr>
              <a:t> of mobile</a:t>
            </a:r>
          </a:p>
          <a:p>
            <a:r>
              <a:rPr lang="en-US" sz="1600">
                <a:latin typeface="Arial" pitchFamily="34" charset="0"/>
                <a:cs typeface="Arial" pitchFamily="34" charset="0"/>
              </a:rPr>
              <a:t>(e.g., 128.119.40/24)</a:t>
            </a:r>
          </a:p>
        </p:txBody>
      </p:sp>
      <p:sp>
        <p:nvSpPr>
          <p:cNvPr id="44039" name="Text Box 23"/>
          <p:cNvSpPr txBox="1">
            <a:spLocks noChangeArrowheads="1"/>
          </p:cNvSpPr>
          <p:nvPr/>
        </p:nvSpPr>
        <p:spPr bwMode="auto">
          <a:xfrm>
            <a:off x="320675" y="4257675"/>
            <a:ext cx="290512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smtClean="0">
                <a:solidFill>
                  <a:srgbClr val="C00000"/>
                </a:solidFill>
                <a:latin typeface="Arial" charset="0"/>
                <a:cs typeface="Arial" charset="0"/>
              </a:rPr>
              <a:t>permanent address:</a:t>
            </a:r>
            <a:r>
              <a:rPr lang="en-US" sz="200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smtClean="0">
                <a:latin typeface="Arial" charset="0"/>
                <a:cs typeface="Arial" charset="0"/>
              </a:rPr>
              <a:t>address in home network, </a:t>
            </a:r>
            <a:r>
              <a:rPr lang="en-US" sz="2000" i="1" smtClean="0">
                <a:latin typeface="Arial" charset="0"/>
                <a:cs typeface="Arial" charset="0"/>
              </a:rPr>
              <a:t>can always</a:t>
            </a:r>
            <a:r>
              <a:rPr lang="en-US" sz="2000" smtClean="0">
                <a:latin typeface="Arial" charset="0"/>
                <a:cs typeface="Arial" charset="0"/>
              </a:rPr>
              <a:t> be used to reach mobile</a:t>
            </a:r>
          </a:p>
          <a:p>
            <a:pPr>
              <a:defRPr/>
            </a:pPr>
            <a:r>
              <a:rPr lang="en-US" sz="1600" smtClean="0">
                <a:latin typeface="Arial" charset="0"/>
                <a:cs typeface="Arial" charset="0"/>
              </a:rPr>
              <a:t>e.g., 128.119.40.186</a:t>
            </a:r>
          </a:p>
        </p:txBody>
      </p:sp>
      <p:sp>
        <p:nvSpPr>
          <p:cNvPr id="44040" name="Text Box 24"/>
          <p:cNvSpPr txBox="1">
            <a:spLocks noChangeArrowheads="1"/>
          </p:cNvSpPr>
          <p:nvPr/>
        </p:nvSpPr>
        <p:spPr bwMode="auto">
          <a:xfrm>
            <a:off x="4232275" y="1423988"/>
            <a:ext cx="39147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home agent: </a:t>
            </a:r>
            <a:r>
              <a:rPr lang="en-US" sz="2000" i="1">
                <a:latin typeface="Arial" pitchFamily="34" charset="0"/>
                <a:cs typeface="Arial" pitchFamily="34" charset="0"/>
              </a:rPr>
              <a:t>entity that will perform mobility functions on behalf of mobile, when mobile is remote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4041" name="Line 124"/>
          <p:cNvSpPr>
            <a:spLocks noChangeShapeType="1"/>
          </p:cNvSpPr>
          <p:nvPr/>
        </p:nvSpPr>
        <p:spPr bwMode="auto">
          <a:xfrm>
            <a:off x="1169988" y="2298700"/>
            <a:ext cx="511175" cy="7127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4042" name="Line 124"/>
          <p:cNvSpPr>
            <a:spLocks noChangeShapeType="1"/>
          </p:cNvSpPr>
          <p:nvPr/>
        </p:nvSpPr>
        <p:spPr bwMode="auto">
          <a:xfrm flipV="1">
            <a:off x="1055688" y="3359150"/>
            <a:ext cx="766762" cy="97313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4043" name="Line 124"/>
          <p:cNvSpPr>
            <a:spLocks noChangeShapeType="1"/>
          </p:cNvSpPr>
          <p:nvPr/>
        </p:nvSpPr>
        <p:spPr bwMode="auto">
          <a:xfrm flipV="1">
            <a:off x="2994025" y="2003425"/>
            <a:ext cx="1262063" cy="1566863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pic>
        <p:nvPicPr>
          <p:cNvPr id="98315" name="Picture 21" descr="underline_base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013" y="1039813"/>
            <a:ext cx="50276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  <a:cs typeface="Arial" charset="0"/>
              </a:rPr>
              <a:t>Wireless, Mobile Networks</a:t>
            </a:r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>
                <a:cs typeface="Arial" pitchFamily="34" charset="0"/>
              </a:rPr>
              <a:t>6-</a:t>
            </a:r>
            <a:fld id="{349A6C57-82B7-4BFC-83BD-12F132A0BF9C}" type="slidenum">
              <a:rPr lang="en-US">
                <a:cs typeface="Arial" pitchFamily="34" charset="0"/>
              </a:rPr>
              <a:pPr/>
              <a:t>5</a:t>
            </a:fld>
            <a:endParaRPr lang="en-US">
              <a:cs typeface="Arial" pitchFamily="34" charset="0"/>
            </a:endParaRPr>
          </a:p>
        </p:txBody>
      </p:sp>
      <p:sp>
        <p:nvSpPr>
          <p:cNvPr id="45060" name="Rectangle 21"/>
          <p:cNvSpPr>
            <a:spLocks noGrp="1" noChangeArrowheads="1"/>
          </p:cNvSpPr>
          <p:nvPr>
            <p:ph type="title"/>
          </p:nvPr>
        </p:nvSpPr>
        <p:spPr>
          <a:xfrm>
            <a:off x="315913" y="904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Mobility: more vocabulary</a:t>
            </a:r>
          </a:p>
        </p:txBody>
      </p:sp>
      <p:sp>
        <p:nvSpPr>
          <p:cNvPr id="100356" name="Freeform 2"/>
          <p:cNvSpPr>
            <a:spLocks/>
          </p:cNvSpPr>
          <p:nvPr/>
        </p:nvSpPr>
        <p:spPr bwMode="auto">
          <a:xfrm>
            <a:off x="1612900" y="2616200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7" name="Freeform 96"/>
          <p:cNvSpPr>
            <a:spLocks/>
          </p:cNvSpPr>
          <p:nvPr/>
        </p:nvSpPr>
        <p:spPr bwMode="auto">
          <a:xfrm>
            <a:off x="6413500" y="2486025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Freeform 119"/>
          <p:cNvSpPr>
            <a:spLocks/>
          </p:cNvSpPr>
          <p:nvPr/>
        </p:nvSpPr>
        <p:spPr bwMode="auto">
          <a:xfrm>
            <a:off x="3954463" y="3432175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120"/>
          <p:cNvSpPr txBox="1">
            <a:spLocks noChangeArrowheads="1"/>
          </p:cNvSpPr>
          <p:nvPr/>
        </p:nvSpPr>
        <p:spPr bwMode="auto">
          <a:xfrm>
            <a:off x="4129088" y="3729038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 area network</a:t>
            </a:r>
          </a:p>
        </p:txBody>
      </p:sp>
      <p:sp>
        <p:nvSpPr>
          <p:cNvPr id="100360" name="Freeform 121"/>
          <p:cNvSpPr>
            <a:spLocks/>
          </p:cNvSpPr>
          <p:nvPr/>
        </p:nvSpPr>
        <p:spPr bwMode="auto">
          <a:xfrm>
            <a:off x="3259138" y="4995863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506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3570288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0362" name="Line 111"/>
          <p:cNvSpPr>
            <a:spLocks noChangeShapeType="1"/>
          </p:cNvSpPr>
          <p:nvPr/>
        </p:nvSpPr>
        <p:spPr bwMode="auto">
          <a:xfrm flipV="1">
            <a:off x="3241675" y="3690938"/>
            <a:ext cx="94932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363" name="Line 111"/>
          <p:cNvSpPr>
            <a:spLocks noChangeShapeType="1"/>
          </p:cNvSpPr>
          <p:nvPr/>
        </p:nvSpPr>
        <p:spPr bwMode="auto">
          <a:xfrm>
            <a:off x="5594350" y="3862388"/>
            <a:ext cx="13827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506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3711575"/>
            <a:ext cx="6842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0365" name="Line 111"/>
          <p:cNvSpPr>
            <a:spLocks noChangeShapeType="1"/>
          </p:cNvSpPr>
          <p:nvPr/>
        </p:nvSpPr>
        <p:spPr bwMode="auto">
          <a:xfrm flipH="1">
            <a:off x="7281863" y="3378200"/>
            <a:ext cx="346075" cy="322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0366" name="Group 167"/>
          <p:cNvGrpSpPr>
            <a:grpSpLocks/>
          </p:cNvGrpSpPr>
          <p:nvPr/>
        </p:nvGrpSpPr>
        <p:grpSpPr bwMode="auto">
          <a:xfrm>
            <a:off x="7050088" y="2811463"/>
            <a:ext cx="1092200" cy="792162"/>
            <a:chOff x="4089854" y="1363889"/>
            <a:chExt cx="1091746" cy="791482"/>
          </a:xfrm>
        </p:grpSpPr>
        <p:sp>
          <p:nvSpPr>
            <p:cNvPr id="100379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0380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0038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038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4507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897438"/>
            <a:ext cx="906462" cy="7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5073" name="Text Box 22"/>
          <p:cNvSpPr txBox="1">
            <a:spLocks noChangeArrowheads="1"/>
          </p:cNvSpPr>
          <p:nvPr/>
        </p:nvSpPr>
        <p:spPr bwMode="auto">
          <a:xfrm>
            <a:off x="2914650" y="2295525"/>
            <a:ext cx="3335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smtClean="0">
                <a:solidFill>
                  <a:srgbClr val="C00000"/>
                </a:solidFill>
                <a:latin typeface="Arial" charset="0"/>
                <a:cs typeface="Arial" charset="0"/>
              </a:rPr>
              <a:t>care-of-address:</a:t>
            </a:r>
            <a:r>
              <a:rPr lang="en-US" sz="200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smtClean="0">
                <a:latin typeface="Arial" charset="0"/>
                <a:cs typeface="Arial" charset="0"/>
              </a:rPr>
              <a:t>address  in visited network.</a:t>
            </a:r>
          </a:p>
          <a:p>
            <a:pPr>
              <a:defRPr/>
            </a:pPr>
            <a:r>
              <a:rPr lang="en-US" sz="1600" smtClean="0">
                <a:latin typeface="Arial" charset="0"/>
                <a:cs typeface="Arial" charset="0"/>
              </a:rPr>
              <a:t>(e.g., 79,129.13.2) </a:t>
            </a:r>
          </a:p>
        </p:txBody>
      </p:sp>
      <p:sp>
        <p:nvSpPr>
          <p:cNvPr id="45074" name="Text Box 124"/>
          <p:cNvSpPr txBox="1">
            <a:spLocks noChangeArrowheads="1"/>
          </p:cNvSpPr>
          <p:nvPr/>
        </p:nvSpPr>
        <p:spPr bwMode="auto">
          <a:xfrm>
            <a:off x="5794375" y="1220788"/>
            <a:ext cx="33496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smtClean="0">
                <a:solidFill>
                  <a:srgbClr val="C00000"/>
                </a:solidFill>
                <a:latin typeface="Arial" charset="0"/>
                <a:cs typeface="Arial" charset="0"/>
              </a:rPr>
              <a:t>visited network:</a:t>
            </a:r>
            <a:r>
              <a:rPr lang="en-US" sz="200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smtClean="0">
                <a:latin typeface="Arial" charset="0"/>
                <a:cs typeface="Arial" charset="0"/>
              </a:rPr>
              <a:t>network in which mobile currently resides </a:t>
            </a:r>
            <a:r>
              <a:rPr lang="en-US" sz="1600" smtClean="0">
                <a:latin typeface="Arial" charset="0"/>
                <a:cs typeface="Arial" charset="0"/>
              </a:rPr>
              <a:t>(e.g., 79.129.13/24)</a:t>
            </a:r>
          </a:p>
        </p:txBody>
      </p:sp>
      <p:sp>
        <p:nvSpPr>
          <p:cNvPr id="45075" name="Text Box 125"/>
          <p:cNvSpPr txBox="1">
            <a:spLocks noChangeArrowheads="1"/>
          </p:cNvSpPr>
          <p:nvPr/>
        </p:nvSpPr>
        <p:spPr bwMode="auto">
          <a:xfrm>
            <a:off x="1870075" y="1330325"/>
            <a:ext cx="36718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smtClean="0">
                <a:solidFill>
                  <a:srgbClr val="C00000"/>
                </a:solidFill>
                <a:latin typeface="Arial" charset="0"/>
                <a:cs typeface="Arial" charset="0"/>
              </a:rPr>
              <a:t>permanent address:</a:t>
            </a:r>
            <a:r>
              <a:rPr lang="en-US" sz="200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smtClean="0">
                <a:latin typeface="Arial" charset="0"/>
                <a:cs typeface="Arial" charset="0"/>
              </a:rPr>
              <a:t>remains constant (</a:t>
            </a:r>
            <a:r>
              <a:rPr lang="en-US" sz="1600" smtClean="0">
                <a:latin typeface="Arial" charset="0"/>
                <a:cs typeface="Arial" charset="0"/>
              </a:rPr>
              <a:t>e.g., 128.119.40.186)</a:t>
            </a:r>
          </a:p>
        </p:txBody>
      </p:sp>
      <p:sp>
        <p:nvSpPr>
          <p:cNvPr id="45076" name="Text Box 126"/>
          <p:cNvSpPr txBox="1">
            <a:spLocks noChangeArrowheads="1"/>
          </p:cNvSpPr>
          <p:nvPr/>
        </p:nvSpPr>
        <p:spPr bwMode="auto">
          <a:xfrm>
            <a:off x="6581775" y="4370388"/>
            <a:ext cx="2747963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foreign agent</a:t>
            </a:r>
            <a:r>
              <a:rPr lang="en-US" sz="20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i="1">
                <a:latin typeface="Arial" pitchFamily="34" charset="0"/>
                <a:cs typeface="Arial" pitchFamily="34" charset="0"/>
              </a:rPr>
              <a:t>entity in visited network that performs mobility functions on behalf of mobile. 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5077" name="Text Box 128"/>
          <p:cNvSpPr txBox="1">
            <a:spLocks noChangeArrowheads="1"/>
          </p:cNvSpPr>
          <p:nvPr/>
        </p:nvSpPr>
        <p:spPr bwMode="auto">
          <a:xfrm>
            <a:off x="682625" y="5235575"/>
            <a:ext cx="27479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correspondent: </a:t>
            </a:r>
            <a:r>
              <a:rPr lang="en-US" sz="2000" i="1">
                <a:latin typeface="Arial" pitchFamily="34" charset="0"/>
                <a:cs typeface="Arial" pitchFamily="34" charset="0"/>
              </a:rPr>
              <a:t>wants to communicate with mobile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5078" name="Line 129"/>
          <p:cNvSpPr>
            <a:spLocks noChangeShapeType="1"/>
          </p:cNvSpPr>
          <p:nvPr/>
        </p:nvSpPr>
        <p:spPr bwMode="auto">
          <a:xfrm flipV="1">
            <a:off x="3144838" y="5403850"/>
            <a:ext cx="1169987" cy="3111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5079" name="Line 129"/>
          <p:cNvSpPr>
            <a:spLocks noChangeShapeType="1"/>
          </p:cNvSpPr>
          <p:nvPr/>
        </p:nvSpPr>
        <p:spPr bwMode="auto">
          <a:xfrm>
            <a:off x="5072063" y="2776538"/>
            <a:ext cx="2047875" cy="457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5080" name="Line 129"/>
          <p:cNvSpPr>
            <a:spLocks noChangeShapeType="1"/>
          </p:cNvSpPr>
          <p:nvPr/>
        </p:nvSpPr>
        <p:spPr bwMode="auto">
          <a:xfrm>
            <a:off x="5126038" y="1781175"/>
            <a:ext cx="2036762" cy="1343025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5081" name="Line 129"/>
          <p:cNvSpPr>
            <a:spLocks noChangeShapeType="1"/>
          </p:cNvSpPr>
          <p:nvPr/>
        </p:nvSpPr>
        <p:spPr bwMode="auto">
          <a:xfrm flipH="1">
            <a:off x="7947025" y="2252663"/>
            <a:ext cx="0" cy="54451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5082" name="Line 129"/>
          <p:cNvSpPr>
            <a:spLocks noChangeShapeType="1"/>
          </p:cNvSpPr>
          <p:nvPr/>
        </p:nvSpPr>
        <p:spPr bwMode="auto">
          <a:xfrm>
            <a:off x="7326313" y="4027488"/>
            <a:ext cx="217487" cy="37623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pic>
        <p:nvPicPr>
          <p:cNvPr id="100378" name="Picture 19" descr="underline_base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2588" y="879475"/>
            <a:ext cx="59420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60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7136C06B-1088-4E90-BA6B-64A01F632A9D}" type="slidenum">
              <a:rPr lang="en-US"/>
              <a:pPr/>
              <a:t>6</a:t>
            </a:fld>
            <a:endParaRPr lang="en-US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ea typeface="ＭＳ Ｐゴシック" charset="0"/>
              </a:rPr>
              <a:t>How do </a:t>
            </a:r>
            <a:r>
              <a:rPr lang="en-US" sz="4000" i="1">
                <a:latin typeface="Gill Sans MT" charset="0"/>
                <a:ea typeface="ＭＳ Ｐゴシック" charset="0"/>
              </a:rPr>
              <a:t>you</a:t>
            </a:r>
            <a:r>
              <a:rPr lang="en-US" sz="4000">
                <a:latin typeface="Gill Sans MT" charset="0"/>
                <a:ea typeface="ＭＳ Ｐゴシック" charset="0"/>
              </a:rPr>
              <a:t> contact a mobile friend: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9900" y="2546350"/>
            <a:ext cx="3824288" cy="2473325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search all phone books?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call her parents?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expect her to let you know where he/she is?</a:t>
            </a:r>
          </a:p>
        </p:txBody>
      </p:sp>
      <p:pic>
        <p:nvPicPr>
          <p:cNvPr id="102405" name="Picture 4" descr="world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060825" y="3729038"/>
            <a:ext cx="4813300" cy="2489200"/>
          </a:xfrm>
          <a:noFill/>
        </p:spPr>
      </p:pic>
      <p:pic>
        <p:nvPicPr>
          <p:cNvPr id="102406" name="Picture 5" descr="Ali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27688" y="5354638"/>
            <a:ext cx="56197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7" name="Picture 6" descr="Bo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5275" y="3151188"/>
            <a:ext cx="676275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6381750" y="1616075"/>
            <a:ext cx="26447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Arial" charset="0"/>
                <a:cs typeface="Arial" charset="0"/>
              </a:rPr>
              <a:t>I wonder where Alice moved to?</a:t>
            </a:r>
          </a:p>
        </p:txBody>
      </p:sp>
      <p:sp>
        <p:nvSpPr>
          <p:cNvPr id="46090" name="Oval 8"/>
          <p:cNvSpPr>
            <a:spLocks noChangeArrowheads="1"/>
          </p:cNvSpPr>
          <p:nvPr/>
        </p:nvSpPr>
        <p:spPr bwMode="auto">
          <a:xfrm>
            <a:off x="5975350" y="1528763"/>
            <a:ext cx="3168650" cy="9921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Oval 9"/>
          <p:cNvSpPr>
            <a:spLocks noChangeArrowheads="1"/>
          </p:cNvSpPr>
          <p:nvPr/>
        </p:nvSpPr>
        <p:spPr bwMode="auto">
          <a:xfrm>
            <a:off x="6473825" y="2420938"/>
            <a:ext cx="1387475" cy="268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6405563" y="2760663"/>
            <a:ext cx="708025" cy="1428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Oval 11"/>
          <p:cNvSpPr>
            <a:spLocks noChangeArrowheads="1"/>
          </p:cNvSpPr>
          <p:nvPr/>
        </p:nvSpPr>
        <p:spPr bwMode="auto">
          <a:xfrm>
            <a:off x="6557963" y="2960688"/>
            <a:ext cx="280987" cy="952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Rectangle 12"/>
          <p:cNvSpPr>
            <a:spLocks noChangeArrowheads="1"/>
          </p:cNvSpPr>
          <p:nvPr/>
        </p:nvSpPr>
        <p:spPr bwMode="auto">
          <a:xfrm>
            <a:off x="330200" y="1492250"/>
            <a:ext cx="5322888" cy="11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80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Consider friend frequently changing addresses, how do you find her?</a:t>
            </a:r>
          </a:p>
        </p:txBody>
      </p:sp>
      <p:pic>
        <p:nvPicPr>
          <p:cNvPr id="102414" name="Picture 15" descr="underline_base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7513" y="977900"/>
            <a:ext cx="7769225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5F349765-9EA0-4D63-8655-4402A97CC10F}" type="slidenum">
              <a:rPr lang="en-US"/>
              <a:pPr/>
              <a:t>7</a:t>
            </a:fld>
            <a:endParaRPr 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ea typeface="ＭＳ Ｐゴシック" charset="0"/>
              </a:rPr>
              <a:t>Mobility: </a:t>
            </a:r>
            <a:r>
              <a:rPr lang="en-US" dirty="0" smtClean="0">
                <a:latin typeface="Gill Sans MT" charset="0"/>
                <a:ea typeface="ＭＳ Ｐゴシック" charset="0"/>
              </a:rPr>
              <a:t>how to handle it?</a:t>
            </a:r>
            <a:endParaRPr lang="en-US" dirty="0">
              <a:latin typeface="Gill Sans MT" charset="0"/>
              <a:ea typeface="ＭＳ Ｐゴシック" charset="0"/>
            </a:endParaRP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1571625"/>
            <a:ext cx="8107363" cy="4487863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let routing handle it: </a:t>
            </a:r>
            <a:r>
              <a:rPr lang="en-US" sz="2400" dirty="0">
                <a:latin typeface="Gill Sans MT" charset="0"/>
                <a:ea typeface="ＭＳ Ｐゴシック" charset="0"/>
              </a:rPr>
              <a:t>routers advertise permanent address of mobile-nodes-in-residence via usual routing table exchange.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</a:rPr>
              <a:t>routing tables indicate where each mobile located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latin typeface="Gill Sans MT" charset="0"/>
                <a:ea typeface="ＭＳ Ｐゴシック" charset="0"/>
              </a:rPr>
              <a:t>no changes to end-systems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let end-systems handle it: 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indirect routing:</a:t>
            </a:r>
            <a:r>
              <a:rPr lang="en-US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>
                <a:latin typeface="Gill Sans MT" charset="0"/>
                <a:ea typeface="ＭＳ Ｐゴシック" charset="0"/>
              </a:rPr>
              <a:t>communication from correspondent to mobile goes through home agent, then forwarded to remote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direct routing:</a:t>
            </a:r>
            <a:r>
              <a:rPr lang="en-US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>
                <a:latin typeface="Gill Sans MT" charset="0"/>
                <a:ea typeface="ＭＳ Ｐゴシック" charset="0"/>
              </a:rPr>
              <a:t>correspondent gets foreign address of mobile, sends directly to mobile</a:t>
            </a:r>
          </a:p>
        </p:txBody>
      </p:sp>
      <p:pic>
        <p:nvPicPr>
          <p:cNvPr id="104453" name="Picture 21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575" y="887413"/>
            <a:ext cx="50276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4EEE673C-43F7-4E29-9062-35141D9E65F9}" type="slidenum">
              <a:rPr lang="en-US"/>
              <a:pPr/>
              <a:t>8</a:t>
            </a:fld>
            <a:endParaRPr lang="en-US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1571625"/>
            <a:ext cx="8107363" cy="4487863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 i="1">
                <a:solidFill>
                  <a:schemeClr val="folHlink"/>
                </a:solidFill>
                <a:latin typeface="Gill Sans MT" charset="0"/>
                <a:ea typeface="ＭＳ Ｐゴシック" charset="0"/>
              </a:rPr>
              <a:t>let routing handle it: </a:t>
            </a:r>
            <a:r>
              <a:rPr lang="en-US" sz="2400">
                <a:solidFill>
                  <a:schemeClr val="folHlink"/>
                </a:solidFill>
                <a:latin typeface="Gill Sans MT" charset="0"/>
                <a:ea typeface="ＭＳ Ｐゴシック" charset="0"/>
              </a:rPr>
              <a:t>routers advertise permanent address of mobile-nodes-in-residence via usual routing table exchange.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solidFill>
                  <a:schemeClr val="folHlink"/>
                </a:solidFill>
                <a:latin typeface="Gill Sans MT" charset="0"/>
                <a:ea typeface="ＭＳ Ｐゴシック" charset="0"/>
              </a:rPr>
              <a:t>routing tables indicate where each mobile located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solidFill>
                  <a:schemeClr val="folHlink"/>
                </a:solidFill>
                <a:latin typeface="Gill Sans MT" charset="0"/>
                <a:ea typeface="ＭＳ Ｐゴシック" charset="0"/>
              </a:rPr>
              <a:t>no changes to end-systems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let end-systems handle it: 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i="1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indirect routing:</a:t>
            </a:r>
            <a:r>
              <a:rPr lang="en-US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>
                <a:latin typeface="Gill Sans MT" charset="0"/>
                <a:ea typeface="ＭＳ Ｐゴシック" charset="0"/>
              </a:rPr>
              <a:t>communication from correspondent to mobile goes through home agent, then forwarded to remote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i="1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direct routing:</a:t>
            </a:r>
            <a:r>
              <a:rPr lang="en-US">
                <a:latin typeface="Gill Sans MT" charset="0"/>
                <a:ea typeface="ＭＳ Ｐゴシック" charset="0"/>
              </a:rPr>
              <a:t> correspondent gets foreign address of mobile, sends directly to mobile</a:t>
            </a:r>
          </a:p>
        </p:txBody>
      </p:sp>
      <p:sp>
        <p:nvSpPr>
          <p:cNvPr id="48133" name="Oval 4"/>
          <p:cNvSpPr>
            <a:spLocks noChangeArrowheads="1"/>
          </p:cNvSpPr>
          <p:nvPr/>
        </p:nvSpPr>
        <p:spPr bwMode="auto">
          <a:xfrm>
            <a:off x="3265488" y="1770063"/>
            <a:ext cx="1887537" cy="1743075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5"/>
          <p:cNvSpPr>
            <a:spLocks noChangeShapeType="1"/>
          </p:cNvSpPr>
          <p:nvPr/>
        </p:nvSpPr>
        <p:spPr bwMode="auto">
          <a:xfrm>
            <a:off x="3700463" y="1944688"/>
            <a:ext cx="1133475" cy="13652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3101975" y="1958975"/>
            <a:ext cx="22717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000" smtClean="0">
                <a:latin typeface="Arial" charset="0"/>
                <a:cs typeface="Arial" charset="0"/>
              </a:rPr>
              <a:t>not </a:t>
            </a:r>
          </a:p>
          <a:p>
            <a:pPr algn="ctr">
              <a:defRPr/>
            </a:pPr>
            <a:r>
              <a:rPr lang="en-US" sz="2000" smtClean="0">
                <a:latin typeface="Arial" charset="0"/>
                <a:cs typeface="Arial" charset="0"/>
              </a:rPr>
              <a:t>scalable</a:t>
            </a:r>
          </a:p>
          <a:p>
            <a:pPr algn="ctr">
              <a:defRPr/>
            </a:pPr>
            <a:r>
              <a:rPr lang="en-US" sz="2000" smtClean="0">
                <a:latin typeface="Arial" charset="0"/>
                <a:cs typeface="Arial" charset="0"/>
              </a:rPr>
              <a:t> to millions of</a:t>
            </a:r>
          </a:p>
          <a:p>
            <a:pPr algn="ctr">
              <a:defRPr/>
            </a:pPr>
            <a:r>
              <a:rPr lang="en-US" sz="2000" smtClean="0">
                <a:latin typeface="Arial" charset="0"/>
                <a:cs typeface="Arial" charset="0"/>
              </a:rPr>
              <a:t>  mobiles</a:t>
            </a:r>
          </a:p>
        </p:txBody>
      </p:sp>
      <p:sp>
        <p:nvSpPr>
          <p:cNvPr id="4813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ea typeface="ＭＳ Ｐゴシック" charset="0"/>
              </a:rPr>
              <a:t>Mobility: approaches</a:t>
            </a:r>
          </a:p>
        </p:txBody>
      </p:sp>
      <p:pic>
        <p:nvPicPr>
          <p:cNvPr id="106504" name="Picture 21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575" y="887413"/>
            <a:ext cx="50276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Freeform 2"/>
          <p:cNvSpPr>
            <a:spLocks/>
          </p:cNvSpPr>
          <p:nvPr/>
        </p:nvSpPr>
        <p:spPr bwMode="auto">
          <a:xfrm>
            <a:off x="1350963" y="1690688"/>
            <a:ext cx="1866900" cy="1589087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6" name="Freeform 96"/>
          <p:cNvSpPr>
            <a:spLocks/>
          </p:cNvSpPr>
          <p:nvPr/>
        </p:nvSpPr>
        <p:spPr bwMode="auto">
          <a:xfrm>
            <a:off x="6151563" y="1560513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Freeform 119"/>
          <p:cNvSpPr>
            <a:spLocks/>
          </p:cNvSpPr>
          <p:nvPr/>
        </p:nvSpPr>
        <p:spPr bwMode="auto">
          <a:xfrm>
            <a:off x="3692525" y="2506663"/>
            <a:ext cx="2109788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8" name="Text Box 120"/>
          <p:cNvSpPr txBox="1">
            <a:spLocks noChangeArrowheads="1"/>
          </p:cNvSpPr>
          <p:nvPr/>
        </p:nvSpPr>
        <p:spPr bwMode="auto">
          <a:xfrm>
            <a:off x="3867150" y="2803525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 area network</a:t>
            </a:r>
          </a:p>
        </p:txBody>
      </p:sp>
      <p:grpSp>
        <p:nvGrpSpPr>
          <p:cNvPr id="108549" name="Group 140"/>
          <p:cNvGrpSpPr>
            <a:grpSpLocks/>
          </p:cNvGrpSpPr>
          <p:nvPr/>
        </p:nvGrpSpPr>
        <p:grpSpPr bwMode="auto">
          <a:xfrm>
            <a:off x="1335088" y="1809750"/>
            <a:ext cx="1092200" cy="792163"/>
            <a:chOff x="4089854" y="1363889"/>
            <a:chExt cx="1091746" cy="791482"/>
          </a:xfrm>
        </p:grpSpPr>
        <p:sp>
          <p:nvSpPr>
            <p:cNvPr id="108583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8584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45429" y="1550204"/>
              <a:ext cx="629104" cy="423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915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63" y="2644775"/>
            <a:ext cx="6858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8551" name="Line 111"/>
          <p:cNvSpPr>
            <a:spLocks noChangeShapeType="1"/>
          </p:cNvSpPr>
          <p:nvPr/>
        </p:nvSpPr>
        <p:spPr bwMode="auto">
          <a:xfrm>
            <a:off x="1957388" y="2344738"/>
            <a:ext cx="503237" cy="311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52" name="Line 111"/>
          <p:cNvSpPr>
            <a:spLocks noChangeShapeType="1"/>
          </p:cNvSpPr>
          <p:nvPr/>
        </p:nvSpPr>
        <p:spPr bwMode="auto">
          <a:xfrm flipV="1">
            <a:off x="2981325" y="2765425"/>
            <a:ext cx="9477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53" name="Line 111"/>
          <p:cNvSpPr>
            <a:spLocks noChangeShapeType="1"/>
          </p:cNvSpPr>
          <p:nvPr/>
        </p:nvSpPr>
        <p:spPr bwMode="auto">
          <a:xfrm>
            <a:off x="5332413" y="2936875"/>
            <a:ext cx="13843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916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2786063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8555" name="Line 111"/>
          <p:cNvSpPr>
            <a:spLocks noChangeShapeType="1"/>
          </p:cNvSpPr>
          <p:nvPr/>
        </p:nvSpPr>
        <p:spPr bwMode="auto">
          <a:xfrm flipH="1">
            <a:off x="7021513" y="2452688"/>
            <a:ext cx="346075" cy="3238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8556" name="Group 151"/>
          <p:cNvGrpSpPr>
            <a:grpSpLocks/>
          </p:cNvGrpSpPr>
          <p:nvPr/>
        </p:nvGrpSpPr>
        <p:grpSpPr bwMode="auto">
          <a:xfrm>
            <a:off x="6789738" y="1885950"/>
            <a:ext cx="1092200" cy="792163"/>
            <a:chOff x="4089854" y="1363889"/>
            <a:chExt cx="1091746" cy="791482"/>
          </a:xfrm>
        </p:grpSpPr>
        <p:sp>
          <p:nvSpPr>
            <p:cNvPr id="108579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8580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0858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858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491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Arial" charset="0"/>
              </a:rPr>
              <a:t>Wireless, Mobile Networks</a:t>
            </a:r>
          </a:p>
        </p:txBody>
      </p:sp>
      <p:sp>
        <p:nvSpPr>
          <p:cNvPr id="491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6-</a:t>
            </a:r>
            <a:fld id="{BFF25455-A38F-47EF-A028-4E8D872ECCF0}" type="slidenum">
              <a:rPr lang="en-US"/>
              <a:pPr/>
              <a:t>9</a:t>
            </a:fld>
            <a:endParaRPr lang="en-US"/>
          </a:p>
        </p:txBody>
      </p:sp>
      <p:sp>
        <p:nvSpPr>
          <p:cNvPr id="49168" name="Rectangle 21"/>
          <p:cNvSpPr>
            <a:spLocks noGrp="1" noChangeArrowheads="1"/>
          </p:cNvSpPr>
          <p:nvPr>
            <p:ph type="title"/>
          </p:nvPr>
        </p:nvSpPr>
        <p:spPr>
          <a:xfrm>
            <a:off x="358775" y="1190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ea typeface="ＭＳ Ｐゴシック" charset="0"/>
              </a:rPr>
              <a:t>Mobility: registration</a:t>
            </a:r>
          </a:p>
        </p:txBody>
      </p:sp>
      <p:sp>
        <p:nvSpPr>
          <p:cNvPr id="43419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914400" y="5029200"/>
            <a:ext cx="7772400" cy="18288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end result: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foreign agent knows about mobile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ea typeface="ＭＳ Ｐゴシック" charset="0"/>
              </a:rPr>
              <a:t>home agent knows location of mobile</a:t>
            </a:r>
          </a:p>
        </p:txBody>
      </p:sp>
      <p:sp>
        <p:nvSpPr>
          <p:cNvPr id="49170" name="Text Box 119"/>
          <p:cNvSpPr txBox="1">
            <a:spLocks noChangeArrowheads="1"/>
          </p:cNvSpPr>
          <p:nvPr/>
        </p:nvSpPr>
        <p:spPr bwMode="auto">
          <a:xfrm>
            <a:off x="1635125" y="1535113"/>
            <a:ext cx="18875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home network</a:t>
            </a:r>
          </a:p>
        </p:txBody>
      </p:sp>
      <p:sp>
        <p:nvSpPr>
          <p:cNvPr id="49171" name="Text Box 120"/>
          <p:cNvSpPr txBox="1">
            <a:spLocks noChangeArrowheads="1"/>
          </p:cNvSpPr>
          <p:nvPr/>
        </p:nvSpPr>
        <p:spPr bwMode="auto">
          <a:xfrm>
            <a:off x="5861050" y="1300163"/>
            <a:ext cx="2265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latin typeface="Arial" charset="0"/>
                <a:cs typeface="Arial" charset="0"/>
              </a:rPr>
              <a:t>visited network</a:t>
            </a:r>
          </a:p>
        </p:txBody>
      </p:sp>
      <p:grpSp>
        <p:nvGrpSpPr>
          <p:cNvPr id="434297" name="Group 121"/>
          <p:cNvGrpSpPr>
            <a:grpSpLocks/>
          </p:cNvGrpSpPr>
          <p:nvPr/>
        </p:nvGrpSpPr>
        <p:grpSpPr bwMode="auto">
          <a:xfrm>
            <a:off x="6600825" y="2409825"/>
            <a:ext cx="2141538" cy="2341563"/>
            <a:chOff x="4158" y="1518"/>
            <a:chExt cx="1349" cy="1475"/>
          </a:xfrm>
        </p:grpSpPr>
        <p:sp>
          <p:nvSpPr>
            <p:cNvPr id="49182" name="Line 122"/>
            <p:cNvSpPr>
              <a:spLocks noChangeShapeType="1"/>
            </p:cNvSpPr>
            <p:nvPr/>
          </p:nvSpPr>
          <p:spPr bwMode="auto">
            <a:xfrm flipV="1">
              <a:off x="4261" y="1538"/>
              <a:ext cx="310" cy="25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08574" name="Group 123"/>
            <p:cNvGrpSpPr>
              <a:grpSpLocks/>
            </p:cNvGrpSpPr>
            <p:nvPr/>
          </p:nvGrpSpPr>
          <p:grpSpPr bwMode="auto">
            <a:xfrm>
              <a:off x="4324" y="1518"/>
              <a:ext cx="202" cy="231"/>
              <a:chOff x="618" y="3500"/>
              <a:chExt cx="202" cy="231"/>
            </a:xfrm>
          </p:grpSpPr>
          <p:sp>
            <p:nvSpPr>
              <p:cNvPr id="49186" name="Oval 124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7" name="Text Box 125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sp>
          <p:nvSpPr>
            <p:cNvPr id="49184" name="Text Box 126"/>
            <p:cNvSpPr txBox="1">
              <a:spLocks noChangeArrowheads="1"/>
            </p:cNvSpPr>
            <p:nvPr/>
          </p:nvSpPr>
          <p:spPr bwMode="auto">
            <a:xfrm>
              <a:off x="4158" y="2167"/>
              <a:ext cx="1349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Arial" charset="0"/>
                  <a:cs typeface="Arial" charset="0"/>
                </a:rPr>
                <a:t>mobile contacts foreign agent on entering visited network</a:t>
              </a:r>
            </a:p>
          </p:txBody>
        </p:sp>
        <p:sp>
          <p:nvSpPr>
            <p:cNvPr id="49185" name="Line 127"/>
            <p:cNvSpPr>
              <a:spLocks noChangeShapeType="1"/>
            </p:cNvSpPr>
            <p:nvPr/>
          </p:nvSpPr>
          <p:spPr bwMode="auto">
            <a:xfrm>
              <a:off x="4512" y="1760"/>
              <a:ext cx="560" cy="4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434304" name="Group 128"/>
          <p:cNvGrpSpPr>
            <a:grpSpLocks/>
          </p:cNvGrpSpPr>
          <p:nvPr/>
        </p:nvGrpSpPr>
        <p:grpSpPr bwMode="auto">
          <a:xfrm>
            <a:off x="2435225" y="2676525"/>
            <a:ext cx="4046538" cy="2087563"/>
            <a:chOff x="1534" y="1686"/>
            <a:chExt cx="2549" cy="1315"/>
          </a:xfrm>
        </p:grpSpPr>
        <p:sp>
          <p:nvSpPr>
            <p:cNvPr id="49176" name="Line 129"/>
            <p:cNvSpPr>
              <a:spLocks noChangeShapeType="1"/>
            </p:cNvSpPr>
            <p:nvPr/>
          </p:nvSpPr>
          <p:spPr bwMode="auto">
            <a:xfrm flipH="1" flipV="1">
              <a:off x="1801" y="1762"/>
              <a:ext cx="2167" cy="10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108568" name="Group 130"/>
            <p:cNvGrpSpPr>
              <a:grpSpLocks/>
            </p:cNvGrpSpPr>
            <p:nvPr/>
          </p:nvGrpSpPr>
          <p:grpSpPr bwMode="auto">
            <a:xfrm>
              <a:off x="2724" y="1686"/>
              <a:ext cx="214" cy="231"/>
              <a:chOff x="618" y="3500"/>
              <a:chExt cx="214" cy="231"/>
            </a:xfrm>
          </p:grpSpPr>
          <p:sp>
            <p:nvSpPr>
              <p:cNvPr id="49180" name="Oval 131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1" name="Text Box 132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  <p:sp>
          <p:nvSpPr>
            <p:cNvPr id="49178" name="Text Box 133"/>
            <p:cNvSpPr txBox="1">
              <a:spLocks noChangeArrowheads="1"/>
            </p:cNvSpPr>
            <p:nvPr/>
          </p:nvSpPr>
          <p:spPr bwMode="auto">
            <a:xfrm>
              <a:off x="1534" y="2367"/>
              <a:ext cx="254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>
                  <a:latin typeface="Arial" pitchFamily="34" charset="0"/>
                  <a:cs typeface="Arial" pitchFamily="34" charset="0"/>
                </a:rPr>
                <a:t>foreign agent contacts home agent home: </a:t>
              </a:r>
              <a:r>
                <a:rPr lang="ja-JP" altLang="en-US" sz="2000">
                  <a:latin typeface="Arial" pitchFamily="34" charset="0"/>
                  <a:cs typeface="Arial" pitchFamily="34" charset="0"/>
                </a:rPr>
                <a:t>“</a:t>
              </a:r>
              <a:r>
                <a:rPr lang="en-US" altLang="ja-JP" sz="2000">
                  <a:latin typeface="Arial" pitchFamily="34" charset="0"/>
                  <a:cs typeface="Arial" pitchFamily="34" charset="0"/>
                </a:rPr>
                <a:t>this mobile is resident in my network</a:t>
              </a:r>
              <a:r>
                <a:rPr lang="ja-JP" altLang="en-US" sz="2000">
                  <a:latin typeface="Arial" pitchFamily="34" charset="0"/>
                  <a:cs typeface="Arial" pitchFamily="34" charset="0"/>
                </a:rPr>
                <a:t>”</a:t>
              </a:r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9" name="Line 134"/>
            <p:cNvSpPr>
              <a:spLocks noChangeShapeType="1"/>
            </p:cNvSpPr>
            <p:nvPr/>
          </p:nvSpPr>
          <p:spPr bwMode="auto">
            <a:xfrm flipH="1" flipV="1">
              <a:off x="2824" y="1944"/>
              <a:ext cx="0" cy="4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108565" name="Freeform 96"/>
          <p:cNvSpPr>
            <a:spLocks/>
          </p:cNvSpPr>
          <p:nvPr/>
        </p:nvSpPr>
        <p:spPr bwMode="auto">
          <a:xfrm>
            <a:off x="1462088" y="1857375"/>
            <a:ext cx="998537" cy="823913"/>
          </a:xfrm>
          <a:custGeom>
            <a:avLst/>
            <a:gdLst>
              <a:gd name="T0" fmla="*/ 99558033 w 10000"/>
              <a:gd name="T1" fmla="*/ 2147483647 h 10305"/>
              <a:gd name="T2" fmla="*/ 2147483647 w 10000"/>
              <a:gd name="T3" fmla="*/ 2147483647 h 10305"/>
              <a:gd name="T4" fmla="*/ 2147483647 w 10000"/>
              <a:gd name="T5" fmla="*/ 204436681 h 10305"/>
              <a:gd name="T6" fmla="*/ 2147483647 w 10000"/>
              <a:gd name="T7" fmla="*/ 2147483647 h 10305"/>
              <a:gd name="T8" fmla="*/ 2147483647 w 10000"/>
              <a:gd name="T9" fmla="*/ 2147483647 h 10305"/>
              <a:gd name="T10" fmla="*/ 2147483647 w 10000"/>
              <a:gd name="T11" fmla="*/ 2147483647 h 10305"/>
              <a:gd name="T12" fmla="*/ 2147483647 w 10000"/>
              <a:gd name="T13" fmla="*/ 2147483647 h 10305"/>
              <a:gd name="T14" fmla="*/ 2147483647 w 10000"/>
              <a:gd name="T15" fmla="*/ 2147483647 h 10305"/>
              <a:gd name="T16" fmla="*/ 2147483647 w 10000"/>
              <a:gd name="T17" fmla="*/ 2147483647 h 10305"/>
              <a:gd name="T18" fmla="*/ 2147483647 w 10000"/>
              <a:gd name="T19" fmla="*/ 2147483647 h 10305"/>
              <a:gd name="T20" fmla="*/ 99558033 w 10000"/>
              <a:gd name="T21" fmla="*/ 2147483647 h 1030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0000" h="10305">
                <a:moveTo>
                  <a:pt x="1" y="4863"/>
                </a:moveTo>
                <a:cubicBezTo>
                  <a:pt x="1" y="3794"/>
                  <a:pt x="5" y="1801"/>
                  <a:pt x="686" y="991"/>
                </a:cubicBezTo>
                <a:cubicBezTo>
                  <a:pt x="1367" y="181"/>
                  <a:pt x="2904" y="-40"/>
                  <a:pt x="4086" y="5"/>
                </a:cubicBezTo>
                <a:cubicBezTo>
                  <a:pt x="5268" y="50"/>
                  <a:pt x="6836" y="553"/>
                  <a:pt x="7779" y="1264"/>
                </a:cubicBezTo>
                <a:cubicBezTo>
                  <a:pt x="8722" y="1975"/>
                  <a:pt x="9397" y="2830"/>
                  <a:pt x="9747" y="4270"/>
                </a:cubicBezTo>
                <a:cubicBezTo>
                  <a:pt x="10096" y="5710"/>
                  <a:pt x="10030" y="8980"/>
                  <a:pt x="9875" y="9905"/>
                </a:cubicBezTo>
                <a:cubicBezTo>
                  <a:pt x="9719" y="10828"/>
                  <a:pt x="9488" y="9873"/>
                  <a:pt x="8815" y="9814"/>
                </a:cubicBezTo>
                <a:cubicBezTo>
                  <a:pt x="8140" y="9757"/>
                  <a:pt x="6708" y="9565"/>
                  <a:pt x="5830" y="9554"/>
                </a:cubicBezTo>
                <a:cubicBezTo>
                  <a:pt x="4953" y="9543"/>
                  <a:pt x="4372" y="9985"/>
                  <a:pt x="3546" y="9748"/>
                </a:cubicBezTo>
                <a:cubicBezTo>
                  <a:pt x="2722" y="9508"/>
                  <a:pt x="1457" y="8935"/>
                  <a:pt x="867" y="8121"/>
                </a:cubicBezTo>
                <a:cubicBezTo>
                  <a:pt x="276" y="7307"/>
                  <a:pt x="-15" y="6195"/>
                  <a:pt x="1" y="4863"/>
                </a:cubicBezTo>
                <a:close/>
              </a:path>
            </a:pathLst>
          </a:custGeom>
          <a:solidFill>
            <a:srgbClr val="33CCCC">
              <a:alpha val="78038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8566" name="Picture 23" descr="underline_base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0375" y="865188"/>
            <a:ext cx="41132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9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10509</TotalTime>
  <Words>2492</Words>
  <Application>Microsoft Office PowerPoint</Application>
  <PresentationFormat>On-screen Show (4:3)</PresentationFormat>
  <Paragraphs>541</Paragraphs>
  <Slides>35</Slides>
  <Notes>29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Default Design</vt:lpstr>
      <vt:lpstr>Picture</vt:lpstr>
      <vt:lpstr>PowerPoint Presentation</vt:lpstr>
      <vt:lpstr>Chapter 6 outline</vt:lpstr>
      <vt:lpstr>What is mobility?</vt:lpstr>
      <vt:lpstr>Mobility: vocabulary</vt:lpstr>
      <vt:lpstr>Mobility: more vocabulary</vt:lpstr>
      <vt:lpstr>How do you contact a mobile friend:</vt:lpstr>
      <vt:lpstr>Mobility: how to handle it?</vt:lpstr>
      <vt:lpstr>Mobility: approaches</vt:lpstr>
      <vt:lpstr>Mobility: registration</vt:lpstr>
      <vt:lpstr>Mobility via indirect routing</vt:lpstr>
      <vt:lpstr>Indirect Routing: comments</vt:lpstr>
      <vt:lpstr>Indirect routing: moving between networks</vt:lpstr>
      <vt:lpstr>Mobility via direct routing</vt:lpstr>
      <vt:lpstr>Mobility via direct routing: comments</vt:lpstr>
      <vt:lpstr>Accommodating mobility with direct routing</vt:lpstr>
      <vt:lpstr>Chapter 6 outline</vt:lpstr>
      <vt:lpstr>Mobile IP</vt:lpstr>
      <vt:lpstr>Mobile IP: indirect routing</vt:lpstr>
      <vt:lpstr>IP and ICMP</vt:lpstr>
      <vt:lpstr>ICMP: Internet Control Message Protocol review</vt:lpstr>
      <vt:lpstr>ICMP Type 9 message (route discovery)</vt:lpstr>
      <vt:lpstr>Mobile IP: agent discovery</vt:lpstr>
      <vt:lpstr>Flags in ICMP mobile extension</vt:lpstr>
      <vt:lpstr>Other ICMP Messages Used by Mobile IP</vt:lpstr>
      <vt:lpstr>Mobile IP: registration example</vt:lpstr>
      <vt:lpstr>PowerPoint Presentation</vt:lpstr>
      <vt:lpstr>Handling mobility in cellular networks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Mobility: GSM versus Mobile IP</vt:lpstr>
      <vt:lpstr>Wireless, mobility: impact on higher layer protocols</vt:lpstr>
      <vt:lpstr>Chapter 6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slides, Computer Networking, 6th edition</dc:title>
  <dc:creator>Jim Kurose and Keith Ross</dc:creator>
  <cp:lastModifiedBy>Xiannong Meng</cp:lastModifiedBy>
  <cp:revision>312</cp:revision>
  <cp:lastPrinted>2011-11-16T01:40:55Z</cp:lastPrinted>
  <dcterms:created xsi:type="dcterms:W3CDTF">1999-10-08T19:08:27Z</dcterms:created>
  <dcterms:modified xsi:type="dcterms:W3CDTF">2016-04-18T13:24:53Z</dcterms:modified>
</cp:coreProperties>
</file>