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646" r:id="rId2"/>
    <p:sldId id="436" r:id="rId3"/>
    <p:sldId id="437" r:id="rId4"/>
    <p:sldId id="438" r:id="rId5"/>
    <p:sldId id="439" r:id="rId6"/>
    <p:sldId id="440" r:id="rId7"/>
    <p:sldId id="441" r:id="rId8"/>
    <p:sldId id="570" r:id="rId9"/>
    <p:sldId id="260" r:id="rId10"/>
    <p:sldId id="262" r:id="rId11"/>
    <p:sldId id="264" r:id="rId12"/>
    <p:sldId id="566" r:id="rId13"/>
    <p:sldId id="567" r:id="rId14"/>
    <p:sldId id="266" r:id="rId15"/>
    <p:sldId id="267" r:id="rId16"/>
    <p:sldId id="268" r:id="rId17"/>
    <p:sldId id="399" r:id="rId18"/>
    <p:sldId id="400" r:id="rId19"/>
    <p:sldId id="401" r:id="rId20"/>
    <p:sldId id="402" r:id="rId21"/>
    <p:sldId id="430" r:id="rId22"/>
    <p:sldId id="403" r:id="rId23"/>
    <p:sldId id="404" r:id="rId24"/>
    <p:sldId id="405" r:id="rId25"/>
    <p:sldId id="647" r:id="rId26"/>
    <p:sldId id="406" r:id="rId27"/>
    <p:sldId id="407" r:id="rId28"/>
    <p:sldId id="431" r:id="rId29"/>
    <p:sldId id="408" r:id="rId30"/>
    <p:sldId id="409" r:id="rId31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FF"/>
    <a:srgbClr val="0099CC"/>
    <a:srgbClr val="CC0000"/>
    <a:srgbClr val="000099"/>
    <a:srgbClr val="FF0000"/>
    <a:srgbClr val="FFFF00"/>
    <a:srgbClr val="DDDDDD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-1932" y="-3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2" tIns="48326" rIns="96652" bIns="48326" numCol="1" anchor="t" anchorCtr="0" compatLnSpc="1">
            <a:prstTxWarp prst="textNoShape">
              <a:avLst/>
            </a:prstTxWarp>
          </a:bodyPr>
          <a:lstStyle>
            <a:lvl1pPr defTabSz="966696">
              <a:defRPr sz="1300"/>
            </a:lvl1pPr>
          </a:lstStyle>
          <a:p>
            <a:endParaRPr lang="en-US"/>
          </a:p>
        </p:txBody>
      </p:sp>
      <p:sp>
        <p:nvSpPr>
          <p:cNvPr id="2211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1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2" tIns="48326" rIns="96652" bIns="48326" numCol="1" anchor="t" anchorCtr="0" compatLnSpc="1">
            <a:prstTxWarp prst="textNoShape">
              <a:avLst/>
            </a:prstTxWarp>
          </a:bodyPr>
          <a:lstStyle>
            <a:lvl1pPr algn="r" defTabSz="966696">
              <a:defRPr sz="1300"/>
            </a:lvl1pPr>
          </a:lstStyle>
          <a:p>
            <a:fld id="{805BD31B-7701-4703-8442-8D4E41246F27}" type="datetimeFigureOut">
              <a:rPr lang="en-US"/>
              <a:pPr/>
              <a:t>4/25/2016</a:t>
            </a:fld>
            <a:endParaRPr lang="en-US"/>
          </a:p>
        </p:txBody>
      </p:sp>
      <p:sp>
        <p:nvSpPr>
          <p:cNvPr id="2211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120189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2" tIns="48326" rIns="96652" bIns="48326" numCol="1" anchor="b" anchorCtr="0" compatLnSpc="1">
            <a:prstTxWarp prst="textNoShape">
              <a:avLst/>
            </a:prstTxWarp>
          </a:bodyPr>
          <a:lstStyle>
            <a:lvl1pPr defTabSz="966696">
              <a:defRPr sz="1300"/>
            </a:lvl1pPr>
          </a:lstStyle>
          <a:p>
            <a:endParaRPr lang="en-US"/>
          </a:p>
        </p:txBody>
      </p:sp>
      <p:sp>
        <p:nvSpPr>
          <p:cNvPr id="2211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9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2" tIns="48326" rIns="96652" bIns="48326" numCol="1" anchor="b" anchorCtr="0" compatLnSpc="1">
            <a:prstTxWarp prst="textNoShape">
              <a:avLst/>
            </a:prstTxWarp>
          </a:bodyPr>
          <a:lstStyle>
            <a:lvl1pPr algn="r" defTabSz="966696">
              <a:defRPr sz="1300"/>
            </a:lvl1pPr>
          </a:lstStyle>
          <a:p>
            <a:fld id="{FAA1CA19-2BBD-4EF4-BEFB-FD75304E28A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0249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6652" tIns="48326" rIns="96652" bIns="48326" numCol="1" anchor="t" anchorCtr="0" compatLnSpc="1">
            <a:prstTxWarp prst="textNoShape">
              <a:avLst/>
            </a:prstTxWarp>
          </a:bodyPr>
          <a:lstStyle>
            <a:lvl1pPr defTabSz="966696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4" y="1"/>
            <a:ext cx="3170237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6652" tIns="48326" rIns="96652" bIns="48326" numCol="1" anchor="t" anchorCtr="0" compatLnSpc="1">
            <a:prstTxWarp prst="textNoShape">
              <a:avLst/>
            </a:prstTxWarp>
          </a:bodyPr>
          <a:lstStyle>
            <a:lvl1pPr algn="r" defTabSz="966696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6" y="4560888"/>
            <a:ext cx="5365750" cy="431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6652" tIns="48326" rIns="96652" bIns="483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121776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6652" tIns="48326" rIns="96652" bIns="48326" numCol="1" anchor="b" anchorCtr="0" compatLnSpc="1">
            <a:prstTxWarp prst="textNoShape">
              <a:avLst/>
            </a:prstTxWarp>
          </a:bodyPr>
          <a:lstStyle>
            <a:lvl1pPr defTabSz="966696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4" y="9121776"/>
            <a:ext cx="3170237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6652" tIns="48326" rIns="96652" bIns="48326" numCol="1" anchor="b" anchorCtr="0" compatLnSpc="1">
            <a:prstTxWarp prst="textNoShape">
              <a:avLst/>
            </a:prstTxWarp>
          </a:bodyPr>
          <a:lstStyle>
            <a:lvl1pPr algn="r" defTabSz="966696">
              <a:defRPr sz="1300">
                <a:latin typeface="Times New Roman" pitchFamily="18" charset="0"/>
              </a:defRPr>
            </a:lvl1pPr>
          </a:lstStyle>
          <a:p>
            <a:fld id="{03FE9D8B-B99A-4D16-81AA-1FA28C8252B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2915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5E22377-1A53-49BF-A5C6-B8C7BDCF7921}" type="slidenum">
              <a:rPr lang="en-US"/>
              <a:pPr/>
              <a:t>2</a:t>
            </a:fld>
            <a:endParaRPr lang="en-US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62116BA-6413-4957-AD94-8CB63EA7E43F}" type="slidenum">
              <a:rPr lang="en-US"/>
              <a:pPr/>
              <a:t>3</a:t>
            </a:fld>
            <a:endParaRPr 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44F879C-278A-4DB5-8BEB-DFF3157B2C80}" type="slidenum">
              <a:rPr lang="en-US"/>
              <a:pPr/>
              <a:t>4</a:t>
            </a:fld>
            <a:endParaRPr lang="en-US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8B71181-7DFF-4662-A5E5-452FB5DD77C6}" type="slidenum">
              <a:rPr lang="en-US"/>
              <a:pPr/>
              <a:t>5</a:t>
            </a:fld>
            <a:endParaRPr lang="en-US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0439BBD-1E59-4BD7-A41A-BC4F0516391F}" type="slidenum">
              <a:rPr lang="en-US"/>
              <a:pPr/>
              <a:t>6</a:t>
            </a:fld>
            <a:endParaRPr lang="en-US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FF86611-32C7-4EF7-B595-2C305494E200}" type="slidenum">
              <a:rPr lang="en-US"/>
              <a:pPr/>
              <a:t>7</a:t>
            </a:fld>
            <a:endParaRPr lang="en-US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59BC6A2-8DF7-435D-A5C1-4BF0AA7AB2B9}" type="slidenum">
              <a:rPr lang="en-US"/>
              <a:pPr/>
              <a:t>8</a:t>
            </a:fld>
            <a:endParaRPr lang="en-US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409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C9459D9-C840-497E-8822-F30DF2A3CA24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Security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Security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62700" y="228600"/>
            <a:ext cx="194310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228600"/>
            <a:ext cx="567690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Security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Security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Security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495800" y="1600200"/>
            <a:ext cx="3810000" cy="2247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495800" y="4000500"/>
            <a:ext cx="3810000" cy="2247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Security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Title, 2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600200"/>
            <a:ext cx="3810000" cy="2247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33400" y="4000500"/>
            <a:ext cx="3810000" cy="2247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495800" y="16002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Security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Security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Security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400" u="none">
                <a:latin typeface="Gill Sans MT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Security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Security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Security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Security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Security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Security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648200" y="6477000"/>
            <a:ext cx="3862388" cy="31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Network Security</a:t>
            </a:r>
          </a:p>
        </p:txBody>
      </p:sp>
      <p:sp>
        <p:nvSpPr>
          <p:cNvPr id="1029" name="Rectangle 6"/>
          <p:cNvSpPr>
            <a:spLocks noChangeArrowheads="1"/>
          </p:cNvSpPr>
          <p:nvPr/>
        </p:nvSpPr>
        <p:spPr bwMode="auto">
          <a:xfrm>
            <a:off x="8315325" y="6477000"/>
            <a:ext cx="6762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r>
              <a:rPr lang="en-US" sz="1200">
                <a:latin typeface="Arial" pitchFamily="34" charset="0"/>
                <a:cs typeface="Arial" pitchFamily="34" charset="0"/>
              </a:rPr>
              <a:t>8-</a:t>
            </a:r>
            <a:fld id="{54DF972D-9A15-4613-AF2C-9CC6B748952A}" type="slidenum">
              <a:rPr lang="en-US" sz="1200">
                <a:latin typeface="Arial" pitchFamily="34" charset="0"/>
                <a:cs typeface="Arial" pitchFamily="34" charset="0"/>
              </a:rPr>
              <a:pPr algn="r"/>
              <a:t>‹#›</a:t>
            </a:fld>
            <a:endParaRPr lang="en-US" sz="1200">
              <a:latin typeface="Arial" pitchFamily="34" charset="0"/>
              <a:cs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itchFamily="34" charset="-128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itchFamily="3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itchFamily="3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itchFamily="3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itchFamily="34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0099"/>
        </a:buClr>
        <a:buSzPct val="70000"/>
        <a:buFont typeface="Wingdings" pitchFamily="2" charset="2"/>
        <a:buChar char="v"/>
        <a:defRPr sz="2800">
          <a:solidFill>
            <a:schemeClr val="tx1"/>
          </a:solidFill>
          <a:latin typeface="Gill Sans MT" pitchFamily="34" charset="0"/>
          <a:ea typeface="MS PGothic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0099"/>
        </a:buClr>
        <a:buFont typeface="Wingdings" pitchFamily="2" charset="2"/>
        <a:buChar char="§"/>
        <a:defRPr sz="2400">
          <a:solidFill>
            <a:schemeClr val="tx1"/>
          </a:solidFill>
          <a:latin typeface="Gill Sans MT" pitchFamily="34" charset="0"/>
          <a:ea typeface="MS PGothic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  <a:ea typeface="MS PGothic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  <a:ea typeface="MS PGothic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7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en.wikipedia.org/wiki/Data_Encryption_Standard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en.wikipedia.org/wiki/Advanced_Encryption_Standard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.png"/><Relationship Id="rId4" Type="http://schemas.openxmlformats.org/officeDocument/2006/relationships/image" Target="../media/image7.wmf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7.wmf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3"/>
          <p:cNvSpPr>
            <a:spLocks noChangeArrowheads="1"/>
          </p:cNvSpPr>
          <p:nvPr/>
        </p:nvSpPr>
        <p:spPr bwMode="auto">
          <a:xfrm>
            <a:off x="371475" y="715963"/>
            <a:ext cx="4487863" cy="172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1" hangingPunct="1">
              <a:lnSpc>
                <a:spcPct val="85000"/>
              </a:lnSpc>
            </a:pPr>
            <a:r>
              <a:rPr lang="en-US" sz="4400">
                <a:solidFill>
                  <a:srgbClr val="000099"/>
                </a:solidFill>
                <a:latin typeface="Gill Sans MT" pitchFamily="34" charset="0"/>
                <a:cs typeface="Arial" pitchFamily="34" charset="0"/>
              </a:rPr>
              <a:t>Chapter 8</a:t>
            </a:r>
            <a:r>
              <a:rPr lang="en-US" sz="4800">
                <a:solidFill>
                  <a:srgbClr val="000099"/>
                </a:solidFill>
                <a:latin typeface="Gill Sans MT" pitchFamily="34" charset="0"/>
                <a:cs typeface="Arial" pitchFamily="34" charset="0"/>
              </a:rPr>
              <a:t/>
            </a:r>
            <a:br>
              <a:rPr lang="en-US" sz="4800">
                <a:solidFill>
                  <a:srgbClr val="000099"/>
                </a:solidFill>
                <a:latin typeface="Gill Sans MT" pitchFamily="34" charset="0"/>
                <a:cs typeface="Arial" pitchFamily="34" charset="0"/>
              </a:rPr>
            </a:br>
            <a:r>
              <a:rPr lang="en-US" sz="4400">
                <a:solidFill>
                  <a:srgbClr val="000099"/>
                </a:solidFill>
                <a:latin typeface="Gill Sans MT" pitchFamily="34" charset="0"/>
                <a:cs typeface="Arial" pitchFamily="34" charset="0"/>
              </a:rPr>
              <a:t>Security</a:t>
            </a:r>
          </a:p>
        </p:txBody>
      </p:sp>
      <p:sp>
        <p:nvSpPr>
          <p:cNvPr id="8197" name="Rectangle 4"/>
          <p:cNvSpPr>
            <a:spLocks noChangeArrowheads="1"/>
          </p:cNvSpPr>
          <p:nvPr/>
        </p:nvSpPr>
        <p:spPr bwMode="auto">
          <a:xfrm>
            <a:off x="6184900" y="3078163"/>
            <a:ext cx="2881313" cy="286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1" hangingPunct="1">
              <a:lnSpc>
                <a:spcPct val="85000"/>
              </a:lnSpc>
              <a:defRPr/>
            </a:pPr>
            <a:r>
              <a:rPr lang="en-US" sz="2800" dirty="0">
                <a:solidFill>
                  <a:srgbClr val="008000"/>
                </a:solidFill>
                <a:latin typeface="Gill Sans MT" charset="0"/>
                <a:ea typeface="ＭＳ Ｐゴシック" charset="0"/>
                <a:cs typeface="Arial" charset="0"/>
              </a:rPr>
              <a:t>Computer Networking: A Top Down Approach </a:t>
            </a:r>
            <a:br>
              <a:rPr lang="en-US" sz="2800" dirty="0">
                <a:solidFill>
                  <a:srgbClr val="008000"/>
                </a:solidFill>
                <a:latin typeface="Gill Sans MT" charset="0"/>
                <a:ea typeface="ＭＳ Ｐゴシック" charset="0"/>
                <a:cs typeface="Arial" charset="0"/>
              </a:rPr>
            </a:br>
            <a:r>
              <a:rPr lang="en-US" dirty="0">
                <a:solidFill>
                  <a:srgbClr val="008000"/>
                </a:solidFill>
                <a:latin typeface="Gill Sans MT" charset="0"/>
                <a:ea typeface="ＭＳ Ｐゴシック" charset="0"/>
                <a:cs typeface="Arial" charset="0"/>
              </a:rPr>
              <a:t>6</a:t>
            </a:r>
            <a:r>
              <a:rPr lang="en-US" baseline="30000" dirty="0">
                <a:solidFill>
                  <a:srgbClr val="008000"/>
                </a:solidFill>
                <a:latin typeface="Gill Sans MT" charset="0"/>
                <a:ea typeface="ＭＳ Ｐゴシック" charset="0"/>
                <a:cs typeface="Arial" charset="0"/>
              </a:rPr>
              <a:t>th</a:t>
            </a:r>
            <a:r>
              <a:rPr lang="en-US" dirty="0">
                <a:solidFill>
                  <a:srgbClr val="008000"/>
                </a:solidFill>
                <a:latin typeface="Gill Sans MT" charset="0"/>
                <a:ea typeface="ＭＳ Ｐゴシック" charset="0"/>
                <a:cs typeface="Arial" charset="0"/>
              </a:rPr>
              <a:t> edition </a:t>
            </a:r>
            <a:br>
              <a:rPr lang="en-US" dirty="0">
                <a:solidFill>
                  <a:srgbClr val="008000"/>
                </a:solidFill>
                <a:latin typeface="Gill Sans MT" charset="0"/>
                <a:ea typeface="ＭＳ Ｐゴシック" charset="0"/>
                <a:cs typeface="Arial" charset="0"/>
              </a:rPr>
            </a:br>
            <a:r>
              <a:rPr lang="en-US" dirty="0">
                <a:solidFill>
                  <a:srgbClr val="008000"/>
                </a:solidFill>
                <a:latin typeface="Gill Sans MT" charset="0"/>
                <a:ea typeface="ＭＳ Ｐゴシック" charset="0"/>
                <a:cs typeface="Arial" charset="0"/>
              </a:rPr>
              <a:t>Jim Kurose, Keith Ross</a:t>
            </a:r>
            <a:br>
              <a:rPr lang="en-US" dirty="0">
                <a:solidFill>
                  <a:srgbClr val="008000"/>
                </a:solidFill>
                <a:latin typeface="Gill Sans MT" charset="0"/>
                <a:ea typeface="ＭＳ Ｐゴシック" charset="0"/>
                <a:cs typeface="Arial" charset="0"/>
              </a:rPr>
            </a:br>
            <a:r>
              <a:rPr lang="en-US" dirty="0">
                <a:solidFill>
                  <a:srgbClr val="008000"/>
                </a:solidFill>
                <a:latin typeface="Gill Sans MT" charset="0"/>
                <a:ea typeface="ＭＳ Ｐゴシック" charset="0"/>
                <a:cs typeface="Arial" charset="0"/>
              </a:rPr>
              <a:t>Addison-Wesley</a:t>
            </a:r>
            <a:br>
              <a:rPr lang="en-US" dirty="0">
                <a:solidFill>
                  <a:srgbClr val="008000"/>
                </a:solidFill>
                <a:latin typeface="Gill Sans MT" charset="0"/>
                <a:ea typeface="ＭＳ Ｐゴシック" charset="0"/>
                <a:cs typeface="Arial" charset="0"/>
              </a:rPr>
            </a:br>
            <a:r>
              <a:rPr lang="en-US" dirty="0">
                <a:solidFill>
                  <a:srgbClr val="008000"/>
                </a:solidFill>
                <a:latin typeface="Gill Sans MT" charset="0"/>
                <a:ea typeface="ＭＳ Ｐゴシック" charset="0"/>
                <a:cs typeface="Arial" charset="0"/>
              </a:rPr>
              <a:t>March 2012</a:t>
            </a:r>
          </a:p>
        </p:txBody>
      </p:sp>
      <p:sp>
        <p:nvSpPr>
          <p:cNvPr id="8199" name="Text Box 6"/>
          <p:cNvSpPr txBox="1">
            <a:spLocks noChangeArrowheads="1"/>
          </p:cNvSpPr>
          <p:nvPr/>
        </p:nvSpPr>
        <p:spPr bwMode="auto">
          <a:xfrm>
            <a:off x="369888" y="2488093"/>
            <a:ext cx="5378450" cy="1481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800" dirty="0">
                <a:latin typeface="Arial" pitchFamily="34" charset="0"/>
                <a:cs typeface="Arial" pitchFamily="34" charset="0"/>
              </a:rPr>
              <a:t>A note on the use of these </a:t>
            </a:r>
            <a:r>
              <a:rPr lang="en-US" sz="1800" dirty="0" err="1">
                <a:latin typeface="Arial" pitchFamily="34" charset="0"/>
                <a:cs typeface="Arial" pitchFamily="34" charset="0"/>
              </a:rPr>
              <a:t>ppt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 slides:</a:t>
            </a:r>
          </a:p>
          <a:p>
            <a:r>
              <a:rPr lang="en-US" sz="1200" dirty="0">
                <a:latin typeface="Arial" pitchFamily="34" charset="0"/>
                <a:cs typeface="Arial" pitchFamily="34" charset="0"/>
              </a:rPr>
              <a:t>We</a:t>
            </a:r>
            <a:r>
              <a:rPr lang="ja-JP" altLang="en-US" sz="1200">
                <a:latin typeface="Arial" pitchFamily="34" charset="0"/>
                <a:cs typeface="Arial" pitchFamily="34" charset="0"/>
              </a:rPr>
              <a:t>’</a:t>
            </a:r>
            <a:r>
              <a:rPr lang="en-US" altLang="ja-JP" sz="1200" dirty="0">
                <a:latin typeface="Arial" pitchFamily="34" charset="0"/>
                <a:cs typeface="Arial" pitchFamily="34" charset="0"/>
              </a:rPr>
              <a:t>re making these slides freely available to all (faculty, students, readers). They</a:t>
            </a:r>
            <a:r>
              <a:rPr lang="ja-JP" altLang="en-US" sz="1200">
                <a:latin typeface="Arial" pitchFamily="34" charset="0"/>
                <a:cs typeface="Arial" pitchFamily="34" charset="0"/>
              </a:rPr>
              <a:t>’</a:t>
            </a:r>
            <a:r>
              <a:rPr lang="en-US" altLang="ja-JP" sz="1200" dirty="0">
                <a:latin typeface="Arial" pitchFamily="34" charset="0"/>
                <a:cs typeface="Arial" pitchFamily="34" charset="0"/>
              </a:rPr>
              <a:t>re in PowerPoint form so you see the animations; and can add, modify, and delete slides  (including this one) and slide content to suit your needs. They obviously represent a lot of work on our part. In return for use, we only ask the following:</a:t>
            </a:r>
          </a:p>
          <a:p>
            <a:pPr>
              <a:lnSpc>
                <a:spcPct val="85000"/>
              </a:lnSpc>
            </a:pP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200" name="Text Box 7"/>
          <p:cNvSpPr txBox="1">
            <a:spLocks noChangeArrowheads="1"/>
          </p:cNvSpPr>
          <p:nvPr/>
        </p:nvSpPr>
        <p:spPr bwMode="auto">
          <a:xfrm>
            <a:off x="373063" y="3520083"/>
            <a:ext cx="5378450" cy="201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173038" indent="-173038">
              <a:lnSpc>
                <a:spcPct val="85000"/>
              </a:lnSpc>
            </a:pPr>
            <a:endParaRPr lang="en-US" sz="1400" dirty="0">
              <a:latin typeface="Gill Sans MT" pitchFamily="34" charset="0"/>
              <a:cs typeface="Arial" pitchFamily="34" charset="0"/>
            </a:endParaRPr>
          </a:p>
          <a:p>
            <a:pPr marL="173038" indent="-173038">
              <a:buClr>
                <a:srgbClr val="000099"/>
              </a:buClr>
              <a:buSzPct val="75000"/>
              <a:buFont typeface="Wingdings" pitchFamily="2" charset="2"/>
              <a:buChar char="v"/>
            </a:pPr>
            <a:r>
              <a:rPr lang="en-US" sz="1200" dirty="0">
                <a:latin typeface="Arial" pitchFamily="34" charset="0"/>
                <a:cs typeface="Arial" pitchFamily="34" charset="0"/>
              </a:rPr>
              <a:t>If you use these slides (e.g., in a class) that you mention their source (after all, we</a:t>
            </a:r>
            <a:r>
              <a:rPr lang="ja-JP" altLang="en-US" sz="1200">
                <a:latin typeface="Arial" pitchFamily="34" charset="0"/>
                <a:cs typeface="Arial" pitchFamily="34" charset="0"/>
              </a:rPr>
              <a:t>’</a:t>
            </a:r>
            <a:r>
              <a:rPr lang="en-US" altLang="ja-JP" sz="1200" dirty="0">
                <a:latin typeface="Arial" pitchFamily="34" charset="0"/>
                <a:cs typeface="Arial" pitchFamily="34" charset="0"/>
              </a:rPr>
              <a:t>d like people to use our book!)</a:t>
            </a:r>
          </a:p>
          <a:p>
            <a:pPr marL="173038" indent="-173038">
              <a:buClr>
                <a:srgbClr val="000099"/>
              </a:buClr>
              <a:buSzPct val="75000"/>
              <a:buFont typeface="Wingdings" pitchFamily="2" charset="2"/>
              <a:buChar char="v"/>
            </a:pPr>
            <a:r>
              <a:rPr lang="en-US" sz="1200" dirty="0">
                <a:latin typeface="Arial" pitchFamily="34" charset="0"/>
                <a:cs typeface="Arial" pitchFamily="34" charset="0"/>
              </a:rPr>
              <a:t>If you post any slides on a www site, that you note that they are adapted from (or perhaps identical to) our slides, and note our copyright of this material.</a:t>
            </a:r>
          </a:p>
          <a:p>
            <a:pPr marL="173038" indent="-173038">
              <a:buClr>
                <a:schemeClr val="accent2"/>
              </a:buClr>
              <a:buFont typeface="Wingdings" pitchFamily="2" charset="2"/>
              <a:buChar char="q"/>
            </a:pPr>
            <a:endParaRPr lang="en-US" sz="1200" dirty="0">
              <a:latin typeface="Arial" pitchFamily="34" charset="0"/>
              <a:cs typeface="Arial" pitchFamily="34" charset="0"/>
            </a:endParaRPr>
          </a:p>
          <a:p>
            <a:pPr marL="173038" indent="-173038">
              <a:lnSpc>
                <a:spcPct val="85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sz="1200" dirty="0">
                <a:latin typeface="Arial" pitchFamily="34" charset="0"/>
                <a:cs typeface="Arial" pitchFamily="34" charset="0"/>
              </a:rPr>
              <a:t>Thanks and enjoy!  JFK/KWR</a:t>
            </a:r>
          </a:p>
          <a:p>
            <a:pPr marL="173038" indent="-173038">
              <a:lnSpc>
                <a:spcPct val="85000"/>
              </a:lnSpc>
            </a:pPr>
            <a:endParaRPr lang="en-US" sz="1200" dirty="0">
              <a:latin typeface="Arial" pitchFamily="34" charset="0"/>
              <a:cs typeface="Arial" pitchFamily="34" charset="0"/>
            </a:endParaRPr>
          </a:p>
          <a:p>
            <a:pPr marL="173038" indent="-173038">
              <a:lnSpc>
                <a:spcPct val="85000"/>
              </a:lnSpc>
            </a:pPr>
            <a:r>
              <a:rPr lang="en-US" sz="1200" dirty="0">
                <a:latin typeface="Arial" pitchFamily="34" charset="0"/>
                <a:cs typeface="Arial" pitchFamily="34" charset="0"/>
              </a:rPr>
              <a:t>     All material copyright 1996-2012</a:t>
            </a:r>
          </a:p>
          <a:p>
            <a:pPr marL="173038" indent="-173038">
              <a:lnSpc>
                <a:spcPct val="85000"/>
              </a:lnSpc>
            </a:pPr>
            <a:r>
              <a:rPr lang="en-US" sz="1200" dirty="0">
                <a:latin typeface="Arial" pitchFamily="34" charset="0"/>
                <a:cs typeface="Arial" pitchFamily="34" charset="0"/>
              </a:rPr>
              <a:t>     J.F Kurose and K.W. Ross, All Rights Reserved</a:t>
            </a:r>
          </a:p>
        </p:txBody>
      </p:sp>
      <p:pic>
        <p:nvPicPr>
          <p:cNvPr id="8201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298" y="5161443"/>
            <a:ext cx="187325" cy="18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20486" name="Picture 9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2438" y="2097088"/>
            <a:ext cx="2736850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7" name="Picture 1" descr="6e_cover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32525" y="511175"/>
            <a:ext cx="2306638" cy="2773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8" name="TextBox 2"/>
          <p:cNvSpPr txBox="1">
            <a:spLocks noChangeArrowheads="1"/>
          </p:cNvSpPr>
          <p:nvPr/>
        </p:nvSpPr>
        <p:spPr bwMode="auto">
          <a:xfrm>
            <a:off x="-1995488" y="3043238"/>
            <a:ext cx="18415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600" i="1">
              <a:latin typeface="Tahoma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34898" y="5664822"/>
            <a:ext cx="422423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course notes are adapted for</a:t>
            </a:r>
          </a:p>
          <a:p>
            <a:r>
              <a:rPr lang="en-US" dirty="0" smtClean="0"/>
              <a:t>CSCI 363 at Bucknell</a:t>
            </a:r>
          </a:p>
          <a:p>
            <a:r>
              <a:rPr lang="en-US" dirty="0" smtClean="0"/>
              <a:t>Spring 2016, </a:t>
            </a:r>
            <a:r>
              <a:rPr lang="en-US" dirty="0" err="1" smtClean="0"/>
              <a:t>Xiannong</a:t>
            </a:r>
            <a:r>
              <a:rPr lang="en-US" dirty="0" smtClean="0"/>
              <a:t> </a:t>
            </a:r>
            <a:r>
              <a:rPr lang="en-US" dirty="0" err="1" smtClean="0"/>
              <a:t>Meng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>
                <a:latin typeface="Arial" charset="0"/>
              </a:rPr>
              <a:t>Network Security</a:t>
            </a: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Breaking an encryption scheme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400" smtClean="0">
                <a:solidFill>
                  <a:srgbClr val="C00000"/>
                </a:solidFill>
              </a:rPr>
              <a:t>cipher-text only attack: </a:t>
            </a:r>
            <a:r>
              <a:rPr lang="en-US" sz="2400" smtClean="0"/>
              <a:t>Trudy has ciphertext she can analyze</a:t>
            </a:r>
          </a:p>
          <a:p>
            <a:r>
              <a:rPr lang="en-US" sz="2400" smtClean="0">
                <a:solidFill>
                  <a:srgbClr val="C00000"/>
                </a:solidFill>
              </a:rPr>
              <a:t>two approaches:</a:t>
            </a:r>
          </a:p>
          <a:p>
            <a:pPr lvl="1"/>
            <a:r>
              <a:rPr lang="en-US" smtClean="0"/>
              <a:t>brute force: search through all keys </a:t>
            </a:r>
          </a:p>
          <a:p>
            <a:pPr lvl="1"/>
            <a:r>
              <a:rPr lang="en-US" smtClean="0"/>
              <a:t>statistical analysis</a:t>
            </a:r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1600200"/>
            <a:ext cx="4119563" cy="4648200"/>
          </a:xfrm>
        </p:spPr>
        <p:txBody>
          <a:bodyPr/>
          <a:lstStyle/>
          <a:p>
            <a:r>
              <a:rPr lang="en-US" sz="2400" dirty="0" smtClean="0">
                <a:solidFill>
                  <a:srgbClr val="C00000"/>
                </a:solidFill>
              </a:rPr>
              <a:t>known-plaintext attack: </a:t>
            </a:r>
            <a:r>
              <a:rPr lang="en-US" sz="2400" dirty="0" smtClean="0"/>
              <a:t>Trudy has plaintext corresponding to </a:t>
            </a:r>
            <a:r>
              <a:rPr lang="en-US" sz="2400" dirty="0" err="1" smtClean="0"/>
              <a:t>ciphertext</a:t>
            </a:r>
            <a:endParaRPr lang="en-US" sz="2400" dirty="0" smtClean="0"/>
          </a:p>
          <a:p>
            <a:pPr lvl="1"/>
            <a:r>
              <a:rPr lang="en-US" dirty="0" smtClean="0"/>
              <a:t>e.g., in </a:t>
            </a:r>
            <a:r>
              <a:rPr lang="en-US" dirty="0" err="1" smtClean="0"/>
              <a:t>monoalphabetic</a:t>
            </a:r>
            <a:r>
              <a:rPr lang="en-US" dirty="0" smtClean="0"/>
              <a:t> cipher, Trudy determines pairings for </a:t>
            </a:r>
            <a:r>
              <a:rPr lang="en-US" dirty="0" err="1" smtClean="0"/>
              <a:t>a,l,i,c,e,b,o,b</a:t>
            </a:r>
            <a:endParaRPr lang="en-US" dirty="0" smtClean="0"/>
          </a:p>
          <a:p>
            <a:r>
              <a:rPr lang="en-US" sz="2400" dirty="0" smtClean="0">
                <a:solidFill>
                  <a:srgbClr val="C00000"/>
                </a:solidFill>
              </a:rPr>
              <a:t>chosen-plaintext attack: </a:t>
            </a:r>
            <a:r>
              <a:rPr lang="en-US" sz="2400" dirty="0" smtClean="0"/>
              <a:t>Trudy can get </a:t>
            </a:r>
            <a:r>
              <a:rPr lang="en-US" sz="2400" dirty="0" err="1" smtClean="0"/>
              <a:t>ciphertext</a:t>
            </a:r>
            <a:r>
              <a:rPr lang="en-US" sz="2400" dirty="0" smtClean="0"/>
              <a:t> for chosen plaintext</a:t>
            </a:r>
          </a:p>
          <a:p>
            <a:pPr>
              <a:buFont typeface="Wingdings" pitchFamily="2" charset="2"/>
              <a:buNone/>
            </a:pPr>
            <a:endParaRPr lang="en-US" sz="2400" dirty="0" smtClean="0"/>
          </a:p>
        </p:txBody>
      </p:sp>
      <p:pic>
        <p:nvPicPr>
          <p:cNvPr id="36869" name="Picture 16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150" y="1054100"/>
            <a:ext cx="7313613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>
                <a:latin typeface="Arial" charset="0"/>
              </a:rPr>
              <a:t>Network Security</a:t>
            </a:r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41288"/>
            <a:ext cx="7772400" cy="1143000"/>
          </a:xfrm>
        </p:spPr>
        <p:txBody>
          <a:bodyPr/>
          <a:lstStyle/>
          <a:p>
            <a:r>
              <a:rPr lang="en-US" sz="3600" smtClean="0"/>
              <a:t>Symmetric key cryptography</a:t>
            </a:r>
            <a:endParaRPr lang="en-US" smtClean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5475" y="4021138"/>
            <a:ext cx="8218488" cy="1979612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solidFill>
                  <a:srgbClr val="C00000"/>
                </a:solidFill>
              </a:rPr>
              <a:t>symmetric key crypto</a:t>
            </a:r>
            <a:r>
              <a:rPr lang="en-US" sz="2400" smtClean="0"/>
              <a:t>: Bob and Alice share same (symmetric) key: K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e.g., key is knowing substitution pattern in mono alphabetic substitution cipher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i="1" u="sng" smtClean="0">
                <a:solidFill>
                  <a:srgbClr val="C00000"/>
                </a:solidFill>
              </a:rPr>
              <a:t>Q:</a:t>
            </a:r>
            <a:r>
              <a:rPr lang="en-US" sz="2400" i="1" smtClean="0">
                <a:solidFill>
                  <a:srgbClr val="C00000"/>
                </a:solidFill>
              </a:rPr>
              <a:t> </a:t>
            </a:r>
            <a:r>
              <a:rPr lang="en-US" sz="2400" smtClean="0"/>
              <a:t>how do Bob and Alice agree on key value?</a:t>
            </a:r>
            <a:endParaRPr lang="en-US" sz="2400" i="1" smtClean="0"/>
          </a:p>
        </p:txBody>
      </p:sp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6546850" y="2632075"/>
            <a:ext cx="1141413" cy="4000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plaintext</a:t>
            </a:r>
          </a:p>
        </p:txBody>
      </p:sp>
      <p:sp>
        <p:nvSpPr>
          <p:cNvPr id="37893" name="Text Box 5"/>
          <p:cNvSpPr txBox="1">
            <a:spLocks noChangeArrowheads="1"/>
          </p:cNvSpPr>
          <p:nvPr/>
        </p:nvSpPr>
        <p:spPr bwMode="auto">
          <a:xfrm>
            <a:off x="3543300" y="2613025"/>
            <a:ext cx="1295400" cy="4000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ciphertext</a:t>
            </a:r>
          </a:p>
        </p:txBody>
      </p:sp>
      <p:grpSp>
        <p:nvGrpSpPr>
          <p:cNvPr id="37894" name="Group 6"/>
          <p:cNvGrpSpPr>
            <a:grpSpLocks/>
          </p:cNvGrpSpPr>
          <p:nvPr/>
        </p:nvGrpSpPr>
        <p:grpSpPr bwMode="auto">
          <a:xfrm>
            <a:off x="2165350" y="1716088"/>
            <a:ext cx="642938" cy="579437"/>
            <a:chOff x="1382" y="1036"/>
            <a:chExt cx="405" cy="365"/>
          </a:xfrm>
        </p:grpSpPr>
        <p:sp>
          <p:nvSpPr>
            <p:cNvPr id="37917" name="Text Box 7"/>
            <p:cNvSpPr txBox="1">
              <a:spLocks noChangeArrowheads="1"/>
            </p:cNvSpPr>
            <p:nvPr/>
          </p:nvSpPr>
          <p:spPr bwMode="auto">
            <a:xfrm>
              <a:off x="1382" y="1036"/>
              <a:ext cx="246" cy="29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40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K</a:t>
              </a:r>
            </a:p>
          </p:txBody>
        </p:sp>
        <p:sp>
          <p:nvSpPr>
            <p:cNvPr id="37918" name="Text Box 8"/>
            <p:cNvSpPr txBox="1">
              <a:spLocks noChangeArrowheads="1"/>
            </p:cNvSpPr>
            <p:nvPr/>
          </p:nvSpPr>
          <p:spPr bwMode="auto">
            <a:xfrm>
              <a:off x="1560" y="1151"/>
              <a:ext cx="22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S</a:t>
              </a:r>
            </a:p>
          </p:txBody>
        </p:sp>
      </p:grpSp>
      <p:pic>
        <p:nvPicPr>
          <p:cNvPr id="37895" name="Picture 9" descr="Alic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0950" y="1666875"/>
            <a:ext cx="69850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896" name="Rectangle 10"/>
          <p:cNvSpPr>
            <a:spLocks noChangeArrowheads="1"/>
          </p:cNvSpPr>
          <p:nvPr/>
        </p:nvSpPr>
        <p:spPr bwMode="auto">
          <a:xfrm>
            <a:off x="1982788" y="2573338"/>
            <a:ext cx="1392237" cy="8032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37897" name="Text Box 11"/>
          <p:cNvSpPr txBox="1">
            <a:spLocks noChangeArrowheads="1"/>
          </p:cNvSpPr>
          <p:nvPr/>
        </p:nvSpPr>
        <p:spPr bwMode="auto">
          <a:xfrm>
            <a:off x="2008188" y="2582863"/>
            <a:ext cx="13684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encryption</a:t>
            </a:r>
          </a:p>
          <a:p>
            <a:pPr algn="ctr"/>
            <a:r>
              <a:rPr lang="en-US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algorithm</a:t>
            </a:r>
          </a:p>
        </p:txBody>
      </p:sp>
      <p:sp>
        <p:nvSpPr>
          <p:cNvPr id="37898" name="Rectangle 12"/>
          <p:cNvSpPr>
            <a:spLocks noChangeArrowheads="1"/>
          </p:cNvSpPr>
          <p:nvPr/>
        </p:nvSpPr>
        <p:spPr bwMode="auto">
          <a:xfrm>
            <a:off x="5100638" y="2571750"/>
            <a:ext cx="1377950" cy="8032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37899" name="Text Box 13"/>
          <p:cNvSpPr txBox="1">
            <a:spLocks noChangeArrowheads="1"/>
          </p:cNvSpPr>
          <p:nvPr/>
        </p:nvSpPr>
        <p:spPr bwMode="auto">
          <a:xfrm>
            <a:off x="5121275" y="2595563"/>
            <a:ext cx="14382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decryption </a:t>
            </a:r>
          </a:p>
          <a:p>
            <a:pPr algn="ctr"/>
            <a:r>
              <a:rPr lang="en-US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algorithm</a:t>
            </a:r>
          </a:p>
        </p:txBody>
      </p:sp>
      <p:sp>
        <p:nvSpPr>
          <p:cNvPr id="37900" name="Line 14"/>
          <p:cNvSpPr>
            <a:spLocks noChangeShapeType="1"/>
          </p:cNvSpPr>
          <p:nvPr/>
        </p:nvSpPr>
        <p:spPr bwMode="auto">
          <a:xfrm>
            <a:off x="3403600" y="2986088"/>
            <a:ext cx="1692275" cy="79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901" name="Line 15"/>
          <p:cNvSpPr>
            <a:spLocks noChangeShapeType="1"/>
          </p:cNvSpPr>
          <p:nvPr/>
        </p:nvSpPr>
        <p:spPr bwMode="auto">
          <a:xfrm flipH="1">
            <a:off x="2373313" y="2193925"/>
            <a:ext cx="1587" cy="3921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pic>
        <p:nvPicPr>
          <p:cNvPr id="37902" name="Picture 16" descr="Bo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35788" y="1855788"/>
            <a:ext cx="8128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903" name="Line 17"/>
          <p:cNvSpPr>
            <a:spLocks noChangeShapeType="1"/>
          </p:cNvSpPr>
          <p:nvPr/>
        </p:nvSpPr>
        <p:spPr bwMode="auto">
          <a:xfrm>
            <a:off x="1238250" y="3011488"/>
            <a:ext cx="6746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904" name="Line 18"/>
          <p:cNvSpPr>
            <a:spLocks noChangeShapeType="1"/>
          </p:cNvSpPr>
          <p:nvPr/>
        </p:nvSpPr>
        <p:spPr bwMode="auto">
          <a:xfrm>
            <a:off x="6548438" y="3008313"/>
            <a:ext cx="6746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pic>
        <p:nvPicPr>
          <p:cNvPr id="37905" name="Picture 19" descr="BS00768_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 flipV="1">
            <a:off x="2511425" y="1639888"/>
            <a:ext cx="465138" cy="24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906" name="Text Box 20"/>
          <p:cNvSpPr txBox="1">
            <a:spLocks noChangeArrowheads="1"/>
          </p:cNvSpPr>
          <p:nvPr/>
        </p:nvSpPr>
        <p:spPr bwMode="auto">
          <a:xfrm>
            <a:off x="1773238" y="4481513"/>
            <a:ext cx="3254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>
                <a:latin typeface="Arial" pitchFamily="34" charset="0"/>
                <a:cs typeface="Arial" pitchFamily="34" charset="0"/>
              </a:rPr>
              <a:t>S</a:t>
            </a:r>
          </a:p>
        </p:txBody>
      </p:sp>
      <p:grpSp>
        <p:nvGrpSpPr>
          <p:cNvPr id="37907" name="Group 21"/>
          <p:cNvGrpSpPr>
            <a:grpSpLocks/>
          </p:cNvGrpSpPr>
          <p:nvPr/>
        </p:nvGrpSpPr>
        <p:grpSpPr bwMode="auto">
          <a:xfrm>
            <a:off x="5351463" y="1665288"/>
            <a:ext cx="642937" cy="579437"/>
            <a:chOff x="1382" y="1036"/>
            <a:chExt cx="405" cy="365"/>
          </a:xfrm>
        </p:grpSpPr>
        <p:sp>
          <p:nvSpPr>
            <p:cNvPr id="37915" name="Text Box 22"/>
            <p:cNvSpPr txBox="1">
              <a:spLocks noChangeArrowheads="1"/>
            </p:cNvSpPr>
            <p:nvPr/>
          </p:nvSpPr>
          <p:spPr bwMode="auto">
            <a:xfrm>
              <a:off x="1382" y="1036"/>
              <a:ext cx="246" cy="29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40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K</a:t>
              </a:r>
            </a:p>
          </p:txBody>
        </p:sp>
        <p:sp>
          <p:nvSpPr>
            <p:cNvPr id="37916" name="Text Box 23"/>
            <p:cNvSpPr txBox="1">
              <a:spLocks noChangeArrowheads="1"/>
            </p:cNvSpPr>
            <p:nvPr/>
          </p:nvSpPr>
          <p:spPr bwMode="auto">
            <a:xfrm>
              <a:off x="1560" y="1151"/>
              <a:ext cx="22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S</a:t>
              </a:r>
            </a:p>
          </p:txBody>
        </p:sp>
      </p:grpSp>
      <p:sp>
        <p:nvSpPr>
          <p:cNvPr id="37908" name="Line 24"/>
          <p:cNvSpPr>
            <a:spLocks noChangeShapeType="1"/>
          </p:cNvSpPr>
          <p:nvPr/>
        </p:nvSpPr>
        <p:spPr bwMode="auto">
          <a:xfrm flipH="1">
            <a:off x="5559425" y="2143125"/>
            <a:ext cx="1588" cy="3921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pic>
        <p:nvPicPr>
          <p:cNvPr id="37909" name="Picture 25" descr="BS00768_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 flipV="1">
            <a:off x="5697538" y="1589088"/>
            <a:ext cx="465137" cy="24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910" name="Text Box 26"/>
          <p:cNvSpPr txBox="1">
            <a:spLocks noChangeArrowheads="1"/>
          </p:cNvSpPr>
          <p:nvPr/>
        </p:nvSpPr>
        <p:spPr bwMode="auto">
          <a:xfrm>
            <a:off x="355600" y="2643188"/>
            <a:ext cx="157956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plaintext</a:t>
            </a:r>
          </a:p>
          <a:p>
            <a:pPr algn="ctr"/>
            <a:r>
              <a:rPr lang="en-US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message, m</a:t>
            </a:r>
          </a:p>
        </p:txBody>
      </p:sp>
      <p:sp>
        <p:nvSpPr>
          <p:cNvPr id="37911" name="Text Box 27"/>
          <p:cNvSpPr txBox="1">
            <a:spLocks noChangeArrowheads="1"/>
          </p:cNvSpPr>
          <p:nvPr/>
        </p:nvSpPr>
        <p:spPr bwMode="auto">
          <a:xfrm>
            <a:off x="3662363" y="3149600"/>
            <a:ext cx="10287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    (m)</a:t>
            </a:r>
          </a:p>
        </p:txBody>
      </p:sp>
      <p:sp>
        <p:nvSpPr>
          <p:cNvPr id="37912" name="Text Box 28"/>
          <p:cNvSpPr txBox="1">
            <a:spLocks noChangeArrowheads="1"/>
          </p:cNvSpPr>
          <p:nvPr/>
        </p:nvSpPr>
        <p:spPr bwMode="auto">
          <a:xfrm>
            <a:off x="3914775" y="3341688"/>
            <a:ext cx="3254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</a:t>
            </a:r>
          </a:p>
        </p:txBody>
      </p:sp>
      <p:sp>
        <p:nvSpPr>
          <p:cNvPr id="37913" name="Text Box 35"/>
          <p:cNvSpPr txBox="1">
            <a:spLocks noChangeArrowheads="1"/>
          </p:cNvSpPr>
          <p:nvPr/>
        </p:nvSpPr>
        <p:spPr bwMode="auto">
          <a:xfrm>
            <a:off x="6689725" y="3141663"/>
            <a:ext cx="18113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 = K</a:t>
            </a:r>
            <a:r>
              <a:rPr lang="en-US" baseline="-2500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en-US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(K</a:t>
            </a:r>
            <a:r>
              <a:rPr lang="en-US" baseline="-2500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en-US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(m))</a:t>
            </a:r>
          </a:p>
        </p:txBody>
      </p:sp>
      <p:pic>
        <p:nvPicPr>
          <p:cNvPr id="37914" name="Picture 20" descr="underline_base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5300" y="950913"/>
            <a:ext cx="5484813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>
                <a:latin typeface="Arial" charset="0"/>
              </a:rPr>
              <a:t>Network Security</a:t>
            </a:r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109538"/>
            <a:ext cx="7772400" cy="1143000"/>
          </a:xfrm>
        </p:spPr>
        <p:txBody>
          <a:bodyPr/>
          <a:lstStyle/>
          <a:p>
            <a:r>
              <a:rPr lang="en-US" smtClean="0"/>
              <a:t>Simple encryption scheme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44513" y="1398588"/>
            <a:ext cx="8077200" cy="1214437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i="1" smtClean="0">
                <a:solidFill>
                  <a:srgbClr val="C00000"/>
                </a:solidFill>
              </a:rPr>
              <a:t>substitution cipher: </a:t>
            </a:r>
            <a:r>
              <a:rPr lang="en-US" sz="2400" smtClean="0"/>
              <a:t>substituting one thing for another</a:t>
            </a:r>
          </a:p>
          <a:p>
            <a:pPr lvl="1"/>
            <a:r>
              <a:rPr lang="en-US" sz="2000" smtClean="0"/>
              <a:t>monoalphabetic cipher: substitute one letter for another</a:t>
            </a:r>
            <a:endParaRPr lang="en-US" smtClean="0"/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1174750" y="2516188"/>
            <a:ext cx="7121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b="1">
                <a:latin typeface="Courier New" pitchFamily="49" charset="0"/>
              </a:rPr>
              <a:t>plaintext:  abcdefghijklmnopqrstuvwxyz</a:t>
            </a:r>
          </a:p>
        </p:txBody>
      </p:sp>
      <p:sp>
        <p:nvSpPr>
          <p:cNvPr id="38917" name="Rectangle 5"/>
          <p:cNvSpPr>
            <a:spLocks noChangeArrowheads="1"/>
          </p:cNvSpPr>
          <p:nvPr/>
        </p:nvSpPr>
        <p:spPr bwMode="auto">
          <a:xfrm>
            <a:off x="1011238" y="3295650"/>
            <a:ext cx="73040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b="1">
                <a:latin typeface="Courier New" pitchFamily="49" charset="0"/>
              </a:rPr>
              <a:t>ciphertext:  mnbvcxzasdfghjklpoiuytrewq</a:t>
            </a:r>
          </a:p>
        </p:txBody>
      </p:sp>
      <p:sp>
        <p:nvSpPr>
          <p:cNvPr id="38918" name="Line 6"/>
          <p:cNvSpPr>
            <a:spLocks noChangeShapeType="1"/>
          </p:cNvSpPr>
          <p:nvPr/>
        </p:nvSpPr>
        <p:spPr bwMode="auto">
          <a:xfrm>
            <a:off x="3536950" y="2925763"/>
            <a:ext cx="0" cy="493712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19" name="Line 7"/>
          <p:cNvSpPr>
            <a:spLocks noChangeShapeType="1"/>
          </p:cNvSpPr>
          <p:nvPr/>
        </p:nvSpPr>
        <p:spPr bwMode="auto">
          <a:xfrm>
            <a:off x="8110538" y="2889250"/>
            <a:ext cx="0" cy="493713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20" name="Rectangle 8"/>
          <p:cNvSpPr>
            <a:spLocks noChangeArrowheads="1"/>
          </p:cNvSpPr>
          <p:nvPr/>
        </p:nvSpPr>
        <p:spPr bwMode="auto">
          <a:xfrm>
            <a:off x="2120900" y="4067175"/>
            <a:ext cx="6208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b="1">
                <a:latin typeface="Courier New" pitchFamily="49" charset="0"/>
              </a:rPr>
              <a:t>Plaintext: bob. i love you. alice</a:t>
            </a:r>
          </a:p>
        </p:txBody>
      </p:sp>
      <p:sp>
        <p:nvSpPr>
          <p:cNvPr id="38921" name="Rectangle 9"/>
          <p:cNvSpPr>
            <a:spLocks noChangeArrowheads="1"/>
          </p:cNvSpPr>
          <p:nvPr/>
        </p:nvSpPr>
        <p:spPr bwMode="auto">
          <a:xfrm>
            <a:off x="1965325" y="4492625"/>
            <a:ext cx="6391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b="1">
                <a:latin typeface="Courier New" pitchFamily="49" charset="0"/>
              </a:rPr>
              <a:t>ciphertext: nkn. s gktc wky. mgsbc</a:t>
            </a:r>
          </a:p>
        </p:txBody>
      </p:sp>
      <p:sp>
        <p:nvSpPr>
          <p:cNvPr id="38922" name="Text Box 10"/>
          <p:cNvSpPr txBox="1">
            <a:spLocks noChangeArrowheads="1"/>
          </p:cNvSpPr>
          <p:nvPr/>
        </p:nvSpPr>
        <p:spPr bwMode="auto">
          <a:xfrm>
            <a:off x="1184275" y="4002088"/>
            <a:ext cx="7826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e.g.:</a:t>
            </a:r>
          </a:p>
        </p:txBody>
      </p:sp>
      <p:sp>
        <p:nvSpPr>
          <p:cNvPr id="38923" name="Text Box 12"/>
          <p:cNvSpPr txBox="1">
            <a:spLocks noChangeArrowheads="1"/>
          </p:cNvSpPr>
          <p:nvPr/>
        </p:nvSpPr>
        <p:spPr bwMode="auto">
          <a:xfrm>
            <a:off x="1546225" y="5332413"/>
            <a:ext cx="6794500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-1554163"/>
            <a:r>
              <a:rPr lang="en-US" sz="2800" i="1">
                <a:solidFill>
                  <a:srgbClr val="C00000"/>
                </a:solidFill>
                <a:latin typeface="Gill Sans MT" pitchFamily="34" charset="0"/>
              </a:rPr>
              <a:t>Encryption key: </a:t>
            </a:r>
            <a:r>
              <a:rPr lang="en-US" sz="2800">
                <a:latin typeface="Gill Sans MT" pitchFamily="34" charset="0"/>
              </a:rPr>
              <a:t>mapping from set of 26 letters</a:t>
            </a:r>
          </a:p>
          <a:p>
            <a:pPr indent="-1554163"/>
            <a:r>
              <a:rPr lang="en-US" sz="2800">
                <a:latin typeface="Gill Sans MT" pitchFamily="34" charset="0"/>
              </a:rPr>
              <a:t>                     to set of 26 letters</a:t>
            </a:r>
          </a:p>
        </p:txBody>
      </p:sp>
      <p:pic>
        <p:nvPicPr>
          <p:cNvPr id="38924" name="Picture 19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2138" y="936625"/>
            <a:ext cx="5942012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25" name="Picture 25" descr="BS00768_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 flipV="1">
            <a:off x="1027113" y="5475288"/>
            <a:ext cx="465137" cy="24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>
                <a:latin typeface="Arial" charset="0"/>
              </a:rPr>
              <a:t>Network Security</a:t>
            </a:r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47663" y="0"/>
            <a:ext cx="8353425" cy="1143000"/>
          </a:xfrm>
        </p:spPr>
        <p:txBody>
          <a:bodyPr/>
          <a:lstStyle/>
          <a:p>
            <a:r>
              <a:rPr lang="en-US" sz="3200" smtClean="0"/>
              <a:t>A more sophisticated encryption approach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19113" y="1150938"/>
            <a:ext cx="8115300" cy="4648200"/>
          </a:xfrm>
        </p:spPr>
        <p:txBody>
          <a:bodyPr/>
          <a:lstStyle/>
          <a:p>
            <a:r>
              <a:rPr lang="en-US" dirty="0" smtClean="0"/>
              <a:t>n substitution ciphers, M</a:t>
            </a:r>
            <a:r>
              <a:rPr lang="en-US" baseline="-25000" dirty="0" smtClean="0"/>
              <a:t>1</a:t>
            </a:r>
            <a:r>
              <a:rPr lang="en-US" dirty="0" smtClean="0"/>
              <a:t>,M</a:t>
            </a:r>
            <a:r>
              <a:rPr lang="en-US" baseline="-25000" dirty="0" smtClean="0"/>
              <a:t>2</a:t>
            </a:r>
            <a:r>
              <a:rPr lang="en-US" dirty="0" smtClean="0"/>
              <a:t>,…,</a:t>
            </a:r>
            <a:r>
              <a:rPr lang="en-US" dirty="0" err="1" smtClean="0"/>
              <a:t>M</a:t>
            </a:r>
            <a:r>
              <a:rPr lang="en-US" baseline="-25000" dirty="0" err="1" smtClean="0"/>
              <a:t>n</a:t>
            </a:r>
            <a:endParaRPr lang="en-US" baseline="-25000" dirty="0" smtClean="0"/>
          </a:p>
          <a:p>
            <a:r>
              <a:rPr lang="en-US" dirty="0" smtClean="0"/>
              <a:t>cycling pattern:</a:t>
            </a:r>
          </a:p>
          <a:p>
            <a:pPr lvl="1"/>
            <a:r>
              <a:rPr lang="en-US" dirty="0" smtClean="0">
                <a:solidFill>
                  <a:srgbClr val="008000"/>
                </a:solidFill>
              </a:rPr>
              <a:t>e.g., n=4: M</a:t>
            </a:r>
            <a:r>
              <a:rPr lang="en-US" baseline="-25000" dirty="0" smtClean="0">
                <a:solidFill>
                  <a:srgbClr val="008000"/>
                </a:solidFill>
              </a:rPr>
              <a:t>1</a:t>
            </a:r>
            <a:r>
              <a:rPr lang="en-US" dirty="0" smtClean="0">
                <a:solidFill>
                  <a:srgbClr val="008000"/>
                </a:solidFill>
              </a:rPr>
              <a:t>,M</a:t>
            </a:r>
            <a:r>
              <a:rPr lang="en-US" baseline="-25000" dirty="0" smtClean="0">
                <a:solidFill>
                  <a:srgbClr val="008000"/>
                </a:solidFill>
              </a:rPr>
              <a:t>3</a:t>
            </a:r>
            <a:r>
              <a:rPr lang="en-US" dirty="0" smtClean="0">
                <a:solidFill>
                  <a:srgbClr val="008000"/>
                </a:solidFill>
              </a:rPr>
              <a:t>,M</a:t>
            </a:r>
            <a:r>
              <a:rPr lang="en-US" baseline="-25000" dirty="0" smtClean="0">
                <a:solidFill>
                  <a:srgbClr val="008000"/>
                </a:solidFill>
              </a:rPr>
              <a:t>4</a:t>
            </a:r>
            <a:r>
              <a:rPr lang="en-US" dirty="0" smtClean="0">
                <a:solidFill>
                  <a:srgbClr val="008000"/>
                </a:solidFill>
              </a:rPr>
              <a:t>,M</a:t>
            </a:r>
            <a:r>
              <a:rPr lang="en-US" baseline="-25000" dirty="0" smtClean="0">
                <a:solidFill>
                  <a:srgbClr val="008000"/>
                </a:solidFill>
              </a:rPr>
              <a:t>3</a:t>
            </a:r>
            <a:r>
              <a:rPr lang="en-US" dirty="0" smtClean="0">
                <a:solidFill>
                  <a:srgbClr val="008000"/>
                </a:solidFill>
              </a:rPr>
              <a:t>,M</a:t>
            </a:r>
            <a:r>
              <a:rPr lang="en-US" baseline="-25000" dirty="0" smtClean="0">
                <a:solidFill>
                  <a:srgbClr val="008000"/>
                </a:solidFill>
              </a:rPr>
              <a:t>2</a:t>
            </a:r>
            <a:r>
              <a:rPr lang="en-US" dirty="0" smtClean="0">
                <a:solidFill>
                  <a:srgbClr val="008000"/>
                </a:solidFill>
              </a:rPr>
              <a:t>;   M</a:t>
            </a:r>
            <a:r>
              <a:rPr lang="en-US" baseline="-25000" dirty="0" smtClean="0">
                <a:solidFill>
                  <a:srgbClr val="008000"/>
                </a:solidFill>
              </a:rPr>
              <a:t>1</a:t>
            </a:r>
            <a:r>
              <a:rPr lang="en-US" dirty="0" smtClean="0">
                <a:solidFill>
                  <a:srgbClr val="008000"/>
                </a:solidFill>
              </a:rPr>
              <a:t>,M</a:t>
            </a:r>
            <a:r>
              <a:rPr lang="en-US" baseline="-25000" dirty="0" smtClean="0">
                <a:solidFill>
                  <a:srgbClr val="008000"/>
                </a:solidFill>
              </a:rPr>
              <a:t>3</a:t>
            </a:r>
            <a:r>
              <a:rPr lang="en-US" dirty="0" smtClean="0">
                <a:solidFill>
                  <a:srgbClr val="008000"/>
                </a:solidFill>
              </a:rPr>
              <a:t>,M</a:t>
            </a:r>
            <a:r>
              <a:rPr lang="en-US" baseline="-25000" dirty="0" smtClean="0">
                <a:solidFill>
                  <a:srgbClr val="008000"/>
                </a:solidFill>
              </a:rPr>
              <a:t>4</a:t>
            </a:r>
            <a:r>
              <a:rPr lang="en-US" dirty="0" smtClean="0">
                <a:solidFill>
                  <a:srgbClr val="008000"/>
                </a:solidFill>
              </a:rPr>
              <a:t>,M</a:t>
            </a:r>
            <a:r>
              <a:rPr lang="en-US" baseline="-25000" dirty="0" smtClean="0">
                <a:solidFill>
                  <a:srgbClr val="008000"/>
                </a:solidFill>
              </a:rPr>
              <a:t>3</a:t>
            </a:r>
            <a:r>
              <a:rPr lang="en-US" dirty="0" smtClean="0">
                <a:solidFill>
                  <a:srgbClr val="008000"/>
                </a:solidFill>
              </a:rPr>
              <a:t>,M</a:t>
            </a:r>
            <a:r>
              <a:rPr lang="en-US" baseline="-25000" dirty="0" smtClean="0">
                <a:solidFill>
                  <a:srgbClr val="008000"/>
                </a:solidFill>
              </a:rPr>
              <a:t>2</a:t>
            </a:r>
            <a:r>
              <a:rPr lang="en-US" dirty="0" smtClean="0">
                <a:solidFill>
                  <a:srgbClr val="008000"/>
                </a:solidFill>
              </a:rPr>
              <a:t>;</a:t>
            </a:r>
            <a:r>
              <a:rPr lang="en-US" dirty="0" smtClean="0"/>
              <a:t> ..</a:t>
            </a:r>
          </a:p>
          <a:p>
            <a:r>
              <a:rPr lang="en-US" dirty="0" smtClean="0"/>
              <a:t>for each new plaintext symbol, use subsequent substitution pattern in cyclic pattern</a:t>
            </a:r>
          </a:p>
          <a:p>
            <a:pPr lvl="1"/>
            <a:r>
              <a:rPr lang="en-US" dirty="0" smtClean="0">
                <a:solidFill>
                  <a:srgbClr val="008000"/>
                </a:solidFill>
              </a:rPr>
              <a:t>bob: b using M</a:t>
            </a:r>
            <a:r>
              <a:rPr lang="en-US" baseline="-25000" dirty="0" smtClean="0">
                <a:solidFill>
                  <a:srgbClr val="008000"/>
                </a:solidFill>
              </a:rPr>
              <a:t>1</a:t>
            </a:r>
            <a:r>
              <a:rPr lang="en-US" dirty="0" smtClean="0">
                <a:solidFill>
                  <a:srgbClr val="008000"/>
                </a:solidFill>
              </a:rPr>
              <a:t>, o using M</a:t>
            </a:r>
            <a:r>
              <a:rPr lang="en-US" baseline="-25000" dirty="0" smtClean="0">
                <a:solidFill>
                  <a:srgbClr val="008000"/>
                </a:solidFill>
              </a:rPr>
              <a:t>3</a:t>
            </a:r>
            <a:r>
              <a:rPr lang="en-US" dirty="0" smtClean="0">
                <a:solidFill>
                  <a:srgbClr val="008000"/>
                </a:solidFill>
              </a:rPr>
              <a:t>, b using M</a:t>
            </a:r>
            <a:r>
              <a:rPr lang="en-US" baseline="-25000" dirty="0" smtClean="0">
                <a:solidFill>
                  <a:srgbClr val="008000"/>
                </a:solidFill>
              </a:rPr>
              <a:t>4</a:t>
            </a:r>
          </a:p>
          <a:p>
            <a:pPr lvl="1"/>
            <a:r>
              <a:rPr lang="en-US" dirty="0" smtClean="0">
                <a:solidFill>
                  <a:srgbClr val="008000"/>
                </a:solidFill>
              </a:rPr>
              <a:t>b -&gt; ‘k’, o -&gt; ‘m’, b -&gt; ‘y’</a:t>
            </a:r>
          </a:p>
          <a:p>
            <a:pPr lvl="1"/>
            <a:endParaRPr lang="en-US" baseline="-25000" dirty="0" smtClean="0">
              <a:solidFill>
                <a:srgbClr val="008000"/>
              </a:solidFill>
            </a:endParaRPr>
          </a:p>
          <a:p>
            <a:pPr lvl="1">
              <a:buFont typeface="Wingdings" pitchFamily="2" charset="2"/>
              <a:buNone/>
            </a:pPr>
            <a:r>
              <a:rPr lang="en-US" sz="2800" i="1" dirty="0" smtClean="0">
                <a:solidFill>
                  <a:srgbClr val="C00000"/>
                </a:solidFill>
              </a:rPr>
              <a:t>    Encryption key: </a:t>
            </a:r>
            <a:r>
              <a:rPr lang="en-US" sz="2800" dirty="0" smtClean="0"/>
              <a:t>n substitution ciphers, and cyclic             pattern</a:t>
            </a:r>
          </a:p>
          <a:p>
            <a:pPr lvl="1"/>
            <a:r>
              <a:rPr lang="en-US" dirty="0" smtClean="0"/>
              <a:t>key need not be just n-bit pattern</a:t>
            </a:r>
          </a:p>
        </p:txBody>
      </p:sp>
      <p:pic>
        <p:nvPicPr>
          <p:cNvPr id="39940" name="Picture 16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3863" y="803275"/>
            <a:ext cx="7313612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41" name="Picture 25" descr="BS00768_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 flipV="1">
            <a:off x="436563" y="4731300"/>
            <a:ext cx="465137" cy="24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>
                <a:latin typeface="Arial" charset="0"/>
              </a:rPr>
              <a:t>Network Security</a:t>
            </a:r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7772400" cy="1143000"/>
          </a:xfrm>
        </p:spPr>
        <p:txBody>
          <a:bodyPr/>
          <a:lstStyle/>
          <a:p>
            <a:r>
              <a:rPr lang="en-US" sz="3600" smtClean="0"/>
              <a:t>Symmetric key crypto: DES</a:t>
            </a:r>
            <a:endParaRPr lang="en-US" smtClean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9438" y="1206500"/>
            <a:ext cx="8278812" cy="4648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 smtClean="0">
                <a:solidFill>
                  <a:srgbClr val="C00000"/>
                </a:solidFill>
              </a:rPr>
              <a:t>DES: Data Encryption Standard</a:t>
            </a:r>
            <a:endParaRPr lang="en-US" sz="2400" dirty="0" smtClean="0">
              <a:solidFill>
                <a:srgbClr val="C00000"/>
              </a:solidFill>
            </a:endParaRPr>
          </a:p>
          <a:p>
            <a:r>
              <a:rPr lang="en-US" sz="2400" dirty="0" smtClean="0"/>
              <a:t>US encryption standard, published 1975, originally adopted 1976, reaffirmed 1983, 1988, 1993, 1999, withdrew 2004</a:t>
            </a:r>
          </a:p>
          <a:p>
            <a:r>
              <a:rPr lang="en-US" sz="2400" dirty="0" smtClean="0"/>
              <a:t>56-bit symmetric key, 64-bit plaintext input</a:t>
            </a:r>
          </a:p>
          <a:p>
            <a:r>
              <a:rPr lang="en-US" sz="2400" dirty="0" smtClean="0"/>
              <a:t>block cipher with cipher block chaining</a:t>
            </a:r>
          </a:p>
          <a:p>
            <a:r>
              <a:rPr lang="en-US" sz="2400" dirty="0" smtClean="0"/>
              <a:t>how secure is DES?</a:t>
            </a:r>
          </a:p>
          <a:p>
            <a:pPr lvl="1"/>
            <a:r>
              <a:rPr lang="en-US" dirty="0" smtClean="0"/>
              <a:t>DES Challenge: 56-bit-key-encrypted phrase  decrypted (brute force) in less than a day (2008)</a:t>
            </a:r>
          </a:p>
          <a:p>
            <a:pPr lvl="2"/>
            <a:r>
              <a:rPr lang="en-US" dirty="0" smtClean="0">
                <a:hlinkClick r:id="rId2"/>
              </a:rPr>
              <a:t>http://en.wikipedia.org/wiki/Data_Encryption_Standard</a:t>
            </a:r>
            <a:endParaRPr lang="en-US" dirty="0" smtClean="0"/>
          </a:p>
          <a:p>
            <a:pPr lvl="1"/>
            <a:r>
              <a:rPr lang="en-US" dirty="0" smtClean="0"/>
              <a:t>no known good analytic attack</a:t>
            </a:r>
          </a:p>
          <a:p>
            <a:r>
              <a:rPr lang="en-US" sz="2400" dirty="0" smtClean="0"/>
              <a:t>making DES more secure:</a:t>
            </a:r>
          </a:p>
          <a:p>
            <a:pPr lvl="1"/>
            <a:r>
              <a:rPr lang="en-US" dirty="0" smtClean="0"/>
              <a:t>3DES: encrypt 3 times with 3 different keys</a:t>
            </a:r>
          </a:p>
        </p:txBody>
      </p:sp>
      <p:pic>
        <p:nvPicPr>
          <p:cNvPr id="41988" name="Picture 20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2613" y="754063"/>
            <a:ext cx="5484812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>
                <a:latin typeface="Arial" charset="0"/>
              </a:rPr>
              <a:t>Network Security</a:t>
            </a:r>
          </a:p>
        </p:txBody>
      </p:sp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376238" y="2222500"/>
            <a:ext cx="3717925" cy="3046413"/>
          </a:xfrm>
          <a:prstGeom prst="rect">
            <a:avLst/>
          </a:prstGeom>
          <a:solidFill>
            <a:srgbClr val="FFFFFF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title"/>
          </p:nvPr>
        </p:nvSpPr>
        <p:spPr>
          <a:xfrm>
            <a:off x="293688" y="304800"/>
            <a:ext cx="3927475" cy="1143000"/>
          </a:xfrm>
        </p:spPr>
        <p:txBody>
          <a:bodyPr/>
          <a:lstStyle/>
          <a:p>
            <a:pPr>
              <a:lnSpc>
                <a:spcPts val="3700"/>
              </a:lnSpc>
            </a:pPr>
            <a:r>
              <a:rPr lang="en-US" sz="3600" smtClean="0"/>
              <a:t>Symmetric key </a:t>
            </a:r>
            <a:br>
              <a:rPr lang="en-US" sz="3600" smtClean="0"/>
            </a:br>
            <a:r>
              <a:rPr lang="en-US" sz="3600" smtClean="0"/>
              <a:t>crypto: DES</a:t>
            </a:r>
            <a:endParaRPr lang="en-US" smtClean="0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09588" y="2517775"/>
            <a:ext cx="3527425" cy="2484438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400" smtClean="0"/>
              <a:t>initial permutation </a:t>
            </a:r>
          </a:p>
          <a:p>
            <a:pPr>
              <a:buFont typeface="Wingdings" pitchFamily="2" charset="2"/>
              <a:buNone/>
            </a:pPr>
            <a:r>
              <a:rPr lang="en-US" sz="2400" smtClean="0"/>
              <a:t>16 identical </a:t>
            </a:r>
            <a:r>
              <a:rPr lang="ja-JP" altLang="en-US" sz="2400" smtClean="0"/>
              <a:t>“</a:t>
            </a:r>
            <a:r>
              <a:rPr lang="en-US" altLang="ja-JP" sz="2400" smtClean="0"/>
              <a:t>rounds</a:t>
            </a:r>
            <a:r>
              <a:rPr lang="ja-JP" altLang="en-US" sz="2400" smtClean="0"/>
              <a:t>”</a:t>
            </a:r>
            <a:r>
              <a:rPr lang="en-US" altLang="ja-JP" sz="2400" smtClean="0"/>
              <a:t> of function application, each using different 48 bits of key</a:t>
            </a:r>
          </a:p>
          <a:p>
            <a:pPr>
              <a:buFont typeface="Wingdings" pitchFamily="2" charset="2"/>
              <a:buNone/>
            </a:pPr>
            <a:r>
              <a:rPr lang="en-US" sz="2400" smtClean="0"/>
              <a:t>final permutation</a:t>
            </a:r>
            <a:endParaRPr lang="en-US" smtClean="0"/>
          </a:p>
          <a:p>
            <a:pPr>
              <a:buFont typeface="Wingdings" pitchFamily="2" charset="2"/>
              <a:buNone/>
            </a:pPr>
            <a:endParaRPr lang="en-US" smtClean="0"/>
          </a:p>
        </p:txBody>
      </p:sp>
      <p:grpSp>
        <p:nvGrpSpPr>
          <p:cNvPr id="43013" name="Group 5"/>
          <p:cNvGrpSpPr>
            <a:grpSpLocks/>
          </p:cNvGrpSpPr>
          <p:nvPr/>
        </p:nvGrpSpPr>
        <p:grpSpPr bwMode="auto">
          <a:xfrm>
            <a:off x="587375" y="1928813"/>
            <a:ext cx="2176463" cy="523875"/>
            <a:chOff x="384" y="1352"/>
            <a:chExt cx="1371" cy="330"/>
          </a:xfrm>
        </p:grpSpPr>
        <p:sp>
          <p:nvSpPr>
            <p:cNvPr id="43016" name="Rectangle 6"/>
            <p:cNvSpPr>
              <a:spLocks noChangeArrowheads="1"/>
            </p:cNvSpPr>
            <p:nvPr/>
          </p:nvSpPr>
          <p:spPr bwMode="auto">
            <a:xfrm>
              <a:off x="385" y="1356"/>
              <a:ext cx="1370" cy="266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17" name="Text Box 7"/>
            <p:cNvSpPr txBox="1">
              <a:spLocks noChangeArrowheads="1"/>
            </p:cNvSpPr>
            <p:nvPr/>
          </p:nvSpPr>
          <p:spPr bwMode="auto">
            <a:xfrm>
              <a:off x="384" y="1352"/>
              <a:ext cx="1343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800" i="1">
                  <a:solidFill>
                    <a:srgbClr val="C00000"/>
                  </a:solidFill>
                  <a:latin typeface="Gill Sans MT" pitchFamily="34" charset="0"/>
                  <a:cs typeface="Arial" pitchFamily="34" charset="0"/>
                </a:rPr>
                <a:t>DES operation</a:t>
              </a:r>
            </a:p>
          </p:txBody>
        </p:sp>
      </p:grpSp>
      <p:pic>
        <p:nvPicPr>
          <p:cNvPr id="43014" name="Picture 8" descr="07-0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00588" y="282575"/>
            <a:ext cx="4043362" cy="621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15" name="Picture 24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3225" y="1327150"/>
            <a:ext cx="2851150" cy="16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>
                <a:latin typeface="Arial" charset="0"/>
              </a:rPr>
              <a:t>Network Security</a:t>
            </a:r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207375" cy="1143000"/>
          </a:xfrm>
        </p:spPr>
        <p:txBody>
          <a:bodyPr/>
          <a:lstStyle/>
          <a:p>
            <a:r>
              <a:rPr lang="en-US" sz="3600" smtClean="0"/>
              <a:t>AES: Advanced Encryption Standard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88331"/>
            <a:ext cx="7772400" cy="4648200"/>
          </a:xfrm>
        </p:spPr>
        <p:txBody>
          <a:bodyPr/>
          <a:lstStyle/>
          <a:p>
            <a:r>
              <a:rPr lang="en-US" dirty="0" smtClean="0"/>
              <a:t>symmetric-key NIST standard, replaced DES (Nov 2001)</a:t>
            </a:r>
          </a:p>
          <a:p>
            <a:r>
              <a:rPr lang="en-US" dirty="0" smtClean="0"/>
              <a:t>processes data in 128 bit blocks</a:t>
            </a:r>
          </a:p>
          <a:p>
            <a:pPr lvl="1"/>
            <a:r>
              <a:rPr lang="en-US" dirty="0" smtClean="0"/>
              <a:t>10 cycles for128 bit keys</a:t>
            </a:r>
          </a:p>
          <a:p>
            <a:pPr lvl="1"/>
            <a:r>
              <a:rPr lang="en-US" dirty="0" smtClean="0"/>
              <a:t>12 cycles for 192 bit keys</a:t>
            </a:r>
          </a:p>
          <a:p>
            <a:pPr lvl="1"/>
            <a:r>
              <a:rPr lang="en-US" dirty="0" smtClean="0"/>
              <a:t>14 cycles for 256 bit keys</a:t>
            </a:r>
          </a:p>
          <a:p>
            <a:r>
              <a:rPr lang="en-US" dirty="0" smtClean="0"/>
              <a:t>brute force decryption (try each key) takes 1 sec on DES, would take149 trillion years for AES</a:t>
            </a:r>
          </a:p>
          <a:p>
            <a:r>
              <a:rPr lang="en-US" dirty="0" smtClean="0"/>
              <a:t>See </a:t>
            </a:r>
            <a:r>
              <a:rPr lang="en-US" dirty="0" smtClean="0">
                <a:hlinkClick r:id="rId2"/>
              </a:rPr>
              <a:t>http://en.wikipedia.org/wiki/Advanced_Encryption_Standard</a:t>
            </a:r>
            <a:endParaRPr lang="en-US" dirty="0" smtClean="0"/>
          </a:p>
        </p:txBody>
      </p:sp>
      <p:pic>
        <p:nvPicPr>
          <p:cNvPr id="44036" name="Picture 17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8488" y="993775"/>
            <a:ext cx="6856412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>
                <a:latin typeface="Arial" charset="0"/>
              </a:rPr>
              <a:t>Network Security</a:t>
            </a:r>
          </a:p>
        </p:txBody>
      </p:sp>
      <p:sp>
        <p:nvSpPr>
          <p:cNvPr id="45058" name="Rectangle 3"/>
          <p:cNvSpPr>
            <a:spLocks noGrp="1" noChangeArrowheads="1"/>
          </p:cNvSpPr>
          <p:nvPr>
            <p:ph type="title"/>
          </p:nvPr>
        </p:nvSpPr>
        <p:spPr>
          <a:xfrm>
            <a:off x="338138" y="152400"/>
            <a:ext cx="7772400" cy="1143000"/>
          </a:xfrm>
        </p:spPr>
        <p:txBody>
          <a:bodyPr/>
          <a:lstStyle/>
          <a:p>
            <a:r>
              <a:rPr lang="en-US" dirty="0" smtClean="0"/>
              <a:t>How to agree on “key(s)”?</a:t>
            </a:r>
          </a:p>
        </p:txBody>
      </p:sp>
      <p:sp>
        <p:nvSpPr>
          <p:cNvPr id="45059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239713" y="1654175"/>
            <a:ext cx="3810000" cy="4648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i="1" dirty="0" smtClean="0">
                <a:solidFill>
                  <a:srgbClr val="C00000"/>
                </a:solidFill>
              </a:rPr>
              <a:t>symmetric key crypto</a:t>
            </a:r>
          </a:p>
          <a:p>
            <a:r>
              <a:rPr lang="en-US" sz="2400" dirty="0" smtClean="0"/>
              <a:t>requires sender, receiver know shared secret key</a:t>
            </a:r>
          </a:p>
          <a:p>
            <a:r>
              <a:rPr lang="en-US" sz="2400" dirty="0" smtClean="0"/>
              <a:t>Q: how to agree on key in first place (particularly if never </a:t>
            </a:r>
            <a:r>
              <a:rPr lang="ja-JP" altLang="en-US" sz="2400" smtClean="0"/>
              <a:t>“</a:t>
            </a:r>
            <a:r>
              <a:rPr lang="en-US" altLang="ja-JP" sz="2400" dirty="0" smtClean="0"/>
              <a:t>met</a:t>
            </a:r>
            <a:r>
              <a:rPr lang="ja-JP" altLang="en-US" sz="2400" smtClean="0"/>
              <a:t>”</a:t>
            </a:r>
            <a:r>
              <a:rPr lang="en-US" altLang="ja-JP" sz="2400" dirty="0" smtClean="0"/>
              <a:t>)?</a:t>
            </a:r>
          </a:p>
          <a:p>
            <a:endParaRPr lang="en-US" sz="2400" dirty="0" smtClean="0"/>
          </a:p>
        </p:txBody>
      </p:sp>
      <p:pic>
        <p:nvPicPr>
          <p:cNvPr id="45060" name="Picture 19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400" y="990600"/>
            <a:ext cx="5942013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4354513" y="852488"/>
            <a:ext cx="3973512" cy="5430837"/>
            <a:chOff x="4354281" y="853168"/>
            <a:chExt cx="3973290" cy="5430157"/>
          </a:xfrm>
        </p:grpSpPr>
        <p:sp>
          <p:nvSpPr>
            <p:cNvPr id="45062" name="Rectangle 2"/>
            <p:cNvSpPr>
              <a:spLocks noChangeArrowheads="1"/>
            </p:cNvSpPr>
            <p:nvPr/>
          </p:nvSpPr>
          <p:spPr bwMode="auto">
            <a:xfrm>
              <a:off x="4354281" y="1926771"/>
              <a:ext cx="3875314" cy="392974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45063" name="Picture 6" descr="j0078625[1]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764009" y="853168"/>
              <a:ext cx="563562" cy="1712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5064" name="Rectangle 1"/>
            <p:cNvSpPr>
              <a:spLocks noChangeArrowheads="1"/>
            </p:cNvSpPr>
            <p:nvPr/>
          </p:nvSpPr>
          <p:spPr bwMode="auto">
            <a:xfrm>
              <a:off x="4528457" y="1665514"/>
              <a:ext cx="2449286" cy="50074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65" name="Rectangle 5"/>
            <p:cNvSpPr>
              <a:spLocks noChangeArrowheads="1"/>
            </p:cNvSpPr>
            <p:nvPr/>
          </p:nvSpPr>
          <p:spPr bwMode="auto">
            <a:xfrm>
              <a:off x="4519613" y="1635125"/>
              <a:ext cx="3656012" cy="4648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None/>
              </a:pPr>
              <a:r>
                <a:rPr lang="en-US" sz="2800" i="1" dirty="0">
                  <a:solidFill>
                    <a:srgbClr val="C00000"/>
                  </a:solidFill>
                  <a:latin typeface="Gill Sans MT" pitchFamily="34" charset="0"/>
                </a:rPr>
                <a:t>public key crypto</a:t>
              </a:r>
            </a:p>
            <a:p>
              <a:pPr marL="342900" indent="-342900">
                <a:spcBef>
                  <a:spcPct val="20000"/>
                </a:spcBef>
                <a:buClr>
                  <a:srgbClr val="000099"/>
                </a:buClr>
                <a:buSzPct val="75000"/>
                <a:buFont typeface="Wingdings" pitchFamily="2" charset="2"/>
                <a:buChar char="v"/>
              </a:pPr>
              <a:r>
                <a:rPr lang="en-US" sz="2400" dirty="0">
                  <a:latin typeface="Gill Sans MT" pitchFamily="34" charset="0"/>
                </a:rPr>
                <a:t>radically different approach [Diffie-Hellman76, RSA78]</a:t>
              </a:r>
            </a:p>
            <a:p>
              <a:pPr marL="342900" indent="-342900">
                <a:spcBef>
                  <a:spcPct val="20000"/>
                </a:spcBef>
                <a:buClr>
                  <a:srgbClr val="000099"/>
                </a:buClr>
                <a:buSzPct val="75000"/>
                <a:buFont typeface="Wingdings" pitchFamily="2" charset="2"/>
                <a:buChar char="v"/>
              </a:pPr>
              <a:r>
                <a:rPr lang="en-US" sz="2400" dirty="0">
                  <a:latin typeface="Gill Sans MT" pitchFamily="34" charset="0"/>
                </a:rPr>
                <a:t>sender, receiver do </a:t>
              </a:r>
              <a:r>
                <a:rPr lang="en-US" sz="2400" i="1" dirty="0">
                  <a:solidFill>
                    <a:srgbClr val="000099"/>
                  </a:solidFill>
                  <a:latin typeface="Gill Sans MT" pitchFamily="34" charset="0"/>
                </a:rPr>
                <a:t>not</a:t>
              </a:r>
              <a:r>
                <a:rPr lang="en-US" sz="2400" dirty="0">
                  <a:latin typeface="Gill Sans MT" pitchFamily="34" charset="0"/>
                </a:rPr>
                <a:t> share secret key</a:t>
              </a:r>
            </a:p>
            <a:p>
              <a:pPr marL="342900" indent="-342900">
                <a:spcBef>
                  <a:spcPct val="20000"/>
                </a:spcBef>
                <a:buClr>
                  <a:srgbClr val="000099"/>
                </a:buClr>
                <a:buSzPct val="75000"/>
                <a:buFont typeface="Wingdings" pitchFamily="2" charset="2"/>
                <a:buChar char="v"/>
              </a:pPr>
              <a:r>
                <a:rPr lang="en-US" sz="2400" i="1" dirty="0">
                  <a:solidFill>
                    <a:srgbClr val="000099"/>
                  </a:solidFill>
                  <a:latin typeface="Gill Sans MT" pitchFamily="34" charset="0"/>
                </a:rPr>
                <a:t>public</a:t>
              </a:r>
              <a:r>
                <a:rPr lang="en-US" sz="2400" i="1" dirty="0">
                  <a:solidFill>
                    <a:schemeClr val="accent2"/>
                  </a:solidFill>
                  <a:latin typeface="Gill Sans MT" pitchFamily="34" charset="0"/>
                </a:rPr>
                <a:t> </a:t>
              </a:r>
              <a:r>
                <a:rPr lang="en-US" sz="2400" dirty="0">
                  <a:latin typeface="Gill Sans MT" pitchFamily="34" charset="0"/>
                </a:rPr>
                <a:t>encryption key </a:t>
              </a:r>
              <a:r>
                <a:rPr lang="en-US" sz="2400" i="1" dirty="0">
                  <a:solidFill>
                    <a:schemeClr val="accent2"/>
                  </a:solidFill>
                  <a:latin typeface="Gill Sans MT" pitchFamily="34" charset="0"/>
                </a:rPr>
                <a:t> </a:t>
              </a:r>
              <a:r>
                <a:rPr lang="en-US" sz="2400" dirty="0">
                  <a:latin typeface="Gill Sans MT" pitchFamily="34" charset="0"/>
                </a:rPr>
                <a:t>known to</a:t>
              </a:r>
              <a:r>
                <a:rPr lang="en-US" sz="2400" i="1" dirty="0">
                  <a:solidFill>
                    <a:schemeClr val="accent2"/>
                  </a:solidFill>
                  <a:latin typeface="Gill Sans MT" pitchFamily="34" charset="0"/>
                </a:rPr>
                <a:t> </a:t>
              </a:r>
              <a:r>
                <a:rPr lang="en-US" sz="2400" i="1" dirty="0">
                  <a:solidFill>
                    <a:srgbClr val="000099"/>
                  </a:solidFill>
                  <a:latin typeface="Gill Sans MT" pitchFamily="34" charset="0"/>
                </a:rPr>
                <a:t>all</a:t>
              </a:r>
            </a:p>
            <a:p>
              <a:pPr marL="342900" indent="-342900">
                <a:spcBef>
                  <a:spcPct val="20000"/>
                </a:spcBef>
                <a:buClr>
                  <a:srgbClr val="000099"/>
                </a:buClr>
                <a:buSzPct val="75000"/>
                <a:buFont typeface="Wingdings" pitchFamily="2" charset="2"/>
                <a:buChar char="v"/>
              </a:pPr>
              <a:r>
                <a:rPr lang="en-US" sz="2400" i="1" dirty="0">
                  <a:solidFill>
                    <a:srgbClr val="000099"/>
                  </a:solidFill>
                  <a:latin typeface="Gill Sans MT" pitchFamily="34" charset="0"/>
                </a:rPr>
                <a:t>private</a:t>
              </a:r>
              <a:r>
                <a:rPr lang="en-US" sz="2400" dirty="0">
                  <a:latin typeface="Gill Sans MT" pitchFamily="34" charset="0"/>
                </a:rPr>
                <a:t> decryption key known only to receiver</a:t>
              </a:r>
              <a:endParaRPr lang="en-US" sz="2800" dirty="0">
                <a:latin typeface="Gill Sans MT" pitchFamily="34" charset="0"/>
              </a:endParaRPr>
            </a:p>
            <a:p>
              <a:pPr marL="342900" indent="-342900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</a:pPr>
              <a:endParaRPr lang="en-US" sz="28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>
                <a:latin typeface="Arial" charset="0"/>
              </a:rPr>
              <a:t>Network Security</a:t>
            </a:r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282575" y="130175"/>
            <a:ext cx="7772400" cy="1143000"/>
          </a:xfrm>
        </p:spPr>
        <p:txBody>
          <a:bodyPr/>
          <a:lstStyle/>
          <a:p>
            <a:r>
              <a:rPr lang="en-US" smtClean="0"/>
              <a:t>Public key cryptography</a:t>
            </a:r>
          </a:p>
        </p:txBody>
      </p:sp>
      <p:sp>
        <p:nvSpPr>
          <p:cNvPr id="46083" name="Text Box 3"/>
          <p:cNvSpPr txBox="1">
            <a:spLocks noChangeArrowheads="1"/>
          </p:cNvSpPr>
          <p:nvPr/>
        </p:nvSpPr>
        <p:spPr bwMode="auto">
          <a:xfrm>
            <a:off x="442913" y="3832225"/>
            <a:ext cx="1579562" cy="7080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plaintext</a:t>
            </a:r>
          </a:p>
          <a:p>
            <a:pPr algn="ctr"/>
            <a:r>
              <a:rPr lang="en-US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message, m</a:t>
            </a:r>
          </a:p>
        </p:txBody>
      </p:sp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3679825" y="3835400"/>
            <a:ext cx="1295400" cy="4000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ciphertext</a:t>
            </a:r>
          </a:p>
        </p:txBody>
      </p:sp>
      <p:pic>
        <p:nvPicPr>
          <p:cNvPr id="46085" name="Picture 5" descr="Alic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47913" y="3081338"/>
            <a:ext cx="511175" cy="63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6086" name="Rectangle 6"/>
          <p:cNvSpPr>
            <a:spLocks noChangeArrowheads="1"/>
          </p:cNvSpPr>
          <p:nvPr/>
        </p:nvSpPr>
        <p:spPr bwMode="auto">
          <a:xfrm>
            <a:off x="2109788" y="3781425"/>
            <a:ext cx="1392237" cy="8032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46087" name="Text Box 7"/>
          <p:cNvSpPr txBox="1">
            <a:spLocks noChangeArrowheads="1"/>
          </p:cNvSpPr>
          <p:nvPr/>
        </p:nvSpPr>
        <p:spPr bwMode="auto">
          <a:xfrm>
            <a:off x="2135188" y="3790950"/>
            <a:ext cx="13684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encryption</a:t>
            </a:r>
          </a:p>
          <a:p>
            <a:pPr algn="ctr"/>
            <a:r>
              <a:rPr lang="en-US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algorithm</a:t>
            </a:r>
          </a:p>
        </p:txBody>
      </p:sp>
      <p:sp>
        <p:nvSpPr>
          <p:cNvPr id="46088" name="Rectangle 8"/>
          <p:cNvSpPr>
            <a:spLocks noChangeArrowheads="1"/>
          </p:cNvSpPr>
          <p:nvPr/>
        </p:nvSpPr>
        <p:spPr bwMode="auto">
          <a:xfrm>
            <a:off x="5330825" y="3794125"/>
            <a:ext cx="1377950" cy="8032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46089" name="Text Box 9"/>
          <p:cNvSpPr txBox="1">
            <a:spLocks noChangeArrowheads="1"/>
          </p:cNvSpPr>
          <p:nvPr/>
        </p:nvSpPr>
        <p:spPr bwMode="auto">
          <a:xfrm>
            <a:off x="5351463" y="3817938"/>
            <a:ext cx="14382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decryption </a:t>
            </a:r>
          </a:p>
          <a:p>
            <a:pPr algn="ctr"/>
            <a:r>
              <a:rPr lang="en-US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algorithm</a:t>
            </a:r>
          </a:p>
        </p:txBody>
      </p:sp>
      <p:sp>
        <p:nvSpPr>
          <p:cNvPr id="46090" name="Line 10"/>
          <p:cNvSpPr>
            <a:spLocks noChangeShapeType="1"/>
          </p:cNvSpPr>
          <p:nvPr/>
        </p:nvSpPr>
        <p:spPr bwMode="auto">
          <a:xfrm flipV="1">
            <a:off x="3530600" y="4189413"/>
            <a:ext cx="1809750" cy="47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6091" name="Text Box 11"/>
          <p:cNvSpPr txBox="1">
            <a:spLocks noChangeArrowheads="1"/>
          </p:cNvSpPr>
          <p:nvPr/>
        </p:nvSpPr>
        <p:spPr bwMode="auto">
          <a:xfrm>
            <a:off x="6473825" y="1697038"/>
            <a:ext cx="1762125" cy="6413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>
                <a:latin typeface="Arial" pitchFamily="34" charset="0"/>
                <a:cs typeface="Arial" pitchFamily="34" charset="0"/>
              </a:rPr>
              <a:t>Bob</a:t>
            </a:r>
            <a:r>
              <a:rPr lang="ja-JP" altLang="en-US" sz="1800">
                <a:latin typeface="Arial" pitchFamily="34" charset="0"/>
                <a:cs typeface="Arial" pitchFamily="34" charset="0"/>
              </a:rPr>
              <a:t>’</a:t>
            </a:r>
            <a:r>
              <a:rPr lang="en-US" altLang="ja-JP" sz="1800">
                <a:latin typeface="Arial" pitchFamily="34" charset="0"/>
                <a:cs typeface="Arial" pitchFamily="34" charset="0"/>
              </a:rPr>
              <a:t>s </a:t>
            </a:r>
            <a:r>
              <a:rPr lang="en-US" altLang="ja-JP" sz="1800" i="1" u="sng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public </a:t>
            </a:r>
          </a:p>
          <a:p>
            <a:r>
              <a:rPr lang="en-US" sz="1800">
                <a:latin typeface="Arial" pitchFamily="34" charset="0"/>
                <a:cs typeface="Arial" pitchFamily="34" charset="0"/>
              </a:rPr>
              <a:t>key </a:t>
            </a:r>
          </a:p>
        </p:txBody>
      </p:sp>
      <p:pic>
        <p:nvPicPr>
          <p:cNvPr id="46092" name="Picture 12" descr="Bo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68963" y="3098800"/>
            <a:ext cx="665162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6093" name="Line 13"/>
          <p:cNvSpPr>
            <a:spLocks noChangeShapeType="1"/>
          </p:cNvSpPr>
          <p:nvPr/>
        </p:nvSpPr>
        <p:spPr bwMode="auto">
          <a:xfrm>
            <a:off x="1365250" y="4219575"/>
            <a:ext cx="6746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6094" name="Line 14"/>
          <p:cNvSpPr>
            <a:spLocks noChangeShapeType="1"/>
          </p:cNvSpPr>
          <p:nvPr/>
        </p:nvSpPr>
        <p:spPr bwMode="auto">
          <a:xfrm>
            <a:off x="6750050" y="4175125"/>
            <a:ext cx="6746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pic>
        <p:nvPicPr>
          <p:cNvPr id="46095" name="Picture 15" descr="BS00768_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 flipV="1">
            <a:off x="5516563" y="1839913"/>
            <a:ext cx="458787" cy="236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6096" name="Text Box 16"/>
          <p:cNvSpPr txBox="1">
            <a:spLocks noChangeArrowheads="1"/>
          </p:cNvSpPr>
          <p:nvPr/>
        </p:nvSpPr>
        <p:spPr bwMode="auto">
          <a:xfrm>
            <a:off x="6808788" y="3830638"/>
            <a:ext cx="125253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plaintext</a:t>
            </a:r>
          </a:p>
          <a:p>
            <a:pPr algn="ctr"/>
            <a:r>
              <a:rPr lang="en-US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message</a:t>
            </a:r>
          </a:p>
        </p:txBody>
      </p:sp>
      <p:grpSp>
        <p:nvGrpSpPr>
          <p:cNvPr id="46097" name="Group 17"/>
          <p:cNvGrpSpPr>
            <a:grpSpLocks/>
          </p:cNvGrpSpPr>
          <p:nvPr/>
        </p:nvGrpSpPr>
        <p:grpSpPr bwMode="auto">
          <a:xfrm>
            <a:off x="3954463" y="4162425"/>
            <a:ext cx="876300" cy="617538"/>
            <a:chOff x="2351" y="2077"/>
            <a:chExt cx="552" cy="389"/>
          </a:xfrm>
        </p:grpSpPr>
        <p:sp>
          <p:nvSpPr>
            <p:cNvPr id="46115" name="Text Box 18"/>
            <p:cNvSpPr txBox="1">
              <a:spLocks noChangeArrowheads="1"/>
            </p:cNvSpPr>
            <p:nvPr/>
          </p:nvSpPr>
          <p:spPr bwMode="auto">
            <a:xfrm>
              <a:off x="2351" y="2132"/>
              <a:ext cx="55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K  (m)</a:t>
              </a:r>
            </a:p>
          </p:txBody>
        </p:sp>
        <p:sp>
          <p:nvSpPr>
            <p:cNvPr id="46116" name="Text Box 19"/>
            <p:cNvSpPr txBox="1">
              <a:spLocks noChangeArrowheads="1"/>
            </p:cNvSpPr>
            <p:nvPr/>
          </p:nvSpPr>
          <p:spPr bwMode="auto">
            <a:xfrm>
              <a:off x="2463" y="2253"/>
              <a:ext cx="202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60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B</a:t>
              </a:r>
            </a:p>
          </p:txBody>
        </p:sp>
        <p:sp>
          <p:nvSpPr>
            <p:cNvPr id="46117" name="Text Box 20"/>
            <p:cNvSpPr txBox="1">
              <a:spLocks noChangeArrowheads="1"/>
            </p:cNvSpPr>
            <p:nvPr/>
          </p:nvSpPr>
          <p:spPr bwMode="auto">
            <a:xfrm>
              <a:off x="2468" y="2077"/>
              <a:ext cx="192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60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+</a:t>
              </a:r>
            </a:p>
          </p:txBody>
        </p:sp>
      </p:grpSp>
      <p:sp>
        <p:nvSpPr>
          <p:cNvPr id="46098" name="Text Box 21"/>
          <p:cNvSpPr txBox="1">
            <a:spLocks noChangeArrowheads="1"/>
          </p:cNvSpPr>
          <p:nvPr/>
        </p:nvSpPr>
        <p:spPr bwMode="auto">
          <a:xfrm>
            <a:off x="6013450" y="1757363"/>
            <a:ext cx="4254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 </a:t>
            </a:r>
          </a:p>
        </p:txBody>
      </p:sp>
      <p:sp>
        <p:nvSpPr>
          <p:cNvPr id="46099" name="Text Box 22"/>
          <p:cNvSpPr txBox="1">
            <a:spLocks noChangeArrowheads="1"/>
          </p:cNvSpPr>
          <p:nvPr/>
        </p:nvSpPr>
        <p:spPr bwMode="auto">
          <a:xfrm>
            <a:off x="6157913" y="1936750"/>
            <a:ext cx="322262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</a:t>
            </a:r>
          </a:p>
        </p:txBody>
      </p:sp>
      <p:sp>
        <p:nvSpPr>
          <p:cNvPr id="46100" name="Text Box 23"/>
          <p:cNvSpPr txBox="1">
            <a:spLocks noChangeArrowheads="1"/>
          </p:cNvSpPr>
          <p:nvPr/>
        </p:nvSpPr>
        <p:spPr bwMode="auto">
          <a:xfrm>
            <a:off x="6165850" y="1657350"/>
            <a:ext cx="3048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+</a:t>
            </a:r>
          </a:p>
        </p:txBody>
      </p:sp>
      <p:sp>
        <p:nvSpPr>
          <p:cNvPr id="46101" name="Text Box 24"/>
          <p:cNvSpPr txBox="1">
            <a:spLocks noChangeArrowheads="1"/>
          </p:cNvSpPr>
          <p:nvPr/>
        </p:nvSpPr>
        <p:spPr bwMode="auto">
          <a:xfrm>
            <a:off x="6470650" y="2374900"/>
            <a:ext cx="1762125" cy="6413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>
                <a:latin typeface="Arial" pitchFamily="34" charset="0"/>
                <a:cs typeface="Arial" pitchFamily="34" charset="0"/>
              </a:rPr>
              <a:t>Bob</a:t>
            </a:r>
            <a:r>
              <a:rPr lang="ja-JP" altLang="en-US" sz="1800">
                <a:latin typeface="Arial" pitchFamily="34" charset="0"/>
                <a:cs typeface="Arial" pitchFamily="34" charset="0"/>
              </a:rPr>
              <a:t>’</a:t>
            </a:r>
            <a:r>
              <a:rPr lang="en-US" altLang="ja-JP" sz="1800">
                <a:latin typeface="Arial" pitchFamily="34" charset="0"/>
                <a:cs typeface="Arial" pitchFamily="34" charset="0"/>
              </a:rPr>
              <a:t>s </a:t>
            </a:r>
            <a:r>
              <a:rPr lang="en-US" altLang="ja-JP" sz="1800" i="1" u="sng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private</a:t>
            </a:r>
          </a:p>
          <a:p>
            <a:r>
              <a:rPr lang="en-US" sz="1800">
                <a:latin typeface="Arial" pitchFamily="34" charset="0"/>
                <a:cs typeface="Arial" pitchFamily="34" charset="0"/>
              </a:rPr>
              <a:t>key </a:t>
            </a:r>
          </a:p>
        </p:txBody>
      </p:sp>
      <p:pic>
        <p:nvPicPr>
          <p:cNvPr id="46102" name="Picture 25" descr="BS00768_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 flipV="1">
            <a:off x="5513388" y="2513013"/>
            <a:ext cx="542925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6103" name="Text Box 26"/>
          <p:cNvSpPr txBox="1">
            <a:spLocks noChangeArrowheads="1"/>
          </p:cNvSpPr>
          <p:nvPr/>
        </p:nvSpPr>
        <p:spPr bwMode="auto">
          <a:xfrm>
            <a:off x="6022975" y="2447925"/>
            <a:ext cx="4254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 </a:t>
            </a:r>
          </a:p>
        </p:txBody>
      </p:sp>
      <p:sp>
        <p:nvSpPr>
          <p:cNvPr id="46104" name="Text Box 27"/>
          <p:cNvSpPr txBox="1">
            <a:spLocks noChangeArrowheads="1"/>
          </p:cNvSpPr>
          <p:nvPr/>
        </p:nvSpPr>
        <p:spPr bwMode="auto">
          <a:xfrm>
            <a:off x="6230938" y="2640013"/>
            <a:ext cx="322262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</a:t>
            </a:r>
          </a:p>
        </p:txBody>
      </p:sp>
      <p:sp>
        <p:nvSpPr>
          <p:cNvPr id="46105" name="Text Box 28"/>
          <p:cNvSpPr txBox="1">
            <a:spLocks noChangeArrowheads="1"/>
          </p:cNvSpPr>
          <p:nvPr/>
        </p:nvSpPr>
        <p:spPr bwMode="auto">
          <a:xfrm>
            <a:off x="6264275" y="2360613"/>
            <a:ext cx="252413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-</a:t>
            </a:r>
          </a:p>
        </p:txBody>
      </p:sp>
      <p:grpSp>
        <p:nvGrpSpPr>
          <p:cNvPr id="46106" name="Group 29"/>
          <p:cNvGrpSpPr>
            <a:grpSpLocks/>
          </p:cNvGrpSpPr>
          <p:nvPr/>
        </p:nvGrpSpPr>
        <p:grpSpPr bwMode="auto">
          <a:xfrm>
            <a:off x="6840538" y="4359275"/>
            <a:ext cx="1885950" cy="636588"/>
            <a:chOff x="2413" y="3394"/>
            <a:chExt cx="1188" cy="401"/>
          </a:xfrm>
        </p:grpSpPr>
        <p:sp>
          <p:nvSpPr>
            <p:cNvPr id="46110" name="Text Box 30"/>
            <p:cNvSpPr txBox="1">
              <a:spLocks noChangeArrowheads="1"/>
            </p:cNvSpPr>
            <p:nvPr/>
          </p:nvSpPr>
          <p:spPr bwMode="auto">
            <a:xfrm>
              <a:off x="2413" y="3434"/>
              <a:ext cx="11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m = K  </a:t>
              </a:r>
              <a:r>
                <a:rPr lang="en-US" sz="240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(</a:t>
              </a:r>
              <a:r>
                <a:rPr lang="en-US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K  (m)</a:t>
              </a:r>
              <a:r>
                <a:rPr lang="en-US" sz="240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)</a:t>
              </a:r>
            </a:p>
          </p:txBody>
        </p:sp>
        <p:sp>
          <p:nvSpPr>
            <p:cNvPr id="46111" name="Text Box 31"/>
            <p:cNvSpPr txBox="1">
              <a:spLocks noChangeArrowheads="1"/>
            </p:cNvSpPr>
            <p:nvPr/>
          </p:nvSpPr>
          <p:spPr bwMode="auto">
            <a:xfrm>
              <a:off x="3090" y="3582"/>
              <a:ext cx="202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60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B</a:t>
              </a:r>
            </a:p>
          </p:txBody>
        </p:sp>
        <p:sp>
          <p:nvSpPr>
            <p:cNvPr id="46112" name="Text Box 32"/>
            <p:cNvSpPr txBox="1">
              <a:spLocks noChangeArrowheads="1"/>
            </p:cNvSpPr>
            <p:nvPr/>
          </p:nvSpPr>
          <p:spPr bwMode="auto">
            <a:xfrm>
              <a:off x="3092" y="3400"/>
              <a:ext cx="192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60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+</a:t>
              </a:r>
            </a:p>
          </p:txBody>
        </p:sp>
        <p:sp>
          <p:nvSpPr>
            <p:cNvPr id="46113" name="Text Box 33"/>
            <p:cNvSpPr txBox="1">
              <a:spLocks noChangeArrowheads="1"/>
            </p:cNvSpPr>
            <p:nvPr/>
          </p:nvSpPr>
          <p:spPr bwMode="auto">
            <a:xfrm>
              <a:off x="2829" y="3570"/>
              <a:ext cx="202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60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B</a:t>
              </a:r>
            </a:p>
          </p:txBody>
        </p:sp>
        <p:sp>
          <p:nvSpPr>
            <p:cNvPr id="46114" name="Text Box 34"/>
            <p:cNvSpPr txBox="1">
              <a:spLocks noChangeArrowheads="1"/>
            </p:cNvSpPr>
            <p:nvPr/>
          </p:nvSpPr>
          <p:spPr bwMode="auto">
            <a:xfrm>
              <a:off x="2856" y="3394"/>
              <a:ext cx="160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60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-</a:t>
              </a:r>
            </a:p>
          </p:txBody>
        </p:sp>
      </p:grpSp>
      <p:sp>
        <p:nvSpPr>
          <p:cNvPr id="46107" name="Freeform 35"/>
          <p:cNvSpPr>
            <a:spLocks/>
          </p:cNvSpPr>
          <p:nvPr/>
        </p:nvSpPr>
        <p:spPr bwMode="auto">
          <a:xfrm>
            <a:off x="3001963" y="1973263"/>
            <a:ext cx="2393950" cy="1754187"/>
          </a:xfrm>
          <a:custGeom>
            <a:avLst/>
            <a:gdLst>
              <a:gd name="T0" fmla="*/ 2147483647 w 1508"/>
              <a:gd name="T1" fmla="*/ 0 h 1105"/>
              <a:gd name="T2" fmla="*/ 0 w 1508"/>
              <a:gd name="T3" fmla="*/ 0 h 1105"/>
              <a:gd name="T4" fmla="*/ 2147483647 w 1508"/>
              <a:gd name="T5" fmla="*/ 2147483647 h 1105"/>
              <a:gd name="T6" fmla="*/ 0 60000 65536"/>
              <a:gd name="T7" fmla="*/ 0 60000 65536"/>
              <a:gd name="T8" fmla="*/ 0 60000 65536"/>
              <a:gd name="T9" fmla="*/ 0 w 1508"/>
              <a:gd name="T10" fmla="*/ 0 h 1105"/>
              <a:gd name="T11" fmla="*/ 1508 w 1508"/>
              <a:gd name="T12" fmla="*/ 1105 h 110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08" h="1105">
                <a:moveTo>
                  <a:pt x="1508" y="0"/>
                </a:moveTo>
                <a:lnTo>
                  <a:pt x="0" y="0"/>
                </a:lnTo>
                <a:lnTo>
                  <a:pt x="5" y="1105"/>
                </a:lnTo>
              </a:path>
            </a:pathLst>
          </a:custGeom>
          <a:noFill/>
          <a:ln w="19050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6108" name="Freeform 36"/>
          <p:cNvSpPr>
            <a:spLocks/>
          </p:cNvSpPr>
          <p:nvPr/>
        </p:nvSpPr>
        <p:spPr bwMode="auto">
          <a:xfrm>
            <a:off x="5446713" y="2646363"/>
            <a:ext cx="330200" cy="1074737"/>
          </a:xfrm>
          <a:custGeom>
            <a:avLst/>
            <a:gdLst>
              <a:gd name="T0" fmla="*/ 2147483647 w 184"/>
              <a:gd name="T1" fmla="*/ 0 h 1113"/>
              <a:gd name="T2" fmla="*/ 0 w 184"/>
              <a:gd name="T3" fmla="*/ 2147483647 h 1113"/>
              <a:gd name="T4" fmla="*/ 2147483647 w 184"/>
              <a:gd name="T5" fmla="*/ 2147483647 h 1113"/>
              <a:gd name="T6" fmla="*/ 0 60000 65536"/>
              <a:gd name="T7" fmla="*/ 0 60000 65536"/>
              <a:gd name="T8" fmla="*/ 0 60000 65536"/>
              <a:gd name="T9" fmla="*/ 0 w 184"/>
              <a:gd name="T10" fmla="*/ 0 h 1113"/>
              <a:gd name="T11" fmla="*/ 184 w 184"/>
              <a:gd name="T12" fmla="*/ 1113 h 11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4" h="1113">
                <a:moveTo>
                  <a:pt x="184" y="0"/>
                </a:moveTo>
                <a:lnTo>
                  <a:pt x="0" y="8"/>
                </a:lnTo>
                <a:lnTo>
                  <a:pt x="5" y="1113"/>
                </a:lnTo>
              </a:path>
            </a:pathLst>
          </a:custGeom>
          <a:noFill/>
          <a:ln w="19050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pic>
        <p:nvPicPr>
          <p:cNvPr id="46109" name="Picture 20" descr="underline_base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2900" y="950913"/>
            <a:ext cx="5484813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>
                <a:latin typeface="Arial" charset="0"/>
              </a:rPr>
              <a:t>Network Security</a:t>
            </a:r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414338" y="163513"/>
            <a:ext cx="7772400" cy="1143000"/>
          </a:xfrm>
        </p:spPr>
        <p:txBody>
          <a:bodyPr/>
          <a:lstStyle/>
          <a:p>
            <a:r>
              <a:rPr lang="en-US" smtClean="0"/>
              <a:t>Public key encryption algorithms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95500" y="2298700"/>
            <a:ext cx="5619750" cy="62547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mtClean="0">
                <a:latin typeface="Arial" pitchFamily="34" charset="0"/>
                <a:cs typeface="Arial" pitchFamily="34" charset="0"/>
              </a:rPr>
              <a:t>need K  ( ) and K  ( ) such that</a:t>
            </a:r>
          </a:p>
        </p:txBody>
      </p:sp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3208338" y="2522538"/>
            <a:ext cx="38893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>
                <a:latin typeface="Arial" pitchFamily="34" charset="0"/>
                <a:cs typeface="Arial" pitchFamily="34" charset="0"/>
              </a:rPr>
              <a:t>B</a:t>
            </a:r>
          </a:p>
        </p:txBody>
      </p:sp>
      <p:sp>
        <p:nvSpPr>
          <p:cNvPr id="47109" name="Text Box 5"/>
          <p:cNvSpPr txBox="1">
            <a:spLocks noChangeArrowheads="1"/>
          </p:cNvSpPr>
          <p:nvPr/>
        </p:nvSpPr>
        <p:spPr bwMode="auto">
          <a:xfrm>
            <a:off x="4810125" y="2560638"/>
            <a:ext cx="3889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>
                <a:latin typeface="Arial" pitchFamily="34" charset="0"/>
                <a:cs typeface="Arial" pitchFamily="34" charset="0"/>
              </a:rPr>
              <a:t>B</a:t>
            </a:r>
          </a:p>
        </p:txBody>
      </p:sp>
      <p:sp>
        <p:nvSpPr>
          <p:cNvPr id="47110" name="Text Box 6"/>
          <p:cNvSpPr txBox="1">
            <a:spLocks noChangeArrowheads="1"/>
          </p:cNvSpPr>
          <p:nvPr/>
        </p:nvSpPr>
        <p:spPr bwMode="auto">
          <a:xfrm>
            <a:off x="3519488" y="1958975"/>
            <a:ext cx="355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4800">
                <a:latin typeface="Arial" pitchFamily="34" charset="0"/>
                <a:cs typeface="Arial" pitchFamily="34" charset="0"/>
              </a:rPr>
              <a:t>.</a:t>
            </a:r>
            <a:endParaRPr lang="en-US" sz="2400">
              <a:latin typeface="Arial" pitchFamily="34" charset="0"/>
              <a:cs typeface="Arial" pitchFamily="34" charset="0"/>
            </a:endParaRPr>
          </a:p>
        </p:txBody>
      </p:sp>
      <p:sp>
        <p:nvSpPr>
          <p:cNvPr id="47111" name="Text Box 7"/>
          <p:cNvSpPr txBox="1">
            <a:spLocks noChangeArrowheads="1"/>
          </p:cNvSpPr>
          <p:nvPr/>
        </p:nvSpPr>
        <p:spPr bwMode="auto">
          <a:xfrm>
            <a:off x="5103813" y="1997075"/>
            <a:ext cx="355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4800">
                <a:latin typeface="Arial" pitchFamily="34" charset="0"/>
                <a:cs typeface="Arial" pitchFamily="34" charset="0"/>
              </a:rPr>
              <a:t>.</a:t>
            </a:r>
            <a:endParaRPr lang="en-US" sz="2400">
              <a:latin typeface="Arial" pitchFamily="34" charset="0"/>
              <a:cs typeface="Arial" pitchFamily="34" charset="0"/>
            </a:endParaRPr>
          </a:p>
        </p:txBody>
      </p:sp>
      <p:sp>
        <p:nvSpPr>
          <p:cNvPr id="47112" name="Rectangle 8"/>
          <p:cNvSpPr>
            <a:spLocks noChangeArrowheads="1"/>
          </p:cNvSpPr>
          <p:nvPr/>
        </p:nvSpPr>
        <p:spPr bwMode="auto">
          <a:xfrm>
            <a:off x="2117725" y="3857625"/>
            <a:ext cx="5468938" cy="62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</a:pPr>
            <a:r>
              <a:rPr lang="en-US" sz="2800">
                <a:latin typeface="Arial" pitchFamily="34" charset="0"/>
                <a:cs typeface="Arial" pitchFamily="34" charset="0"/>
              </a:rPr>
              <a:t>given public key K  , it should be impossible to compute private key K  </a:t>
            </a:r>
          </a:p>
        </p:txBody>
      </p:sp>
      <p:sp>
        <p:nvSpPr>
          <p:cNvPr id="47113" name="Text Box 9"/>
          <p:cNvSpPr txBox="1">
            <a:spLocks noChangeArrowheads="1"/>
          </p:cNvSpPr>
          <p:nvPr/>
        </p:nvSpPr>
        <p:spPr bwMode="auto">
          <a:xfrm>
            <a:off x="3409950" y="4962525"/>
            <a:ext cx="3905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>
                <a:latin typeface="Arial" pitchFamily="34" charset="0"/>
                <a:cs typeface="Arial" pitchFamily="34" charset="0"/>
              </a:rPr>
              <a:t>B</a:t>
            </a:r>
          </a:p>
        </p:txBody>
      </p:sp>
      <p:sp>
        <p:nvSpPr>
          <p:cNvPr id="47114" name="Text Box 10"/>
          <p:cNvSpPr txBox="1">
            <a:spLocks noChangeArrowheads="1"/>
          </p:cNvSpPr>
          <p:nvPr/>
        </p:nvSpPr>
        <p:spPr bwMode="auto">
          <a:xfrm>
            <a:off x="4995863" y="4054475"/>
            <a:ext cx="4333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>
                <a:latin typeface="Arial" pitchFamily="34" charset="0"/>
                <a:cs typeface="Arial" pitchFamily="34" charset="0"/>
              </a:rPr>
              <a:t>B</a:t>
            </a:r>
          </a:p>
        </p:txBody>
      </p:sp>
      <p:sp>
        <p:nvSpPr>
          <p:cNvPr id="47115" name="Text Box 11"/>
          <p:cNvSpPr txBox="1">
            <a:spLocks noChangeArrowheads="1"/>
          </p:cNvSpPr>
          <p:nvPr/>
        </p:nvSpPr>
        <p:spPr bwMode="auto">
          <a:xfrm>
            <a:off x="703263" y="1535113"/>
            <a:ext cx="22002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800">
                <a:latin typeface="Gill Sans MT" pitchFamily="34" charset="0"/>
                <a:cs typeface="Arial" pitchFamily="34" charset="0"/>
              </a:rPr>
              <a:t>requirements:</a:t>
            </a:r>
            <a:endParaRPr lang="en-US" sz="2400">
              <a:latin typeface="Gill Sans MT" pitchFamily="34" charset="0"/>
              <a:cs typeface="Arial" pitchFamily="34" charset="0"/>
            </a:endParaRPr>
          </a:p>
        </p:txBody>
      </p:sp>
      <p:sp>
        <p:nvSpPr>
          <p:cNvPr id="47116" name="Oval 13"/>
          <p:cNvSpPr>
            <a:spLocks noChangeArrowheads="1"/>
          </p:cNvSpPr>
          <p:nvPr/>
        </p:nvSpPr>
        <p:spPr bwMode="auto">
          <a:xfrm>
            <a:off x="1490663" y="2308225"/>
            <a:ext cx="552450" cy="517525"/>
          </a:xfrm>
          <a:prstGeom prst="ellipse">
            <a:avLst/>
          </a:prstGeom>
          <a:solidFill>
            <a:srgbClr val="FFFFFF"/>
          </a:solidFill>
          <a:ln w="19050">
            <a:solidFill>
              <a:srgbClr val="000099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117" name="Text Box 14"/>
          <p:cNvSpPr txBox="1">
            <a:spLocks noChangeArrowheads="1"/>
          </p:cNvSpPr>
          <p:nvPr/>
        </p:nvSpPr>
        <p:spPr bwMode="auto">
          <a:xfrm>
            <a:off x="1576388" y="2308225"/>
            <a:ext cx="3841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80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1</a:t>
            </a:r>
            <a:endParaRPr lang="en-US" sz="240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7118" name="Group 15"/>
          <p:cNvGrpSpPr>
            <a:grpSpLocks/>
          </p:cNvGrpSpPr>
          <p:nvPr/>
        </p:nvGrpSpPr>
        <p:grpSpPr bwMode="auto">
          <a:xfrm>
            <a:off x="1524000" y="3810000"/>
            <a:ext cx="552450" cy="533400"/>
            <a:chOff x="489" y="1776"/>
            <a:chExt cx="348" cy="336"/>
          </a:xfrm>
        </p:grpSpPr>
        <p:sp>
          <p:nvSpPr>
            <p:cNvPr id="47132" name="Oval 16"/>
            <p:cNvSpPr>
              <a:spLocks noChangeArrowheads="1"/>
            </p:cNvSpPr>
            <p:nvPr/>
          </p:nvSpPr>
          <p:spPr bwMode="auto">
            <a:xfrm>
              <a:off x="489" y="1786"/>
              <a:ext cx="348" cy="326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0000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000099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7133" name="Text Box 17"/>
            <p:cNvSpPr txBox="1">
              <a:spLocks noChangeArrowheads="1"/>
            </p:cNvSpPr>
            <p:nvPr/>
          </p:nvSpPr>
          <p:spPr bwMode="auto">
            <a:xfrm>
              <a:off x="546" y="1776"/>
              <a:ext cx="243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80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2</a:t>
              </a:r>
              <a:endParaRPr lang="en-US" sz="2400">
                <a:solidFill>
                  <a:srgbClr val="000099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47119" name="Text Box 18"/>
          <p:cNvSpPr txBox="1">
            <a:spLocks noChangeArrowheads="1"/>
          </p:cNvSpPr>
          <p:nvPr/>
        </p:nvSpPr>
        <p:spPr bwMode="auto">
          <a:xfrm>
            <a:off x="1431925" y="5638800"/>
            <a:ext cx="57070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3200" i="1">
                <a:solidFill>
                  <a:srgbClr val="C00000"/>
                </a:solidFill>
                <a:latin typeface="Gill Sans MT" pitchFamily="34" charset="0"/>
              </a:rPr>
              <a:t>RSA: </a:t>
            </a:r>
            <a:r>
              <a:rPr lang="en-US" sz="2800">
                <a:latin typeface="Gill Sans MT" pitchFamily="34" charset="0"/>
              </a:rPr>
              <a:t>Rivest, Shamir, Adelson algorithm</a:t>
            </a:r>
            <a:endParaRPr lang="en-US" sz="2400">
              <a:latin typeface="Gill Sans MT" pitchFamily="34" charset="0"/>
            </a:endParaRPr>
          </a:p>
        </p:txBody>
      </p:sp>
      <p:sp>
        <p:nvSpPr>
          <p:cNvPr id="47120" name="Text Box 19"/>
          <p:cNvSpPr txBox="1">
            <a:spLocks noChangeArrowheads="1"/>
          </p:cNvSpPr>
          <p:nvPr/>
        </p:nvSpPr>
        <p:spPr bwMode="auto">
          <a:xfrm>
            <a:off x="3213100" y="2147888"/>
            <a:ext cx="3651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>
                <a:latin typeface="Arial" pitchFamily="34" charset="0"/>
                <a:cs typeface="Arial" pitchFamily="34" charset="0"/>
              </a:rPr>
              <a:t>+</a:t>
            </a:r>
          </a:p>
        </p:txBody>
      </p:sp>
      <p:sp>
        <p:nvSpPr>
          <p:cNvPr id="47121" name="Text Box 20"/>
          <p:cNvSpPr txBox="1">
            <a:spLocks noChangeArrowheads="1"/>
          </p:cNvSpPr>
          <p:nvPr/>
        </p:nvSpPr>
        <p:spPr bwMode="auto">
          <a:xfrm>
            <a:off x="4838700" y="2187575"/>
            <a:ext cx="28575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>
                <a:latin typeface="Arial" pitchFamily="34" charset="0"/>
                <a:cs typeface="Arial" pitchFamily="34" charset="0"/>
              </a:rPr>
              <a:t>-</a:t>
            </a:r>
          </a:p>
        </p:txBody>
      </p:sp>
      <p:grpSp>
        <p:nvGrpSpPr>
          <p:cNvPr id="47122" name="Group 21"/>
          <p:cNvGrpSpPr>
            <a:grpSpLocks/>
          </p:cNvGrpSpPr>
          <p:nvPr/>
        </p:nvGrpSpPr>
        <p:grpSpPr bwMode="auto">
          <a:xfrm>
            <a:off x="3238500" y="2720975"/>
            <a:ext cx="2830513" cy="947738"/>
            <a:chOff x="1340" y="1706"/>
            <a:chExt cx="1783" cy="597"/>
          </a:xfrm>
        </p:grpSpPr>
        <p:grpSp>
          <p:nvGrpSpPr>
            <p:cNvPr id="47126" name="Group 22"/>
            <p:cNvGrpSpPr>
              <a:grpSpLocks/>
            </p:cNvGrpSpPr>
            <p:nvPr/>
          </p:nvGrpSpPr>
          <p:grpSpPr bwMode="auto">
            <a:xfrm>
              <a:off x="1340" y="1841"/>
              <a:ext cx="1783" cy="462"/>
              <a:chOff x="1711" y="1463"/>
              <a:chExt cx="1783" cy="462"/>
            </a:xfrm>
          </p:grpSpPr>
          <p:sp>
            <p:nvSpPr>
              <p:cNvPr id="47129" name="Text Box 23"/>
              <p:cNvSpPr txBox="1">
                <a:spLocks noChangeArrowheads="1"/>
              </p:cNvSpPr>
              <p:nvPr/>
            </p:nvSpPr>
            <p:spPr bwMode="auto">
              <a:xfrm>
                <a:off x="1711" y="1463"/>
                <a:ext cx="1783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80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K  (K  (m))  =  m </a:t>
                </a:r>
              </a:p>
            </p:txBody>
          </p:sp>
          <p:sp>
            <p:nvSpPr>
              <p:cNvPr id="47130" name="Text Box 24"/>
              <p:cNvSpPr txBox="1">
                <a:spLocks noChangeArrowheads="1"/>
              </p:cNvSpPr>
              <p:nvPr/>
            </p:nvSpPr>
            <p:spPr bwMode="auto">
              <a:xfrm>
                <a:off x="2234" y="1634"/>
                <a:ext cx="246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40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B</a:t>
                </a:r>
                <a:endParaRPr lang="en-US" sz="280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7131" name="Text Box 25"/>
              <p:cNvSpPr txBox="1">
                <a:spLocks noChangeArrowheads="1"/>
              </p:cNvSpPr>
              <p:nvPr/>
            </p:nvSpPr>
            <p:spPr bwMode="auto">
              <a:xfrm>
                <a:off x="1892" y="1620"/>
                <a:ext cx="246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40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B</a:t>
                </a:r>
                <a:endParaRPr lang="en-US" sz="280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47127" name="Text Box 26"/>
            <p:cNvSpPr txBox="1">
              <a:spLocks noChangeArrowheads="1"/>
            </p:cNvSpPr>
            <p:nvPr/>
          </p:nvSpPr>
          <p:spPr bwMode="auto">
            <a:xfrm>
              <a:off x="1521" y="1706"/>
              <a:ext cx="181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40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-</a:t>
              </a:r>
            </a:p>
          </p:txBody>
        </p:sp>
        <p:sp>
          <p:nvSpPr>
            <p:cNvPr id="47128" name="Text Box 27"/>
            <p:cNvSpPr txBox="1">
              <a:spLocks noChangeArrowheads="1"/>
            </p:cNvSpPr>
            <p:nvPr/>
          </p:nvSpPr>
          <p:spPr bwMode="auto">
            <a:xfrm>
              <a:off x="1860" y="1722"/>
              <a:ext cx="229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40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+</a:t>
              </a:r>
            </a:p>
          </p:txBody>
        </p:sp>
      </p:grpSp>
      <p:sp>
        <p:nvSpPr>
          <p:cNvPr id="47123" name="Text Box 28"/>
          <p:cNvSpPr txBox="1">
            <a:spLocks noChangeArrowheads="1"/>
          </p:cNvSpPr>
          <p:nvPr/>
        </p:nvSpPr>
        <p:spPr bwMode="auto">
          <a:xfrm>
            <a:off x="5053013" y="3708400"/>
            <a:ext cx="3651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>
                <a:latin typeface="Arial" pitchFamily="34" charset="0"/>
                <a:cs typeface="Arial" pitchFamily="34" charset="0"/>
              </a:rPr>
              <a:t>+</a:t>
            </a:r>
          </a:p>
        </p:txBody>
      </p:sp>
      <p:sp>
        <p:nvSpPr>
          <p:cNvPr id="47124" name="Text Box 29"/>
          <p:cNvSpPr txBox="1">
            <a:spLocks noChangeArrowheads="1"/>
          </p:cNvSpPr>
          <p:nvPr/>
        </p:nvSpPr>
        <p:spPr bwMode="auto">
          <a:xfrm>
            <a:off x="3408363" y="4557713"/>
            <a:ext cx="28575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>
                <a:latin typeface="Arial" pitchFamily="34" charset="0"/>
                <a:cs typeface="Arial" pitchFamily="34" charset="0"/>
              </a:rPr>
              <a:t>-</a:t>
            </a:r>
          </a:p>
        </p:txBody>
      </p:sp>
      <p:pic>
        <p:nvPicPr>
          <p:cNvPr id="47125" name="Picture 15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363" y="954088"/>
            <a:ext cx="7769225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>
                <a:latin typeface="Arial" charset="0"/>
              </a:rPr>
              <a:t>Network Security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Chapter 8: Network Security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371600"/>
            <a:ext cx="8321675" cy="497205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3200" i="1" smtClean="0">
                <a:solidFill>
                  <a:srgbClr val="C00000"/>
                </a:solidFill>
              </a:rPr>
              <a:t>Chapter goals: </a:t>
            </a:r>
          </a:p>
          <a:p>
            <a:r>
              <a:rPr lang="en-US" smtClean="0"/>
              <a:t>understand principles of network security:</a:t>
            </a:r>
            <a:r>
              <a:rPr lang="en-US" sz="2400" smtClean="0"/>
              <a:t> </a:t>
            </a:r>
          </a:p>
          <a:p>
            <a:pPr lvl="1"/>
            <a:r>
              <a:rPr lang="en-US" smtClean="0"/>
              <a:t>cryptography and its </a:t>
            </a:r>
            <a:r>
              <a:rPr lang="en-US" i="1" smtClean="0"/>
              <a:t>many</a:t>
            </a:r>
            <a:r>
              <a:rPr lang="en-US" smtClean="0"/>
              <a:t> uses beyond </a:t>
            </a:r>
            <a:r>
              <a:rPr lang="ja-JP" altLang="en-US" smtClean="0"/>
              <a:t>“</a:t>
            </a:r>
            <a:r>
              <a:rPr lang="en-US" altLang="ja-JP" smtClean="0"/>
              <a:t>confidentiality</a:t>
            </a:r>
            <a:r>
              <a:rPr lang="ja-JP" altLang="en-US" smtClean="0"/>
              <a:t>”</a:t>
            </a:r>
            <a:endParaRPr lang="en-US" altLang="ja-JP" smtClean="0"/>
          </a:p>
          <a:p>
            <a:pPr lvl="1"/>
            <a:r>
              <a:rPr lang="en-US" smtClean="0"/>
              <a:t>authentication</a:t>
            </a:r>
          </a:p>
          <a:p>
            <a:pPr lvl="1"/>
            <a:r>
              <a:rPr lang="en-US" smtClean="0"/>
              <a:t>message integrity</a:t>
            </a:r>
          </a:p>
          <a:p>
            <a:r>
              <a:rPr lang="en-US" smtClean="0"/>
              <a:t>security in practice:</a:t>
            </a:r>
          </a:p>
          <a:p>
            <a:pPr lvl="1"/>
            <a:r>
              <a:rPr lang="en-US" smtClean="0"/>
              <a:t>firewalls and intrusion detection systems</a:t>
            </a:r>
          </a:p>
          <a:p>
            <a:pPr lvl="1"/>
            <a:r>
              <a:rPr lang="en-US" smtClean="0"/>
              <a:t>security in application, transport, network, link layers</a:t>
            </a:r>
          </a:p>
        </p:txBody>
      </p:sp>
      <p:pic>
        <p:nvPicPr>
          <p:cNvPr id="21508" name="Picture 17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0713" y="1038225"/>
            <a:ext cx="6856412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>
                <a:latin typeface="Arial" charset="0"/>
              </a:rPr>
              <a:t>Network Security</a:t>
            </a:r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403225" y="141288"/>
            <a:ext cx="7772400" cy="1143000"/>
          </a:xfrm>
        </p:spPr>
        <p:txBody>
          <a:bodyPr/>
          <a:lstStyle/>
          <a:p>
            <a:r>
              <a:rPr lang="en-US" smtClean="0"/>
              <a:t>Prerequisite: modular arithmetic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7924800" cy="4648200"/>
          </a:xfrm>
        </p:spPr>
        <p:txBody>
          <a:bodyPr/>
          <a:lstStyle/>
          <a:p>
            <a:pPr marL="533400" indent="-533400">
              <a:lnSpc>
                <a:spcPct val="90000"/>
              </a:lnSpc>
            </a:pPr>
            <a:r>
              <a:rPr lang="en-US" dirty="0" smtClean="0"/>
              <a:t>x mod n = remainder of x when divide by n</a:t>
            </a:r>
          </a:p>
          <a:p>
            <a:pPr marL="533400" indent="-533400">
              <a:lnSpc>
                <a:spcPct val="90000"/>
              </a:lnSpc>
            </a:pPr>
            <a:r>
              <a:rPr lang="en-US" dirty="0" smtClean="0"/>
              <a:t>facts:</a:t>
            </a:r>
          </a:p>
          <a:p>
            <a:pPr marL="914400" lvl="1" indent="-457200">
              <a:lnSpc>
                <a:spcPct val="90000"/>
              </a:lnSpc>
              <a:buFont typeface="Wingdings" pitchFamily="2" charset="2"/>
              <a:buNone/>
            </a:pPr>
            <a:r>
              <a:rPr lang="en-US" dirty="0" smtClean="0">
                <a:solidFill>
                  <a:srgbClr val="000099"/>
                </a:solidFill>
              </a:rPr>
              <a:t>[(a mod n) + (b mod n)] mod n = (</a:t>
            </a:r>
            <a:r>
              <a:rPr lang="en-US" dirty="0" err="1" smtClean="0">
                <a:solidFill>
                  <a:srgbClr val="000099"/>
                </a:solidFill>
              </a:rPr>
              <a:t>a+b</a:t>
            </a:r>
            <a:r>
              <a:rPr lang="en-US" dirty="0" smtClean="0">
                <a:solidFill>
                  <a:srgbClr val="000099"/>
                </a:solidFill>
              </a:rPr>
              <a:t>) mod n</a:t>
            </a:r>
          </a:p>
          <a:p>
            <a:pPr marL="914400" lvl="1" indent="-457200">
              <a:lnSpc>
                <a:spcPct val="90000"/>
              </a:lnSpc>
              <a:buFont typeface="Wingdings" pitchFamily="2" charset="2"/>
              <a:buNone/>
            </a:pPr>
            <a:r>
              <a:rPr lang="en-US" dirty="0" smtClean="0">
                <a:solidFill>
                  <a:srgbClr val="000099"/>
                </a:solidFill>
              </a:rPr>
              <a:t>[(a mod n) - (b mod n)] mod n = (a-b) mod n</a:t>
            </a:r>
          </a:p>
          <a:p>
            <a:pPr marL="914400" lvl="1" indent="-457200">
              <a:lnSpc>
                <a:spcPct val="90000"/>
              </a:lnSpc>
              <a:buFont typeface="Wingdings" pitchFamily="2" charset="2"/>
              <a:buNone/>
            </a:pPr>
            <a:r>
              <a:rPr lang="en-US" dirty="0" smtClean="0">
                <a:solidFill>
                  <a:srgbClr val="000099"/>
                </a:solidFill>
              </a:rPr>
              <a:t>[(a mod n) * (b mod n)] mod n = (a*b) mod n</a:t>
            </a:r>
          </a:p>
          <a:p>
            <a:pPr marL="533400" indent="-533400">
              <a:lnSpc>
                <a:spcPct val="90000"/>
              </a:lnSpc>
            </a:pPr>
            <a:r>
              <a:rPr lang="en-US" dirty="0" smtClean="0"/>
              <a:t>thus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r>
              <a:rPr lang="en-US" dirty="0" smtClean="0"/>
              <a:t>      </a:t>
            </a:r>
            <a:r>
              <a:rPr lang="en-US" dirty="0" smtClean="0">
                <a:solidFill>
                  <a:srgbClr val="000099"/>
                </a:solidFill>
              </a:rPr>
              <a:t>(a mod n)</a:t>
            </a:r>
            <a:r>
              <a:rPr lang="en-US" baseline="30000" dirty="0" smtClean="0">
                <a:solidFill>
                  <a:srgbClr val="000099"/>
                </a:solidFill>
              </a:rPr>
              <a:t>d</a:t>
            </a:r>
            <a:r>
              <a:rPr lang="en-US" dirty="0" smtClean="0">
                <a:solidFill>
                  <a:srgbClr val="000099"/>
                </a:solidFill>
              </a:rPr>
              <a:t> mod n = a</a:t>
            </a:r>
            <a:r>
              <a:rPr lang="en-US" baseline="30000" dirty="0" smtClean="0">
                <a:solidFill>
                  <a:srgbClr val="000099"/>
                </a:solidFill>
              </a:rPr>
              <a:t>d</a:t>
            </a:r>
            <a:r>
              <a:rPr lang="en-US" dirty="0" smtClean="0">
                <a:solidFill>
                  <a:srgbClr val="000099"/>
                </a:solidFill>
              </a:rPr>
              <a:t> mod n</a:t>
            </a:r>
          </a:p>
          <a:p>
            <a:pPr marL="533400" indent="-533400">
              <a:lnSpc>
                <a:spcPct val="90000"/>
              </a:lnSpc>
            </a:pPr>
            <a:r>
              <a:rPr lang="en-US" dirty="0" smtClean="0"/>
              <a:t>example: x=14, n=10, d=2:</a:t>
            </a:r>
            <a:br>
              <a:rPr lang="en-US" dirty="0" smtClean="0"/>
            </a:br>
            <a:r>
              <a:rPr lang="en-US" dirty="0" smtClean="0"/>
              <a:t>(x mod n)</a:t>
            </a:r>
            <a:r>
              <a:rPr lang="en-US" baseline="30000" dirty="0" smtClean="0"/>
              <a:t>d</a:t>
            </a:r>
            <a:r>
              <a:rPr lang="en-US" dirty="0" smtClean="0"/>
              <a:t> mod n </a:t>
            </a:r>
            <a:r>
              <a:rPr lang="en-US" smtClean="0"/>
              <a:t>= 4</a:t>
            </a:r>
            <a:r>
              <a:rPr lang="en-US" baseline="30000" smtClean="0"/>
              <a:t>2</a:t>
            </a:r>
            <a:r>
              <a:rPr lang="en-US" smtClean="0"/>
              <a:t> </a:t>
            </a:r>
            <a:r>
              <a:rPr lang="en-US" dirty="0" smtClean="0"/>
              <a:t>mod 10 = 6</a:t>
            </a:r>
            <a:br>
              <a:rPr lang="en-US" dirty="0" smtClean="0"/>
            </a:br>
            <a:r>
              <a:rPr lang="en-US" dirty="0" err="1" smtClean="0"/>
              <a:t>x</a:t>
            </a:r>
            <a:r>
              <a:rPr lang="en-US" baseline="30000" dirty="0" err="1" smtClean="0"/>
              <a:t>d</a:t>
            </a:r>
            <a:r>
              <a:rPr lang="en-US" dirty="0" smtClean="0"/>
              <a:t> = 14</a:t>
            </a:r>
            <a:r>
              <a:rPr lang="en-US" baseline="30000" dirty="0" smtClean="0"/>
              <a:t>2</a:t>
            </a:r>
            <a:r>
              <a:rPr lang="en-US" dirty="0" smtClean="0"/>
              <a:t> = 196   </a:t>
            </a:r>
            <a:r>
              <a:rPr lang="en-US" dirty="0" err="1" smtClean="0"/>
              <a:t>x</a:t>
            </a:r>
            <a:r>
              <a:rPr lang="en-US" baseline="30000" dirty="0" err="1" smtClean="0"/>
              <a:t>d</a:t>
            </a:r>
            <a:r>
              <a:rPr lang="en-US" dirty="0" smtClean="0"/>
              <a:t> mod 10  = 6 </a:t>
            </a:r>
          </a:p>
        </p:txBody>
      </p:sp>
      <p:pic>
        <p:nvPicPr>
          <p:cNvPr id="48132" name="Picture 15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4500" y="931863"/>
            <a:ext cx="7769225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>
                <a:latin typeface="Arial" charset="0"/>
              </a:rPr>
              <a:t>Network Security</a:t>
            </a:r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RSA: getting ready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smtClean="0"/>
              <a:t>message: just a bit pattern</a:t>
            </a:r>
          </a:p>
          <a:p>
            <a:r>
              <a:rPr lang="en-US" sz="2400" smtClean="0"/>
              <a:t>bit pattern can be uniquely represented by an integer number </a:t>
            </a:r>
          </a:p>
          <a:p>
            <a:r>
              <a:rPr lang="en-US" sz="2400" smtClean="0"/>
              <a:t>thus, encrypting a message is equivalent to encrypting a number.</a:t>
            </a:r>
          </a:p>
          <a:p>
            <a:pPr>
              <a:buFont typeface="Wingdings" pitchFamily="2" charset="2"/>
              <a:buNone/>
            </a:pPr>
            <a:r>
              <a:rPr lang="en-US" i="1" smtClean="0">
                <a:solidFill>
                  <a:srgbClr val="C00000"/>
                </a:solidFill>
              </a:rPr>
              <a:t>example:</a:t>
            </a:r>
          </a:p>
          <a:p>
            <a:r>
              <a:rPr lang="en-US" sz="2400" smtClean="0"/>
              <a:t>m= 10010001 . This message is uniquely represented by the decimal number 145. </a:t>
            </a:r>
          </a:p>
          <a:p>
            <a:r>
              <a:rPr lang="en-US" sz="2400" smtClean="0"/>
              <a:t>to encrypt m, we encrypt the corresponding number, which gives a new number (the ciphertext).</a:t>
            </a:r>
          </a:p>
        </p:txBody>
      </p:sp>
      <p:pic>
        <p:nvPicPr>
          <p:cNvPr id="49156" name="Picture 22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013" y="1044575"/>
            <a:ext cx="4570412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>
                <a:latin typeface="Arial" charset="0"/>
              </a:rPr>
              <a:t>Network Security</a:t>
            </a:r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414338" y="98425"/>
            <a:ext cx="7772400" cy="1143000"/>
          </a:xfrm>
        </p:spPr>
        <p:txBody>
          <a:bodyPr/>
          <a:lstStyle/>
          <a:p>
            <a:r>
              <a:rPr lang="en-US" sz="3600" smtClean="0"/>
              <a:t>RSA: Creating public/private key pair</a:t>
            </a:r>
          </a:p>
        </p:txBody>
      </p:sp>
      <p:sp>
        <p:nvSpPr>
          <p:cNvPr id="50179" name="Text Box 3"/>
          <p:cNvSpPr txBox="1">
            <a:spLocks noChangeArrowheads="1"/>
          </p:cNvSpPr>
          <p:nvPr/>
        </p:nvSpPr>
        <p:spPr bwMode="auto">
          <a:xfrm>
            <a:off x="625475" y="1400175"/>
            <a:ext cx="6080125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000099"/>
                </a:solidFill>
                <a:latin typeface="Gill Sans MT" pitchFamily="34" charset="0"/>
              </a:rPr>
              <a:t>1.</a:t>
            </a:r>
            <a:r>
              <a:rPr lang="en-US" sz="2800">
                <a:latin typeface="Gill Sans MT" pitchFamily="34" charset="0"/>
              </a:rPr>
              <a:t> choose two large prime numbers </a:t>
            </a:r>
            <a:r>
              <a:rPr lang="en-US" sz="2800" i="1">
                <a:latin typeface="Gill Sans MT" pitchFamily="34" charset="0"/>
              </a:rPr>
              <a:t>p, q.</a:t>
            </a:r>
            <a:r>
              <a:rPr lang="en-US" sz="2800">
                <a:latin typeface="Gill Sans MT" pitchFamily="34" charset="0"/>
              </a:rPr>
              <a:t> </a:t>
            </a:r>
          </a:p>
          <a:p>
            <a:r>
              <a:rPr lang="en-US" sz="2800">
                <a:latin typeface="Gill Sans MT" pitchFamily="34" charset="0"/>
              </a:rPr>
              <a:t>   (e.g., 1024 bits each)</a:t>
            </a:r>
          </a:p>
        </p:txBody>
      </p:sp>
      <p:sp>
        <p:nvSpPr>
          <p:cNvPr id="50180" name="Text Box 4"/>
          <p:cNvSpPr txBox="1">
            <a:spLocks noChangeArrowheads="1"/>
          </p:cNvSpPr>
          <p:nvPr/>
        </p:nvSpPr>
        <p:spPr bwMode="auto">
          <a:xfrm>
            <a:off x="611188" y="2386013"/>
            <a:ext cx="494506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000099"/>
                </a:solidFill>
                <a:latin typeface="Gill Sans MT" pitchFamily="34" charset="0"/>
              </a:rPr>
              <a:t>2.</a:t>
            </a:r>
            <a:r>
              <a:rPr lang="en-US" sz="2800">
                <a:latin typeface="Gill Sans MT" pitchFamily="34" charset="0"/>
              </a:rPr>
              <a:t> compute </a:t>
            </a:r>
            <a:r>
              <a:rPr lang="en-US" sz="2800" i="1">
                <a:solidFill>
                  <a:srgbClr val="C00000"/>
                </a:solidFill>
                <a:latin typeface="Gill Sans MT" pitchFamily="34" charset="0"/>
              </a:rPr>
              <a:t>n </a:t>
            </a:r>
            <a:r>
              <a:rPr lang="en-US" sz="2800" i="1">
                <a:latin typeface="Gill Sans MT" pitchFamily="34" charset="0"/>
              </a:rPr>
              <a:t>= pq,  z = (p-1)(q-1</a:t>
            </a:r>
            <a:r>
              <a:rPr lang="en-US" sz="2800">
                <a:latin typeface="Gill Sans MT" pitchFamily="34" charset="0"/>
              </a:rPr>
              <a:t>)</a:t>
            </a:r>
          </a:p>
        </p:txBody>
      </p:sp>
      <p:sp>
        <p:nvSpPr>
          <p:cNvPr id="50181" name="Text Box 5"/>
          <p:cNvSpPr txBox="1">
            <a:spLocks noChangeArrowheads="1"/>
          </p:cNvSpPr>
          <p:nvPr/>
        </p:nvSpPr>
        <p:spPr bwMode="auto">
          <a:xfrm>
            <a:off x="609600" y="3055938"/>
            <a:ext cx="7693025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000099"/>
                </a:solidFill>
                <a:latin typeface="Gill Sans MT" pitchFamily="34" charset="0"/>
              </a:rPr>
              <a:t>3.</a:t>
            </a:r>
            <a:r>
              <a:rPr lang="en-US" sz="2800">
                <a:latin typeface="Gill Sans MT" pitchFamily="34" charset="0"/>
              </a:rPr>
              <a:t> choose </a:t>
            </a:r>
            <a:r>
              <a:rPr lang="en-US" sz="2800" i="1">
                <a:solidFill>
                  <a:srgbClr val="C00000"/>
                </a:solidFill>
                <a:latin typeface="Gill Sans MT" pitchFamily="34" charset="0"/>
              </a:rPr>
              <a:t>e</a:t>
            </a:r>
            <a:r>
              <a:rPr lang="en-US" sz="2800" i="1">
                <a:latin typeface="Gill Sans MT" pitchFamily="34" charset="0"/>
              </a:rPr>
              <a:t> (</a:t>
            </a:r>
            <a:r>
              <a:rPr lang="en-US" sz="2800">
                <a:latin typeface="Gill Sans MT" pitchFamily="34" charset="0"/>
              </a:rPr>
              <a:t>with</a:t>
            </a:r>
            <a:r>
              <a:rPr lang="en-US" sz="2800" i="1">
                <a:latin typeface="Gill Sans MT" pitchFamily="34" charset="0"/>
              </a:rPr>
              <a:t> e&lt;n)</a:t>
            </a:r>
            <a:r>
              <a:rPr lang="en-US" sz="2800">
                <a:latin typeface="Gill Sans MT" pitchFamily="34" charset="0"/>
              </a:rPr>
              <a:t> that has no common factors</a:t>
            </a:r>
          </a:p>
          <a:p>
            <a:r>
              <a:rPr lang="en-US" sz="2800">
                <a:latin typeface="Gill Sans MT" pitchFamily="34" charset="0"/>
              </a:rPr>
              <a:t>    with z (</a:t>
            </a:r>
            <a:r>
              <a:rPr lang="en-US" sz="2800" i="1">
                <a:latin typeface="Gill Sans MT" pitchFamily="34" charset="0"/>
              </a:rPr>
              <a:t>e, z</a:t>
            </a:r>
            <a:r>
              <a:rPr lang="en-US" sz="2800">
                <a:latin typeface="Gill Sans MT" pitchFamily="34" charset="0"/>
              </a:rPr>
              <a:t> are </a:t>
            </a:r>
            <a:r>
              <a:rPr lang="ja-JP" altLang="en-US" sz="2800">
                <a:latin typeface="Gill Sans MT" pitchFamily="34" charset="0"/>
              </a:rPr>
              <a:t>“</a:t>
            </a:r>
            <a:r>
              <a:rPr lang="en-US" altLang="ja-JP" sz="2800">
                <a:latin typeface="Gill Sans MT" pitchFamily="34" charset="0"/>
              </a:rPr>
              <a:t>relatively prime</a:t>
            </a:r>
            <a:r>
              <a:rPr lang="ja-JP" altLang="en-US" sz="2800">
                <a:latin typeface="Gill Sans MT" pitchFamily="34" charset="0"/>
              </a:rPr>
              <a:t>”</a:t>
            </a:r>
            <a:r>
              <a:rPr lang="en-US" altLang="ja-JP" sz="2800">
                <a:latin typeface="Gill Sans MT" pitchFamily="34" charset="0"/>
              </a:rPr>
              <a:t>).</a:t>
            </a:r>
            <a:endParaRPr lang="en-US" sz="2800">
              <a:latin typeface="Gill Sans MT" pitchFamily="34" charset="0"/>
            </a:endParaRPr>
          </a:p>
        </p:txBody>
      </p:sp>
      <p:sp>
        <p:nvSpPr>
          <p:cNvPr id="50182" name="Text Box 6"/>
          <p:cNvSpPr txBox="1">
            <a:spLocks noChangeArrowheads="1"/>
          </p:cNvSpPr>
          <p:nvPr/>
        </p:nvSpPr>
        <p:spPr bwMode="auto">
          <a:xfrm>
            <a:off x="625475" y="4044950"/>
            <a:ext cx="7591425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000099"/>
                </a:solidFill>
                <a:latin typeface="Gill Sans MT" pitchFamily="34" charset="0"/>
              </a:rPr>
              <a:t>4.</a:t>
            </a:r>
            <a:r>
              <a:rPr lang="en-US" sz="2800">
                <a:latin typeface="Gill Sans MT" pitchFamily="34" charset="0"/>
              </a:rPr>
              <a:t> choose </a:t>
            </a:r>
            <a:r>
              <a:rPr lang="en-US" sz="2800" i="1">
                <a:solidFill>
                  <a:srgbClr val="C00000"/>
                </a:solidFill>
                <a:latin typeface="Gill Sans MT" pitchFamily="34" charset="0"/>
              </a:rPr>
              <a:t>d</a:t>
            </a:r>
            <a:r>
              <a:rPr lang="en-US" sz="2800">
                <a:latin typeface="Gill Sans MT" pitchFamily="34" charset="0"/>
              </a:rPr>
              <a:t> such that </a:t>
            </a:r>
            <a:r>
              <a:rPr lang="en-US" sz="2800" i="1">
                <a:latin typeface="Gill Sans MT" pitchFamily="34" charset="0"/>
              </a:rPr>
              <a:t>ed-1</a:t>
            </a:r>
            <a:r>
              <a:rPr lang="en-US" sz="2800">
                <a:latin typeface="Gill Sans MT" pitchFamily="34" charset="0"/>
              </a:rPr>
              <a:t> is  exactly divisible by </a:t>
            </a:r>
            <a:r>
              <a:rPr lang="en-US" sz="2800" i="1">
                <a:latin typeface="Gill Sans MT" pitchFamily="34" charset="0"/>
              </a:rPr>
              <a:t>z</a:t>
            </a:r>
            <a:r>
              <a:rPr lang="en-US" sz="2800">
                <a:latin typeface="Gill Sans MT" pitchFamily="34" charset="0"/>
              </a:rPr>
              <a:t>.</a:t>
            </a:r>
          </a:p>
          <a:p>
            <a:r>
              <a:rPr lang="en-US" sz="2800">
                <a:latin typeface="Gill Sans MT" pitchFamily="34" charset="0"/>
              </a:rPr>
              <a:t>    (in other words: </a:t>
            </a:r>
            <a:r>
              <a:rPr lang="en-US" sz="2800" i="1">
                <a:latin typeface="Gill Sans MT" pitchFamily="34" charset="0"/>
              </a:rPr>
              <a:t>ed</a:t>
            </a:r>
            <a:r>
              <a:rPr lang="en-US" sz="2800">
                <a:latin typeface="Gill Sans MT" pitchFamily="34" charset="0"/>
              </a:rPr>
              <a:t> mod </a:t>
            </a:r>
            <a:r>
              <a:rPr lang="en-US" sz="2800" i="1">
                <a:latin typeface="Gill Sans MT" pitchFamily="34" charset="0"/>
              </a:rPr>
              <a:t>z  = 1 </a:t>
            </a:r>
            <a:r>
              <a:rPr lang="en-US" sz="2800">
                <a:latin typeface="Gill Sans MT" pitchFamily="34" charset="0"/>
              </a:rPr>
              <a:t>).</a:t>
            </a:r>
          </a:p>
        </p:txBody>
      </p:sp>
      <p:sp>
        <p:nvSpPr>
          <p:cNvPr id="50183" name="Text Box 7"/>
          <p:cNvSpPr txBox="1">
            <a:spLocks noChangeArrowheads="1"/>
          </p:cNvSpPr>
          <p:nvPr/>
        </p:nvSpPr>
        <p:spPr bwMode="auto">
          <a:xfrm>
            <a:off x="636588" y="5156200"/>
            <a:ext cx="5740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000099"/>
                </a:solidFill>
                <a:latin typeface="Gill Sans MT" pitchFamily="34" charset="0"/>
              </a:rPr>
              <a:t>5.</a:t>
            </a:r>
            <a:r>
              <a:rPr lang="en-US" sz="2800">
                <a:latin typeface="Gill Sans MT" pitchFamily="34" charset="0"/>
              </a:rPr>
              <a:t> </a:t>
            </a:r>
            <a:r>
              <a:rPr lang="en-US" sz="2800" i="1">
                <a:latin typeface="Gill Sans MT" pitchFamily="34" charset="0"/>
              </a:rPr>
              <a:t>public</a:t>
            </a:r>
            <a:r>
              <a:rPr lang="en-US" sz="2800">
                <a:latin typeface="Gill Sans MT" pitchFamily="34" charset="0"/>
              </a:rPr>
              <a:t> key is </a:t>
            </a:r>
            <a:r>
              <a:rPr lang="en-US" sz="2800" i="1">
                <a:latin typeface="Gill Sans MT" pitchFamily="34" charset="0"/>
              </a:rPr>
              <a:t>(</a:t>
            </a:r>
            <a:r>
              <a:rPr lang="en-US" sz="2800" i="1">
                <a:solidFill>
                  <a:srgbClr val="C00000"/>
                </a:solidFill>
                <a:latin typeface="Gill Sans MT" pitchFamily="34" charset="0"/>
              </a:rPr>
              <a:t>n,e</a:t>
            </a:r>
            <a:r>
              <a:rPr lang="en-US" sz="2800" i="1">
                <a:latin typeface="Gill Sans MT" pitchFamily="34" charset="0"/>
              </a:rPr>
              <a:t>).</a:t>
            </a:r>
            <a:r>
              <a:rPr lang="en-US" sz="2800">
                <a:latin typeface="Gill Sans MT" pitchFamily="34" charset="0"/>
              </a:rPr>
              <a:t>  </a:t>
            </a:r>
            <a:r>
              <a:rPr lang="en-US" sz="2800" i="1">
                <a:latin typeface="Gill Sans MT" pitchFamily="34" charset="0"/>
              </a:rPr>
              <a:t>private</a:t>
            </a:r>
            <a:r>
              <a:rPr lang="en-US" sz="2800">
                <a:latin typeface="Gill Sans MT" pitchFamily="34" charset="0"/>
              </a:rPr>
              <a:t> key is </a:t>
            </a:r>
            <a:r>
              <a:rPr lang="en-US" sz="2800" i="1">
                <a:latin typeface="Gill Sans MT" pitchFamily="34" charset="0"/>
              </a:rPr>
              <a:t>(</a:t>
            </a:r>
            <a:r>
              <a:rPr lang="en-US" sz="2800" i="1">
                <a:solidFill>
                  <a:srgbClr val="C00000"/>
                </a:solidFill>
                <a:latin typeface="Gill Sans MT" pitchFamily="34" charset="0"/>
              </a:rPr>
              <a:t>n,d</a:t>
            </a:r>
            <a:r>
              <a:rPr lang="en-US" sz="2800" i="1">
                <a:latin typeface="Gill Sans MT" pitchFamily="34" charset="0"/>
              </a:rPr>
              <a:t>).</a:t>
            </a:r>
          </a:p>
        </p:txBody>
      </p:sp>
      <p:grpSp>
        <p:nvGrpSpPr>
          <p:cNvPr id="50184" name="Group 8"/>
          <p:cNvGrpSpPr>
            <a:grpSpLocks/>
          </p:cNvGrpSpPr>
          <p:nvPr/>
        </p:nvGrpSpPr>
        <p:grpSpPr bwMode="auto">
          <a:xfrm>
            <a:off x="2938463" y="5684838"/>
            <a:ext cx="612775" cy="708025"/>
            <a:chOff x="1748" y="3628"/>
            <a:chExt cx="386" cy="446"/>
          </a:xfrm>
        </p:grpSpPr>
        <p:sp>
          <p:nvSpPr>
            <p:cNvPr id="50192" name="Text Box 9"/>
            <p:cNvSpPr txBox="1">
              <a:spLocks noChangeArrowheads="1"/>
            </p:cNvSpPr>
            <p:nvPr/>
          </p:nvSpPr>
          <p:spPr bwMode="auto">
            <a:xfrm>
              <a:off x="1748" y="3700"/>
              <a:ext cx="290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40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K</a:t>
              </a:r>
              <a:r>
                <a:rPr lang="en-US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 </a:t>
              </a:r>
            </a:p>
          </p:txBody>
        </p:sp>
        <p:sp>
          <p:nvSpPr>
            <p:cNvPr id="50193" name="Text Box 10"/>
            <p:cNvSpPr txBox="1">
              <a:spLocks noChangeArrowheads="1"/>
            </p:cNvSpPr>
            <p:nvPr/>
          </p:nvSpPr>
          <p:spPr bwMode="auto">
            <a:xfrm>
              <a:off x="1910" y="3822"/>
              <a:ext cx="22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B</a:t>
              </a:r>
            </a:p>
          </p:txBody>
        </p:sp>
        <p:sp>
          <p:nvSpPr>
            <p:cNvPr id="50194" name="Text Box 11"/>
            <p:cNvSpPr txBox="1">
              <a:spLocks noChangeArrowheads="1"/>
            </p:cNvSpPr>
            <p:nvPr/>
          </p:nvSpPr>
          <p:spPr bwMode="auto">
            <a:xfrm>
              <a:off x="1909" y="3628"/>
              <a:ext cx="21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+</a:t>
              </a:r>
            </a:p>
          </p:txBody>
        </p:sp>
      </p:grpSp>
      <p:grpSp>
        <p:nvGrpSpPr>
          <p:cNvPr id="50185" name="Group 12"/>
          <p:cNvGrpSpPr>
            <a:grpSpLocks/>
          </p:cNvGrpSpPr>
          <p:nvPr/>
        </p:nvGrpSpPr>
        <p:grpSpPr bwMode="auto">
          <a:xfrm>
            <a:off x="5705475" y="5676900"/>
            <a:ext cx="612775" cy="708025"/>
            <a:chOff x="1748" y="3628"/>
            <a:chExt cx="386" cy="446"/>
          </a:xfrm>
        </p:grpSpPr>
        <p:sp>
          <p:nvSpPr>
            <p:cNvPr id="50189" name="Text Box 13"/>
            <p:cNvSpPr txBox="1">
              <a:spLocks noChangeArrowheads="1"/>
            </p:cNvSpPr>
            <p:nvPr/>
          </p:nvSpPr>
          <p:spPr bwMode="auto">
            <a:xfrm>
              <a:off x="1748" y="3700"/>
              <a:ext cx="290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40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K</a:t>
              </a:r>
              <a:r>
                <a:rPr lang="en-US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 </a:t>
              </a:r>
            </a:p>
          </p:txBody>
        </p:sp>
        <p:sp>
          <p:nvSpPr>
            <p:cNvPr id="50190" name="Text Box 14"/>
            <p:cNvSpPr txBox="1">
              <a:spLocks noChangeArrowheads="1"/>
            </p:cNvSpPr>
            <p:nvPr/>
          </p:nvSpPr>
          <p:spPr bwMode="auto">
            <a:xfrm>
              <a:off x="1910" y="3822"/>
              <a:ext cx="22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B</a:t>
              </a:r>
            </a:p>
          </p:txBody>
        </p:sp>
        <p:sp>
          <p:nvSpPr>
            <p:cNvPr id="50191" name="Text Box 15"/>
            <p:cNvSpPr txBox="1">
              <a:spLocks noChangeArrowheads="1"/>
            </p:cNvSpPr>
            <p:nvPr/>
          </p:nvSpPr>
          <p:spPr bwMode="auto">
            <a:xfrm>
              <a:off x="1924" y="3628"/>
              <a:ext cx="17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-</a:t>
              </a:r>
            </a:p>
          </p:txBody>
        </p:sp>
      </p:grpSp>
      <p:sp>
        <p:nvSpPr>
          <p:cNvPr id="50186" name="AutoShape 16"/>
          <p:cNvSpPr>
            <a:spLocks/>
          </p:cNvSpPr>
          <p:nvPr/>
        </p:nvSpPr>
        <p:spPr bwMode="auto">
          <a:xfrm rot="5400000">
            <a:off x="3064669" y="5347494"/>
            <a:ext cx="165100" cy="760412"/>
          </a:xfrm>
          <a:prstGeom prst="rightBrace">
            <a:avLst>
              <a:gd name="adj1" fmla="val 38381"/>
              <a:gd name="adj2" fmla="val 50000"/>
            </a:avLst>
          </a:prstGeom>
          <a:noFill/>
          <a:ln w="28575">
            <a:solidFill>
              <a:srgbClr val="C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7" name="AutoShape 17"/>
          <p:cNvSpPr>
            <a:spLocks/>
          </p:cNvSpPr>
          <p:nvPr/>
        </p:nvSpPr>
        <p:spPr bwMode="auto">
          <a:xfrm rot="5400000">
            <a:off x="5844382" y="5317331"/>
            <a:ext cx="165100" cy="760413"/>
          </a:xfrm>
          <a:prstGeom prst="rightBrace">
            <a:avLst>
              <a:gd name="adj1" fmla="val 38381"/>
              <a:gd name="adj2" fmla="val 50000"/>
            </a:avLst>
          </a:prstGeom>
          <a:noFill/>
          <a:ln w="28575">
            <a:solidFill>
              <a:srgbClr val="C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50188" name="Picture 16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879475"/>
            <a:ext cx="7313613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>
                <a:latin typeface="Arial" charset="0"/>
              </a:rPr>
              <a:t>Network Security</a:t>
            </a:r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RSA: encryption, decryption</a:t>
            </a:r>
          </a:p>
        </p:txBody>
      </p:sp>
      <p:sp>
        <p:nvSpPr>
          <p:cNvPr id="51203" name="Text Box 3"/>
          <p:cNvSpPr txBox="1">
            <a:spLocks noChangeArrowheads="1"/>
          </p:cNvSpPr>
          <p:nvPr/>
        </p:nvSpPr>
        <p:spPr bwMode="auto">
          <a:xfrm>
            <a:off x="612775" y="1500188"/>
            <a:ext cx="6324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000099"/>
                </a:solidFill>
                <a:latin typeface="Gill Sans MT" pitchFamily="34" charset="0"/>
              </a:rPr>
              <a:t>0.</a:t>
            </a:r>
            <a:r>
              <a:rPr lang="en-US" sz="2800">
                <a:latin typeface="Gill Sans MT" pitchFamily="34" charset="0"/>
              </a:rPr>
              <a:t>  given (</a:t>
            </a:r>
            <a:r>
              <a:rPr lang="en-US" sz="2800" i="1">
                <a:solidFill>
                  <a:srgbClr val="C00000"/>
                </a:solidFill>
                <a:latin typeface="Gill Sans MT" pitchFamily="34" charset="0"/>
              </a:rPr>
              <a:t>n,e</a:t>
            </a:r>
            <a:r>
              <a:rPr lang="en-US" sz="2800">
                <a:latin typeface="Gill Sans MT" pitchFamily="34" charset="0"/>
              </a:rPr>
              <a:t>) and (</a:t>
            </a:r>
            <a:r>
              <a:rPr lang="en-US" sz="2800" i="1">
                <a:solidFill>
                  <a:srgbClr val="C00000"/>
                </a:solidFill>
                <a:latin typeface="Gill Sans MT" pitchFamily="34" charset="0"/>
              </a:rPr>
              <a:t>n,d</a:t>
            </a:r>
            <a:r>
              <a:rPr lang="en-US" sz="2800">
                <a:latin typeface="Gill Sans MT" pitchFamily="34" charset="0"/>
              </a:rPr>
              <a:t>) as computed above</a:t>
            </a:r>
          </a:p>
        </p:txBody>
      </p:sp>
      <p:grpSp>
        <p:nvGrpSpPr>
          <p:cNvPr id="51204" name="Group 4"/>
          <p:cNvGrpSpPr>
            <a:grpSpLocks/>
          </p:cNvGrpSpPr>
          <p:nvPr/>
        </p:nvGrpSpPr>
        <p:grpSpPr bwMode="auto">
          <a:xfrm>
            <a:off x="669925" y="2179638"/>
            <a:ext cx="6024563" cy="1031875"/>
            <a:chOff x="407" y="1521"/>
            <a:chExt cx="3795" cy="650"/>
          </a:xfrm>
        </p:grpSpPr>
        <p:sp>
          <p:nvSpPr>
            <p:cNvPr id="51219" name="Text Box 5"/>
            <p:cNvSpPr txBox="1">
              <a:spLocks noChangeArrowheads="1"/>
            </p:cNvSpPr>
            <p:nvPr/>
          </p:nvSpPr>
          <p:spPr bwMode="auto">
            <a:xfrm>
              <a:off x="407" y="1521"/>
              <a:ext cx="3667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>
                  <a:solidFill>
                    <a:srgbClr val="000099"/>
                  </a:solidFill>
                  <a:latin typeface="Gill Sans MT" pitchFamily="34" charset="0"/>
                </a:rPr>
                <a:t>1.</a:t>
              </a:r>
              <a:r>
                <a:rPr lang="en-US" sz="2800">
                  <a:latin typeface="Gill Sans MT" pitchFamily="34" charset="0"/>
                </a:rPr>
                <a:t> to encrypt message </a:t>
              </a:r>
              <a:r>
                <a:rPr lang="en-US" sz="2800" i="1">
                  <a:latin typeface="Gill Sans MT" pitchFamily="34" charset="0"/>
                </a:rPr>
                <a:t>m (&lt;n)</a:t>
              </a:r>
              <a:r>
                <a:rPr lang="en-US" sz="2800">
                  <a:latin typeface="Gill Sans MT" pitchFamily="34" charset="0"/>
                </a:rPr>
                <a:t>, compute</a:t>
              </a:r>
            </a:p>
          </p:txBody>
        </p:sp>
        <p:grpSp>
          <p:nvGrpSpPr>
            <p:cNvPr id="51220" name="Group 6"/>
            <p:cNvGrpSpPr>
              <a:grpSpLocks/>
            </p:cNvGrpSpPr>
            <p:nvPr/>
          </p:nvGrpSpPr>
          <p:grpSpPr bwMode="auto">
            <a:xfrm>
              <a:off x="563" y="1768"/>
              <a:ext cx="1451" cy="403"/>
              <a:chOff x="1688" y="1812"/>
              <a:chExt cx="1451" cy="403"/>
            </a:xfrm>
          </p:grpSpPr>
          <p:sp>
            <p:nvSpPr>
              <p:cNvPr id="51224" name="Text Box 7"/>
              <p:cNvSpPr txBox="1">
                <a:spLocks noChangeArrowheads="1"/>
              </p:cNvSpPr>
              <p:nvPr/>
            </p:nvSpPr>
            <p:spPr bwMode="auto">
              <a:xfrm>
                <a:off x="1688" y="1885"/>
                <a:ext cx="1451" cy="3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2800" i="1">
                    <a:solidFill>
                      <a:srgbClr val="C00000"/>
                    </a:solidFill>
                    <a:latin typeface="Gill Sans MT" pitchFamily="34" charset="0"/>
                  </a:rPr>
                  <a:t>c = m   </a:t>
                </a:r>
                <a:r>
                  <a:rPr lang="en-US" sz="2800">
                    <a:solidFill>
                      <a:srgbClr val="C00000"/>
                    </a:solidFill>
                    <a:latin typeface="Gill Sans MT" pitchFamily="34" charset="0"/>
                  </a:rPr>
                  <a:t>mod</a:t>
                </a:r>
                <a:r>
                  <a:rPr lang="en-US" sz="2800" i="1">
                    <a:solidFill>
                      <a:srgbClr val="C00000"/>
                    </a:solidFill>
                    <a:latin typeface="Gill Sans MT" pitchFamily="34" charset="0"/>
                  </a:rPr>
                  <a:t>  n</a:t>
                </a:r>
              </a:p>
            </p:txBody>
          </p:sp>
          <p:sp>
            <p:nvSpPr>
              <p:cNvPr id="51225" name="Text Box 8"/>
              <p:cNvSpPr txBox="1">
                <a:spLocks noChangeArrowheads="1"/>
              </p:cNvSpPr>
              <p:nvPr/>
            </p:nvSpPr>
            <p:spPr bwMode="auto">
              <a:xfrm>
                <a:off x="2227" y="1812"/>
                <a:ext cx="215" cy="3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800" i="1">
                    <a:solidFill>
                      <a:srgbClr val="C00000"/>
                    </a:solidFill>
                    <a:latin typeface="Gill Sans MT" pitchFamily="34" charset="0"/>
                  </a:rPr>
                  <a:t>e</a:t>
                </a:r>
              </a:p>
            </p:txBody>
          </p:sp>
        </p:grpSp>
        <p:grpSp>
          <p:nvGrpSpPr>
            <p:cNvPr id="51221" name="Group 9"/>
            <p:cNvGrpSpPr>
              <a:grpSpLocks/>
            </p:cNvGrpSpPr>
            <p:nvPr/>
          </p:nvGrpSpPr>
          <p:grpSpPr bwMode="auto">
            <a:xfrm>
              <a:off x="1966" y="1724"/>
              <a:ext cx="2236" cy="439"/>
              <a:chOff x="777" y="2538"/>
              <a:chExt cx="2236" cy="439"/>
            </a:xfrm>
          </p:grpSpPr>
          <p:sp>
            <p:nvSpPr>
              <p:cNvPr id="51222" name="Text Box 10"/>
              <p:cNvSpPr txBox="1">
                <a:spLocks noChangeArrowheads="1"/>
              </p:cNvSpPr>
              <p:nvPr/>
            </p:nvSpPr>
            <p:spPr bwMode="auto">
              <a:xfrm>
                <a:off x="777" y="2647"/>
                <a:ext cx="116" cy="3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en-US" sz="2800">
                  <a:latin typeface="Gill Sans MT" pitchFamily="34" charset="0"/>
                </a:endParaRPr>
              </a:p>
            </p:txBody>
          </p:sp>
          <p:sp>
            <p:nvSpPr>
              <p:cNvPr id="51223" name="Text Box 11"/>
              <p:cNvSpPr txBox="1">
                <a:spLocks noChangeArrowheads="1"/>
              </p:cNvSpPr>
              <p:nvPr/>
            </p:nvSpPr>
            <p:spPr bwMode="auto">
              <a:xfrm>
                <a:off x="2897" y="2538"/>
                <a:ext cx="116" cy="3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endParaRPr lang="en-US" sz="2800" i="1">
                  <a:solidFill>
                    <a:srgbClr val="FF0000"/>
                  </a:solidFill>
                  <a:latin typeface="Gill Sans MT" pitchFamily="34" charset="0"/>
                </a:endParaRPr>
              </a:p>
            </p:txBody>
          </p:sp>
        </p:grpSp>
      </p:grpSp>
      <p:sp>
        <p:nvSpPr>
          <p:cNvPr id="51205" name="Text Box 12"/>
          <p:cNvSpPr txBox="1">
            <a:spLocks noChangeArrowheads="1"/>
          </p:cNvSpPr>
          <p:nvPr/>
        </p:nvSpPr>
        <p:spPr bwMode="auto">
          <a:xfrm>
            <a:off x="669925" y="3449638"/>
            <a:ext cx="67119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000099"/>
                </a:solidFill>
                <a:latin typeface="Gill Sans MT" pitchFamily="34" charset="0"/>
              </a:rPr>
              <a:t>2.</a:t>
            </a:r>
            <a:r>
              <a:rPr lang="en-US" sz="2800">
                <a:latin typeface="Gill Sans MT" pitchFamily="34" charset="0"/>
              </a:rPr>
              <a:t> to decrypt received bit pattern, </a:t>
            </a:r>
            <a:r>
              <a:rPr lang="en-US" sz="2800" i="1">
                <a:latin typeface="Gill Sans MT" pitchFamily="34" charset="0"/>
              </a:rPr>
              <a:t>c</a:t>
            </a:r>
            <a:r>
              <a:rPr lang="en-US" sz="2800">
                <a:latin typeface="Gill Sans MT" pitchFamily="34" charset="0"/>
              </a:rPr>
              <a:t>, compute</a:t>
            </a:r>
          </a:p>
        </p:txBody>
      </p:sp>
      <p:grpSp>
        <p:nvGrpSpPr>
          <p:cNvPr id="51206" name="Group 13"/>
          <p:cNvGrpSpPr>
            <a:grpSpLocks/>
          </p:cNvGrpSpPr>
          <p:nvPr/>
        </p:nvGrpSpPr>
        <p:grpSpPr bwMode="auto">
          <a:xfrm>
            <a:off x="917575" y="3841750"/>
            <a:ext cx="2303463" cy="639763"/>
            <a:chOff x="1688" y="1812"/>
            <a:chExt cx="1451" cy="403"/>
          </a:xfrm>
        </p:grpSpPr>
        <p:sp>
          <p:nvSpPr>
            <p:cNvPr id="51217" name="Text Box 14"/>
            <p:cNvSpPr txBox="1">
              <a:spLocks noChangeArrowheads="1"/>
            </p:cNvSpPr>
            <p:nvPr/>
          </p:nvSpPr>
          <p:spPr bwMode="auto">
            <a:xfrm>
              <a:off x="1688" y="1885"/>
              <a:ext cx="1451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800" i="1">
                  <a:solidFill>
                    <a:srgbClr val="C00000"/>
                  </a:solidFill>
                  <a:latin typeface="Gill Sans MT" pitchFamily="34" charset="0"/>
                </a:rPr>
                <a:t>m = c   </a:t>
              </a:r>
              <a:r>
                <a:rPr lang="en-US" sz="2800">
                  <a:solidFill>
                    <a:srgbClr val="C00000"/>
                  </a:solidFill>
                  <a:latin typeface="Gill Sans MT" pitchFamily="34" charset="0"/>
                </a:rPr>
                <a:t>mod</a:t>
              </a:r>
              <a:r>
                <a:rPr lang="en-US" sz="2800" i="1">
                  <a:solidFill>
                    <a:srgbClr val="C00000"/>
                  </a:solidFill>
                  <a:latin typeface="Gill Sans MT" pitchFamily="34" charset="0"/>
                </a:rPr>
                <a:t>  n</a:t>
              </a:r>
            </a:p>
          </p:txBody>
        </p:sp>
        <p:sp>
          <p:nvSpPr>
            <p:cNvPr id="51218" name="Text Box 15"/>
            <p:cNvSpPr txBox="1">
              <a:spLocks noChangeArrowheads="1"/>
            </p:cNvSpPr>
            <p:nvPr/>
          </p:nvSpPr>
          <p:spPr bwMode="auto">
            <a:xfrm>
              <a:off x="2223" y="1812"/>
              <a:ext cx="222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800" i="1">
                  <a:solidFill>
                    <a:srgbClr val="C00000"/>
                  </a:solidFill>
                  <a:latin typeface="Gill Sans MT" pitchFamily="34" charset="0"/>
                </a:rPr>
                <a:t>d</a:t>
              </a:r>
            </a:p>
          </p:txBody>
        </p:sp>
      </p:grpSp>
      <p:grpSp>
        <p:nvGrpSpPr>
          <p:cNvPr id="51207" name="Group 16"/>
          <p:cNvGrpSpPr>
            <a:grpSpLocks/>
          </p:cNvGrpSpPr>
          <p:nvPr/>
        </p:nvGrpSpPr>
        <p:grpSpPr bwMode="auto">
          <a:xfrm>
            <a:off x="2965450" y="4922838"/>
            <a:ext cx="3935413" cy="619125"/>
            <a:chOff x="868" y="3287"/>
            <a:chExt cx="2479" cy="390"/>
          </a:xfrm>
        </p:grpSpPr>
        <p:sp>
          <p:nvSpPr>
            <p:cNvPr id="51213" name="Text Box 17"/>
            <p:cNvSpPr txBox="1">
              <a:spLocks noChangeArrowheads="1"/>
            </p:cNvSpPr>
            <p:nvPr/>
          </p:nvSpPr>
          <p:spPr bwMode="auto">
            <a:xfrm>
              <a:off x="868" y="3388"/>
              <a:ext cx="171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400" i="1" dirty="0">
                  <a:latin typeface="Arial" pitchFamily="34" charset="0"/>
                  <a:cs typeface="Arial" pitchFamily="34" charset="0"/>
                </a:rPr>
                <a:t>m  =  (m   </a:t>
              </a:r>
              <a:r>
                <a:rPr lang="en-US" sz="2400" dirty="0">
                  <a:latin typeface="Arial" pitchFamily="34" charset="0"/>
                  <a:cs typeface="Arial" pitchFamily="34" charset="0"/>
                </a:rPr>
                <a:t>mod</a:t>
              </a:r>
              <a:r>
                <a:rPr lang="en-US" sz="2400" i="1" dirty="0">
                  <a:latin typeface="Arial" pitchFamily="34" charset="0"/>
                  <a:cs typeface="Arial" pitchFamily="34" charset="0"/>
                </a:rPr>
                <a:t>  n)</a:t>
              </a:r>
            </a:p>
          </p:txBody>
        </p:sp>
        <p:sp>
          <p:nvSpPr>
            <p:cNvPr id="51214" name="Text Box 18"/>
            <p:cNvSpPr txBox="1">
              <a:spLocks noChangeArrowheads="1"/>
            </p:cNvSpPr>
            <p:nvPr/>
          </p:nvSpPr>
          <p:spPr bwMode="auto">
            <a:xfrm>
              <a:off x="1615" y="3308"/>
              <a:ext cx="22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400" i="1">
                  <a:latin typeface="Arial" pitchFamily="34" charset="0"/>
                  <a:cs typeface="Arial" pitchFamily="34" charset="0"/>
                </a:rPr>
                <a:t>e</a:t>
              </a:r>
            </a:p>
          </p:txBody>
        </p:sp>
        <p:sp>
          <p:nvSpPr>
            <p:cNvPr id="51215" name="Text Box 19"/>
            <p:cNvSpPr txBox="1">
              <a:spLocks noChangeArrowheads="1"/>
            </p:cNvSpPr>
            <p:nvPr/>
          </p:nvSpPr>
          <p:spPr bwMode="auto">
            <a:xfrm>
              <a:off x="2533" y="3389"/>
              <a:ext cx="81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400" i="1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>
                  <a:latin typeface="Arial" pitchFamily="34" charset="0"/>
                  <a:cs typeface="Arial" pitchFamily="34" charset="0"/>
                </a:rPr>
                <a:t>mod</a:t>
              </a:r>
              <a:r>
                <a:rPr lang="en-US" sz="2400" i="1">
                  <a:latin typeface="Arial" pitchFamily="34" charset="0"/>
                  <a:cs typeface="Arial" pitchFamily="34" charset="0"/>
                </a:rPr>
                <a:t>  n</a:t>
              </a:r>
            </a:p>
          </p:txBody>
        </p:sp>
        <p:sp>
          <p:nvSpPr>
            <p:cNvPr id="51216" name="Text Box 20"/>
            <p:cNvSpPr txBox="1">
              <a:spLocks noChangeArrowheads="1"/>
            </p:cNvSpPr>
            <p:nvPr/>
          </p:nvSpPr>
          <p:spPr bwMode="auto">
            <a:xfrm>
              <a:off x="2450" y="3287"/>
              <a:ext cx="22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400" i="1">
                  <a:latin typeface="Arial" pitchFamily="34" charset="0"/>
                  <a:cs typeface="Arial" pitchFamily="34" charset="0"/>
                </a:rPr>
                <a:t>d</a:t>
              </a:r>
            </a:p>
          </p:txBody>
        </p:sp>
      </p:grpSp>
      <p:sp>
        <p:nvSpPr>
          <p:cNvPr id="51208" name="Text Box 21"/>
          <p:cNvSpPr txBox="1">
            <a:spLocks noChangeArrowheads="1"/>
          </p:cNvSpPr>
          <p:nvPr/>
        </p:nvSpPr>
        <p:spPr bwMode="auto">
          <a:xfrm>
            <a:off x="1466850" y="4910138"/>
            <a:ext cx="1460500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2800" i="1">
                <a:solidFill>
                  <a:srgbClr val="C00000"/>
                </a:solidFill>
                <a:latin typeface="Gill Sans MT" pitchFamily="34" charset="0"/>
              </a:rPr>
              <a:t>magic</a:t>
            </a:r>
          </a:p>
          <a:p>
            <a:pPr algn="r"/>
            <a:r>
              <a:rPr lang="en-US" sz="2800" i="1">
                <a:solidFill>
                  <a:srgbClr val="C00000"/>
                </a:solidFill>
                <a:latin typeface="Gill Sans MT" pitchFamily="34" charset="0"/>
              </a:rPr>
              <a:t>happens!</a:t>
            </a:r>
          </a:p>
        </p:txBody>
      </p:sp>
      <p:sp>
        <p:nvSpPr>
          <p:cNvPr id="51209" name="Rectangle 22"/>
          <p:cNvSpPr>
            <a:spLocks noChangeArrowheads="1"/>
          </p:cNvSpPr>
          <p:nvPr/>
        </p:nvSpPr>
        <p:spPr bwMode="auto">
          <a:xfrm>
            <a:off x="1198563" y="4786313"/>
            <a:ext cx="6256337" cy="1268412"/>
          </a:xfrm>
          <a:prstGeom prst="rect">
            <a:avLst/>
          </a:prstGeom>
          <a:noFill/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0" name="AutoShape 23"/>
          <p:cNvSpPr>
            <a:spLocks/>
          </p:cNvSpPr>
          <p:nvPr/>
        </p:nvSpPr>
        <p:spPr bwMode="auto">
          <a:xfrm rot="-5400000">
            <a:off x="4688682" y="4985543"/>
            <a:ext cx="139700" cy="1223963"/>
          </a:xfrm>
          <a:prstGeom prst="leftBrace">
            <a:avLst>
              <a:gd name="adj1" fmla="val 73011"/>
              <a:gd name="adj2" fmla="val 52954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1211" name="Text Box 24"/>
          <p:cNvSpPr txBox="1">
            <a:spLocks noChangeArrowheads="1"/>
          </p:cNvSpPr>
          <p:nvPr/>
        </p:nvSpPr>
        <p:spPr bwMode="auto">
          <a:xfrm>
            <a:off x="4656138" y="5584825"/>
            <a:ext cx="4365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Arial" pitchFamily="34" charset="0"/>
                <a:cs typeface="Arial" pitchFamily="34" charset="0"/>
              </a:rPr>
              <a:t>c</a:t>
            </a:r>
          </a:p>
        </p:txBody>
      </p:sp>
      <p:pic>
        <p:nvPicPr>
          <p:cNvPr id="51212" name="Picture 17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7850" y="1027113"/>
            <a:ext cx="6856413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3144838" y="6229320"/>
            <a:ext cx="23182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See a proof later.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>
                <a:latin typeface="Arial" charset="0"/>
              </a:rPr>
              <a:t>Network Security</a:t>
            </a:r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338138" y="152400"/>
            <a:ext cx="7772400" cy="1143000"/>
          </a:xfrm>
        </p:spPr>
        <p:txBody>
          <a:bodyPr/>
          <a:lstStyle/>
          <a:p>
            <a:r>
              <a:rPr lang="en-US" smtClean="0"/>
              <a:t>RSA example:</a:t>
            </a:r>
          </a:p>
        </p:txBody>
      </p:sp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533400" y="1300163"/>
            <a:ext cx="5881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>
                <a:latin typeface="Arial" pitchFamily="34" charset="0"/>
                <a:cs typeface="Arial" pitchFamily="34" charset="0"/>
              </a:rPr>
              <a:t>Bob chooses </a:t>
            </a:r>
            <a:r>
              <a:rPr lang="en-US" sz="2400" i="1">
                <a:latin typeface="Arial" pitchFamily="34" charset="0"/>
                <a:cs typeface="Arial" pitchFamily="34" charset="0"/>
              </a:rPr>
              <a:t>p=5, q=7</a:t>
            </a:r>
            <a:r>
              <a:rPr lang="en-US" sz="2400">
                <a:latin typeface="Arial" pitchFamily="34" charset="0"/>
                <a:cs typeface="Arial" pitchFamily="34" charset="0"/>
              </a:rPr>
              <a:t>.  Then </a:t>
            </a:r>
            <a:r>
              <a:rPr lang="en-US" sz="2400" i="1">
                <a:latin typeface="Arial" pitchFamily="34" charset="0"/>
                <a:cs typeface="Arial" pitchFamily="34" charset="0"/>
              </a:rPr>
              <a:t>n=35, z=24</a:t>
            </a:r>
            <a:r>
              <a:rPr lang="en-US" sz="240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52228" name="Text Box 4"/>
          <p:cNvSpPr txBox="1">
            <a:spLocks noChangeArrowheads="1"/>
          </p:cNvSpPr>
          <p:nvPr/>
        </p:nvSpPr>
        <p:spPr bwMode="auto">
          <a:xfrm>
            <a:off x="2312988" y="1724025"/>
            <a:ext cx="5157787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i="1">
                <a:latin typeface="Arial" pitchFamily="34" charset="0"/>
                <a:cs typeface="Arial" pitchFamily="34" charset="0"/>
              </a:rPr>
              <a:t>e=5</a:t>
            </a:r>
            <a:r>
              <a:rPr lang="en-US" sz="2400">
                <a:latin typeface="Arial" pitchFamily="34" charset="0"/>
                <a:cs typeface="Arial" pitchFamily="34" charset="0"/>
              </a:rPr>
              <a:t>  (so </a:t>
            </a:r>
            <a:r>
              <a:rPr lang="en-US" sz="2400" i="1">
                <a:latin typeface="Arial" pitchFamily="34" charset="0"/>
                <a:cs typeface="Arial" pitchFamily="34" charset="0"/>
              </a:rPr>
              <a:t>e, z</a:t>
            </a:r>
            <a:r>
              <a:rPr lang="en-US" sz="2400">
                <a:latin typeface="Arial" pitchFamily="34" charset="0"/>
                <a:cs typeface="Arial" pitchFamily="34" charset="0"/>
              </a:rPr>
              <a:t>  relatively prime).</a:t>
            </a:r>
          </a:p>
          <a:p>
            <a:r>
              <a:rPr lang="en-US" sz="2400" i="1">
                <a:latin typeface="Arial" pitchFamily="34" charset="0"/>
                <a:cs typeface="Arial" pitchFamily="34" charset="0"/>
              </a:rPr>
              <a:t>d=29</a:t>
            </a:r>
            <a:r>
              <a:rPr lang="en-US" sz="2400">
                <a:latin typeface="Arial" pitchFamily="34" charset="0"/>
                <a:cs typeface="Arial" pitchFamily="34" charset="0"/>
              </a:rPr>
              <a:t> (so </a:t>
            </a:r>
            <a:r>
              <a:rPr lang="en-US" sz="2400" i="1">
                <a:latin typeface="Arial" pitchFamily="34" charset="0"/>
                <a:cs typeface="Arial" pitchFamily="34" charset="0"/>
              </a:rPr>
              <a:t>ed-1</a:t>
            </a:r>
            <a:r>
              <a:rPr lang="en-US" sz="2400">
                <a:latin typeface="Arial" pitchFamily="34" charset="0"/>
                <a:cs typeface="Arial" pitchFamily="34" charset="0"/>
              </a:rPr>
              <a:t> exactly divisible by z).</a:t>
            </a:r>
          </a:p>
          <a:p>
            <a:r>
              <a:rPr lang="en-US" sz="240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52229" name="Text Box 5"/>
          <p:cNvSpPr txBox="1">
            <a:spLocks noChangeArrowheads="1"/>
          </p:cNvSpPr>
          <p:nvPr/>
        </p:nvSpPr>
        <p:spPr bwMode="auto">
          <a:xfrm>
            <a:off x="1954213" y="3465513"/>
            <a:ext cx="15541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>
                <a:latin typeface="Arial" pitchFamily="34" charset="0"/>
                <a:cs typeface="Arial" pitchFamily="34" charset="0"/>
              </a:rPr>
              <a:t>bit pattern</a:t>
            </a:r>
          </a:p>
        </p:txBody>
      </p:sp>
      <p:sp>
        <p:nvSpPr>
          <p:cNvPr id="52230" name="Text Box 6"/>
          <p:cNvSpPr txBox="1">
            <a:spLocks noChangeArrowheads="1"/>
          </p:cNvSpPr>
          <p:nvPr/>
        </p:nvSpPr>
        <p:spPr bwMode="auto">
          <a:xfrm>
            <a:off x="3810000" y="3441700"/>
            <a:ext cx="4413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>
                <a:latin typeface="Arial" pitchFamily="34" charset="0"/>
                <a:cs typeface="Arial" pitchFamily="34" charset="0"/>
              </a:rPr>
              <a:t>m</a:t>
            </a:r>
          </a:p>
        </p:txBody>
      </p:sp>
      <p:sp>
        <p:nvSpPr>
          <p:cNvPr id="52231" name="Text Box 7"/>
          <p:cNvSpPr txBox="1">
            <a:spLocks noChangeArrowheads="1"/>
          </p:cNvSpPr>
          <p:nvPr/>
        </p:nvSpPr>
        <p:spPr bwMode="auto">
          <a:xfrm>
            <a:off x="5078413" y="3462338"/>
            <a:ext cx="4397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>
                <a:latin typeface="Arial" pitchFamily="34" charset="0"/>
                <a:cs typeface="Arial" pitchFamily="34" charset="0"/>
              </a:rPr>
              <a:t>m</a:t>
            </a:r>
          </a:p>
        </p:txBody>
      </p:sp>
      <p:sp>
        <p:nvSpPr>
          <p:cNvPr id="52232" name="Text Box 8"/>
          <p:cNvSpPr txBox="1">
            <a:spLocks noChangeArrowheads="1"/>
          </p:cNvSpPr>
          <p:nvPr/>
        </p:nvSpPr>
        <p:spPr bwMode="auto">
          <a:xfrm>
            <a:off x="5307013" y="3309938"/>
            <a:ext cx="3571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>
                <a:latin typeface="Arial" pitchFamily="34" charset="0"/>
                <a:cs typeface="Arial" pitchFamily="34" charset="0"/>
              </a:rPr>
              <a:t>e</a:t>
            </a:r>
          </a:p>
        </p:txBody>
      </p:sp>
      <p:grpSp>
        <p:nvGrpSpPr>
          <p:cNvPr id="52233" name="Group 9"/>
          <p:cNvGrpSpPr>
            <a:grpSpLocks/>
          </p:cNvGrpSpPr>
          <p:nvPr/>
        </p:nvGrpSpPr>
        <p:grpSpPr bwMode="auto">
          <a:xfrm>
            <a:off x="6704013" y="3343275"/>
            <a:ext cx="2055812" cy="590550"/>
            <a:chOff x="2708" y="1773"/>
            <a:chExt cx="1295" cy="372"/>
          </a:xfrm>
        </p:grpSpPr>
        <p:sp>
          <p:nvSpPr>
            <p:cNvPr id="52261" name="Text Box 10"/>
            <p:cNvSpPr txBox="1">
              <a:spLocks noChangeArrowheads="1"/>
            </p:cNvSpPr>
            <p:nvPr/>
          </p:nvSpPr>
          <p:spPr bwMode="auto">
            <a:xfrm>
              <a:off x="2708" y="1854"/>
              <a:ext cx="1295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400">
                  <a:latin typeface="Arial" pitchFamily="34" charset="0"/>
                  <a:cs typeface="Arial" pitchFamily="34" charset="0"/>
                </a:rPr>
                <a:t>c = m  mod  n</a:t>
              </a:r>
            </a:p>
          </p:txBody>
        </p:sp>
        <p:sp>
          <p:nvSpPr>
            <p:cNvPr id="52262" name="Text Box 11"/>
            <p:cNvSpPr txBox="1">
              <a:spLocks noChangeArrowheads="1"/>
            </p:cNvSpPr>
            <p:nvPr/>
          </p:nvSpPr>
          <p:spPr bwMode="auto">
            <a:xfrm>
              <a:off x="3168" y="1773"/>
              <a:ext cx="22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400">
                  <a:latin typeface="Arial" pitchFamily="34" charset="0"/>
                  <a:cs typeface="Arial" pitchFamily="34" charset="0"/>
                </a:rPr>
                <a:t>e</a:t>
              </a:r>
            </a:p>
          </p:txBody>
        </p:sp>
      </p:grpSp>
      <p:sp>
        <p:nvSpPr>
          <p:cNvPr id="52234" name="Text Box 12"/>
          <p:cNvSpPr txBox="1">
            <a:spLocks noChangeArrowheads="1"/>
          </p:cNvSpPr>
          <p:nvPr/>
        </p:nvSpPr>
        <p:spPr bwMode="auto">
          <a:xfrm>
            <a:off x="1960319" y="4005263"/>
            <a:ext cx="15340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</a:rPr>
              <a:t>00001100</a:t>
            </a:r>
            <a:endParaRPr lang="en-US" sz="2400" dirty="0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52235" name="Text Box 13"/>
          <p:cNvSpPr txBox="1">
            <a:spLocks noChangeArrowheads="1"/>
          </p:cNvSpPr>
          <p:nvPr/>
        </p:nvSpPr>
        <p:spPr bwMode="auto">
          <a:xfrm>
            <a:off x="3741738" y="3995738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>
                <a:solidFill>
                  <a:srgbClr val="C00000"/>
                </a:solidFill>
                <a:latin typeface="Arial" pitchFamily="34" charset="0"/>
              </a:rPr>
              <a:t>12</a:t>
            </a:r>
            <a:endParaRPr lang="en-US" sz="2400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52236" name="Text Box 14"/>
          <p:cNvSpPr txBox="1">
            <a:spLocks noChangeArrowheads="1"/>
          </p:cNvSpPr>
          <p:nvPr/>
        </p:nvSpPr>
        <p:spPr bwMode="auto">
          <a:xfrm>
            <a:off x="4692972" y="3987800"/>
            <a:ext cx="121379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smtClean="0">
                <a:solidFill>
                  <a:srgbClr val="C00000"/>
                </a:solidFill>
                <a:latin typeface="Arial" pitchFamily="34" charset="0"/>
              </a:rPr>
              <a:t>248832</a:t>
            </a:r>
            <a:endParaRPr lang="en-US" sz="2400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52237" name="Text Box 15"/>
          <p:cNvSpPr txBox="1">
            <a:spLocks noChangeArrowheads="1"/>
          </p:cNvSpPr>
          <p:nvPr/>
        </p:nvSpPr>
        <p:spPr bwMode="auto">
          <a:xfrm>
            <a:off x="7637463" y="3986213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>
                <a:solidFill>
                  <a:srgbClr val="C00000"/>
                </a:solidFill>
                <a:latin typeface="Arial" pitchFamily="34" charset="0"/>
              </a:rPr>
              <a:t>17</a:t>
            </a:r>
            <a:endParaRPr lang="en-US" sz="2400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52238" name="Text Box 28"/>
          <p:cNvSpPr txBox="1">
            <a:spLocks noChangeArrowheads="1"/>
          </p:cNvSpPr>
          <p:nvPr/>
        </p:nvSpPr>
        <p:spPr bwMode="auto">
          <a:xfrm>
            <a:off x="406415" y="3644477"/>
            <a:ext cx="1390124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encrypt</a:t>
            </a:r>
          </a:p>
          <a:p>
            <a:r>
              <a:rPr lang="en-US" sz="18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letter ‘L’ </a:t>
            </a:r>
          </a:p>
          <a:p>
            <a:r>
              <a:rPr lang="en-US" sz="18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or value 12:</a:t>
            </a:r>
            <a:endParaRPr lang="en-US" sz="1800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2239" name="Text Box 31"/>
          <p:cNvSpPr txBox="1">
            <a:spLocks noChangeArrowheads="1"/>
          </p:cNvSpPr>
          <p:nvPr/>
        </p:nvSpPr>
        <p:spPr bwMode="auto">
          <a:xfrm>
            <a:off x="503238" y="2667000"/>
            <a:ext cx="38655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Arial" pitchFamily="34" charset="0"/>
                <a:cs typeface="Arial" pitchFamily="34" charset="0"/>
              </a:rPr>
              <a:t>encrypting 8-bit messages.</a:t>
            </a:r>
          </a:p>
        </p:txBody>
      </p:sp>
      <p:pic>
        <p:nvPicPr>
          <p:cNvPr id="52240" name="Picture 24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6088" y="968375"/>
            <a:ext cx="3101975" cy="16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241" name="Right Brace 1"/>
          <p:cNvSpPr>
            <a:spLocks/>
          </p:cNvSpPr>
          <p:nvPr/>
        </p:nvSpPr>
        <p:spPr bwMode="auto">
          <a:xfrm rot="5400000">
            <a:off x="2625725" y="3203576"/>
            <a:ext cx="180975" cy="1403350"/>
          </a:xfrm>
          <a:prstGeom prst="rightBrace">
            <a:avLst>
              <a:gd name="adj1" fmla="val 825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242" name="Right Brace 31"/>
          <p:cNvSpPr>
            <a:spLocks/>
          </p:cNvSpPr>
          <p:nvPr/>
        </p:nvSpPr>
        <p:spPr bwMode="auto">
          <a:xfrm rot="5400000">
            <a:off x="3948112" y="3676651"/>
            <a:ext cx="169863" cy="468312"/>
          </a:xfrm>
          <a:prstGeom prst="rightBrace">
            <a:avLst>
              <a:gd name="adj1" fmla="val 8284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243" name="Right Brace 32"/>
          <p:cNvSpPr>
            <a:spLocks/>
          </p:cNvSpPr>
          <p:nvPr/>
        </p:nvSpPr>
        <p:spPr bwMode="auto">
          <a:xfrm rot="5400000">
            <a:off x="5195094" y="3682206"/>
            <a:ext cx="168275" cy="468313"/>
          </a:xfrm>
          <a:prstGeom prst="rightBrace">
            <a:avLst>
              <a:gd name="adj1" fmla="val 8362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244" name="Right Brace 33"/>
          <p:cNvSpPr>
            <a:spLocks/>
          </p:cNvSpPr>
          <p:nvPr/>
        </p:nvSpPr>
        <p:spPr bwMode="auto">
          <a:xfrm rot="5400000">
            <a:off x="7737475" y="2892425"/>
            <a:ext cx="179388" cy="2046288"/>
          </a:xfrm>
          <a:prstGeom prst="rightBrace">
            <a:avLst>
              <a:gd name="adj1" fmla="val 8344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544513" y="4729163"/>
            <a:ext cx="7564437" cy="1150937"/>
            <a:chOff x="543729" y="4729393"/>
            <a:chExt cx="7565229" cy="1150260"/>
          </a:xfrm>
        </p:grpSpPr>
        <p:sp>
          <p:nvSpPr>
            <p:cNvPr id="52247" name="Text Box 16"/>
            <p:cNvSpPr txBox="1">
              <a:spLocks noChangeArrowheads="1"/>
            </p:cNvSpPr>
            <p:nvPr/>
          </p:nvSpPr>
          <p:spPr bwMode="auto">
            <a:xfrm>
              <a:off x="2359031" y="4873856"/>
              <a:ext cx="341313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400">
                  <a:latin typeface="Arial" pitchFamily="34" charset="0"/>
                  <a:cs typeface="Arial" pitchFamily="34" charset="0"/>
                </a:rPr>
                <a:t>c</a:t>
              </a:r>
            </a:p>
          </p:txBody>
        </p:sp>
        <p:grpSp>
          <p:nvGrpSpPr>
            <p:cNvPr id="52248" name="Group 17"/>
            <p:cNvGrpSpPr>
              <a:grpSpLocks/>
            </p:cNvGrpSpPr>
            <p:nvPr/>
          </p:nvGrpSpPr>
          <p:grpSpPr bwMode="auto">
            <a:xfrm>
              <a:off x="6053145" y="4766587"/>
              <a:ext cx="2055813" cy="590551"/>
              <a:chOff x="2708" y="1773"/>
              <a:chExt cx="1295" cy="372"/>
            </a:xfrm>
          </p:grpSpPr>
          <p:sp>
            <p:nvSpPr>
              <p:cNvPr id="52259" name="Text Box 18"/>
              <p:cNvSpPr txBox="1">
                <a:spLocks noChangeArrowheads="1"/>
              </p:cNvSpPr>
              <p:nvPr/>
            </p:nvSpPr>
            <p:spPr bwMode="auto">
              <a:xfrm>
                <a:off x="2708" y="1854"/>
                <a:ext cx="1295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400">
                    <a:latin typeface="Arial" pitchFamily="34" charset="0"/>
                    <a:cs typeface="Arial" pitchFamily="34" charset="0"/>
                  </a:rPr>
                  <a:t>m = c  mod  n</a:t>
                </a:r>
              </a:p>
            </p:txBody>
          </p:sp>
          <p:sp>
            <p:nvSpPr>
              <p:cNvPr id="52260" name="Text Box 19"/>
              <p:cNvSpPr txBox="1">
                <a:spLocks noChangeArrowheads="1"/>
              </p:cNvSpPr>
              <p:nvPr/>
            </p:nvSpPr>
            <p:spPr bwMode="auto">
              <a:xfrm>
                <a:off x="3166" y="1773"/>
                <a:ext cx="229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400">
                    <a:latin typeface="Arial" pitchFamily="34" charset="0"/>
                    <a:cs typeface="Arial" pitchFamily="34" charset="0"/>
                  </a:rPr>
                  <a:t>d</a:t>
                </a:r>
              </a:p>
            </p:txBody>
          </p:sp>
        </p:grpSp>
        <p:sp>
          <p:nvSpPr>
            <p:cNvPr id="52249" name="Text Box 20"/>
            <p:cNvSpPr txBox="1">
              <a:spLocks noChangeArrowheads="1"/>
            </p:cNvSpPr>
            <p:nvPr/>
          </p:nvSpPr>
          <p:spPr bwMode="auto">
            <a:xfrm>
              <a:off x="2208219" y="5409753"/>
              <a:ext cx="523875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40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17</a:t>
              </a:r>
            </a:p>
          </p:txBody>
        </p:sp>
        <p:sp>
          <p:nvSpPr>
            <p:cNvPr id="52250" name="Text Box 21"/>
            <p:cNvSpPr txBox="1">
              <a:spLocks noChangeArrowheads="1"/>
            </p:cNvSpPr>
            <p:nvPr/>
          </p:nvSpPr>
          <p:spPr bwMode="auto">
            <a:xfrm>
              <a:off x="2869299" y="5541062"/>
              <a:ext cx="3213100" cy="2746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481968572106750915091411825223071697</a:t>
              </a:r>
            </a:p>
          </p:txBody>
        </p:sp>
        <p:sp>
          <p:nvSpPr>
            <p:cNvPr id="52251" name="Text Box 22"/>
            <p:cNvSpPr txBox="1">
              <a:spLocks noChangeArrowheads="1"/>
            </p:cNvSpPr>
            <p:nvPr/>
          </p:nvSpPr>
          <p:spPr bwMode="auto">
            <a:xfrm>
              <a:off x="6808794" y="5422453"/>
              <a:ext cx="523875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40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12</a:t>
              </a:r>
            </a:p>
          </p:txBody>
        </p:sp>
        <p:grpSp>
          <p:nvGrpSpPr>
            <p:cNvPr id="52252" name="Group 23"/>
            <p:cNvGrpSpPr>
              <a:grpSpLocks/>
            </p:cNvGrpSpPr>
            <p:nvPr/>
          </p:nvGrpSpPr>
          <p:grpSpPr bwMode="auto">
            <a:xfrm>
              <a:off x="3489331" y="4729393"/>
              <a:ext cx="514350" cy="611188"/>
              <a:chOff x="3034" y="2876"/>
              <a:chExt cx="324" cy="385"/>
            </a:xfrm>
          </p:grpSpPr>
          <p:sp>
            <p:nvSpPr>
              <p:cNvPr id="52257" name="Text Box 24"/>
              <p:cNvSpPr txBox="1">
                <a:spLocks noChangeArrowheads="1"/>
              </p:cNvSpPr>
              <p:nvPr/>
            </p:nvSpPr>
            <p:spPr bwMode="auto">
              <a:xfrm>
                <a:off x="3034" y="2973"/>
                <a:ext cx="215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400">
                    <a:latin typeface="Arial" pitchFamily="34" charset="0"/>
                    <a:cs typeface="Arial" pitchFamily="34" charset="0"/>
                  </a:rPr>
                  <a:t>c</a:t>
                </a:r>
              </a:p>
            </p:txBody>
          </p:sp>
          <p:sp>
            <p:nvSpPr>
              <p:cNvPr id="52258" name="Text Box 25"/>
              <p:cNvSpPr txBox="1">
                <a:spLocks noChangeArrowheads="1"/>
              </p:cNvSpPr>
              <p:nvPr/>
            </p:nvSpPr>
            <p:spPr bwMode="auto">
              <a:xfrm>
                <a:off x="3129" y="2876"/>
                <a:ext cx="229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400">
                    <a:latin typeface="Arial" pitchFamily="34" charset="0"/>
                    <a:cs typeface="Arial" pitchFamily="34" charset="0"/>
                  </a:rPr>
                  <a:t>d</a:t>
                </a:r>
              </a:p>
            </p:txBody>
          </p:sp>
        </p:grpSp>
        <p:sp>
          <p:nvSpPr>
            <p:cNvPr id="52253" name="Text Box 29"/>
            <p:cNvSpPr txBox="1">
              <a:spLocks noChangeArrowheads="1"/>
            </p:cNvSpPr>
            <p:nvPr/>
          </p:nvSpPr>
          <p:spPr bwMode="auto">
            <a:xfrm>
              <a:off x="543729" y="5059140"/>
              <a:ext cx="1279517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40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decrypt:</a:t>
              </a:r>
            </a:p>
          </p:txBody>
        </p:sp>
        <p:sp>
          <p:nvSpPr>
            <p:cNvPr id="52254" name="Right Brace 36"/>
            <p:cNvSpPr>
              <a:spLocks/>
            </p:cNvSpPr>
            <p:nvPr/>
          </p:nvSpPr>
          <p:spPr bwMode="auto">
            <a:xfrm rot="5400000">
              <a:off x="2446575" y="5102686"/>
              <a:ext cx="168727" cy="468086"/>
            </a:xfrm>
            <a:prstGeom prst="rightBrace">
              <a:avLst>
                <a:gd name="adj1" fmla="val 8336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255" name="Right Brace 37"/>
            <p:cNvSpPr>
              <a:spLocks/>
            </p:cNvSpPr>
            <p:nvPr/>
          </p:nvSpPr>
          <p:spPr bwMode="auto">
            <a:xfrm rot="5400000">
              <a:off x="3605907" y="5108131"/>
              <a:ext cx="168727" cy="468086"/>
            </a:xfrm>
            <a:prstGeom prst="rightBrace">
              <a:avLst>
                <a:gd name="adj1" fmla="val 8336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256" name="Right Brace 38"/>
            <p:cNvSpPr>
              <a:spLocks/>
            </p:cNvSpPr>
            <p:nvPr/>
          </p:nvSpPr>
          <p:spPr bwMode="auto">
            <a:xfrm rot="5400000">
              <a:off x="6964140" y="4340683"/>
              <a:ext cx="179612" cy="2046514"/>
            </a:xfrm>
            <a:prstGeom prst="rightBrace">
              <a:avLst>
                <a:gd name="adj1" fmla="val 8335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" name="Left-Right Arrow 5"/>
          <p:cNvSpPr>
            <a:spLocks noChangeArrowheads="1"/>
          </p:cNvSpPr>
          <p:nvPr/>
        </p:nvSpPr>
        <p:spPr bwMode="auto">
          <a:xfrm rot="1604466">
            <a:off x="4113213" y="4827588"/>
            <a:ext cx="2944812" cy="246062"/>
          </a:xfrm>
          <a:prstGeom prst="leftRightArrow">
            <a:avLst>
              <a:gd name="adj1" fmla="val 50000"/>
              <a:gd name="adj2" fmla="val 50032"/>
            </a:avLst>
          </a:prstGeom>
          <a:solidFill>
            <a:schemeClr val="accent2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RSA implementation in </a:t>
            </a:r>
            <a:r>
              <a:rPr lang="en-US" dirty="0" err="1" smtClean="0"/>
              <a:t>openssl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71500" y="1304925"/>
            <a:ext cx="7772400" cy="4648200"/>
          </a:xfrm>
        </p:spPr>
        <p:txBody>
          <a:bodyPr/>
          <a:lstStyle/>
          <a:p>
            <a:r>
              <a:rPr lang="en-US" dirty="0" smtClean="0"/>
              <a:t>At the Linux command prompt, where </a:t>
            </a:r>
            <a:r>
              <a:rPr lang="en-US" dirty="0" err="1" smtClean="0"/>
              <a:t>openssl</a:t>
            </a:r>
            <a:r>
              <a:rPr lang="en-US" dirty="0" smtClean="0"/>
              <a:t> has been installed</a:t>
            </a:r>
          </a:p>
          <a:p>
            <a:pPr lvl="1"/>
            <a:r>
              <a:rPr lang="en-US" dirty="0" smtClean="0"/>
              <a:t>To generate private key</a:t>
            </a:r>
          </a:p>
          <a:p>
            <a:pPr lvl="2"/>
            <a:r>
              <a:rPr lang="en-US" dirty="0" err="1">
                <a:latin typeface="Calibri" pitchFamily="34" charset="0"/>
                <a:cs typeface="Calibri" pitchFamily="34" charset="0"/>
              </a:rPr>
              <a:t>openssl</a:t>
            </a:r>
            <a:r>
              <a:rPr lang="en-US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  <a:cs typeface="Calibri" pitchFamily="34" charset="0"/>
              </a:rPr>
              <a:t>genrsa</a:t>
            </a:r>
            <a:r>
              <a:rPr lang="en-US" dirty="0">
                <a:latin typeface="Calibri" pitchFamily="34" charset="0"/>
                <a:cs typeface="Calibri" pitchFamily="34" charset="0"/>
              </a:rPr>
              <a:t> -out </a:t>
            </a:r>
            <a:r>
              <a:rPr lang="en-US" dirty="0" err="1">
                <a:latin typeface="Calibri" pitchFamily="34" charset="0"/>
                <a:cs typeface="Calibri" pitchFamily="34" charset="0"/>
              </a:rPr>
              <a:t>private.pem</a:t>
            </a:r>
            <a:r>
              <a:rPr lang="en-US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2048</a:t>
            </a:r>
          </a:p>
          <a:p>
            <a:pPr lvl="1"/>
            <a:r>
              <a:rPr lang="en-US" dirty="0" smtClean="0"/>
              <a:t>To generate public key based on the private key</a:t>
            </a:r>
          </a:p>
          <a:p>
            <a:pPr lvl="2"/>
            <a:r>
              <a:rPr lang="en-US" dirty="0" err="1">
                <a:latin typeface="Calibri" pitchFamily="34" charset="0"/>
                <a:cs typeface="Calibri" pitchFamily="34" charset="0"/>
              </a:rPr>
              <a:t>openssl</a:t>
            </a:r>
            <a:r>
              <a:rPr lang="en-US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  <a:cs typeface="Calibri" pitchFamily="34" charset="0"/>
              </a:rPr>
              <a:t>rsa</a:t>
            </a:r>
            <a:r>
              <a:rPr lang="en-US" dirty="0">
                <a:latin typeface="Calibri" pitchFamily="34" charset="0"/>
                <a:cs typeface="Calibri" pitchFamily="34" charset="0"/>
              </a:rPr>
              <a:t> -in </a:t>
            </a:r>
            <a:r>
              <a:rPr lang="en-US" dirty="0" err="1">
                <a:latin typeface="Calibri" pitchFamily="34" charset="0"/>
                <a:cs typeface="Calibri" pitchFamily="34" charset="0"/>
              </a:rPr>
              <a:t>private.pem</a:t>
            </a:r>
            <a:r>
              <a:rPr lang="en-US" dirty="0">
                <a:latin typeface="Calibri" pitchFamily="34" charset="0"/>
                <a:cs typeface="Calibri" pitchFamily="34" charset="0"/>
              </a:rPr>
              <a:t> -</a:t>
            </a:r>
            <a:r>
              <a:rPr lang="en-US" dirty="0" err="1">
                <a:latin typeface="Calibri" pitchFamily="34" charset="0"/>
                <a:cs typeface="Calibri" pitchFamily="34" charset="0"/>
              </a:rPr>
              <a:t>outform</a:t>
            </a:r>
            <a:r>
              <a:rPr lang="en-US" dirty="0">
                <a:latin typeface="Calibri" pitchFamily="34" charset="0"/>
                <a:cs typeface="Calibri" pitchFamily="34" charset="0"/>
              </a:rPr>
              <a:t> PEM -</a:t>
            </a:r>
            <a:r>
              <a:rPr lang="en-US" dirty="0" err="1">
                <a:latin typeface="Calibri" pitchFamily="34" charset="0"/>
                <a:cs typeface="Calibri" pitchFamily="34" charset="0"/>
              </a:rPr>
              <a:t>pubout</a:t>
            </a:r>
            <a:r>
              <a:rPr lang="en-US" dirty="0">
                <a:latin typeface="Calibri" pitchFamily="34" charset="0"/>
                <a:cs typeface="Calibri" pitchFamily="34" charset="0"/>
              </a:rPr>
              <a:t> -out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public.pem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r>
              <a:rPr lang="en-US" dirty="0" smtClean="0"/>
              <a:t>PEM format</a:t>
            </a:r>
          </a:p>
          <a:p>
            <a:pPr lvl="1"/>
            <a:r>
              <a:rPr lang="en-US" dirty="0"/>
              <a:t>The PEM format is the most common format that Certificate Authorities issue certificates in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They are Base64 encoded ASCII </a:t>
            </a:r>
            <a:r>
              <a:rPr lang="en-US" dirty="0" smtClean="0"/>
              <a:t>files.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Network Security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571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>
                <a:latin typeface="Arial" charset="0"/>
              </a:rPr>
              <a:t>Network Security</a:t>
            </a:r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392113" y="141288"/>
            <a:ext cx="7772400" cy="1143000"/>
          </a:xfrm>
        </p:spPr>
        <p:txBody>
          <a:bodyPr/>
          <a:lstStyle/>
          <a:p>
            <a:r>
              <a:rPr lang="en-US" smtClean="0"/>
              <a:t>Why does RSA work?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 smtClean="0"/>
              <a:t>must show that </a:t>
            </a:r>
            <a:r>
              <a:rPr lang="en-US" sz="2400" dirty="0" err="1" smtClean="0"/>
              <a:t>c</a:t>
            </a:r>
            <a:r>
              <a:rPr lang="en-US" sz="2400" baseline="30000" dirty="0" err="1" smtClean="0"/>
              <a:t>d</a:t>
            </a:r>
            <a:r>
              <a:rPr lang="en-US" sz="2400" dirty="0" smtClean="0"/>
              <a:t> mod n = m </a:t>
            </a:r>
            <a:br>
              <a:rPr lang="en-US" sz="2400" dirty="0" smtClean="0"/>
            </a:br>
            <a:r>
              <a:rPr lang="en-US" sz="2400" dirty="0" smtClean="0"/>
              <a:t>where c = m</a:t>
            </a:r>
            <a:r>
              <a:rPr lang="en-US" sz="2400" baseline="30000" dirty="0" smtClean="0"/>
              <a:t>e</a:t>
            </a:r>
            <a:r>
              <a:rPr lang="en-US" sz="2400" dirty="0" smtClean="0"/>
              <a:t> mod n</a:t>
            </a:r>
          </a:p>
          <a:p>
            <a:r>
              <a:rPr lang="en-US" sz="2400" dirty="0" smtClean="0"/>
              <a:t>fact: for any x and y: </a:t>
            </a:r>
            <a:r>
              <a:rPr lang="en-US" sz="2400" dirty="0" err="1" smtClean="0"/>
              <a:t>x</a:t>
            </a:r>
            <a:r>
              <a:rPr lang="en-US" sz="2400" baseline="30000" dirty="0" err="1" smtClean="0"/>
              <a:t>y</a:t>
            </a:r>
            <a:r>
              <a:rPr lang="en-US" sz="2400" dirty="0" smtClean="0"/>
              <a:t> mod n = x</a:t>
            </a:r>
            <a:r>
              <a:rPr lang="en-US" sz="2400" baseline="30000" dirty="0" smtClean="0"/>
              <a:t>(y mod z)</a:t>
            </a:r>
            <a:r>
              <a:rPr lang="en-US" sz="2400" dirty="0" smtClean="0"/>
              <a:t> mod n</a:t>
            </a:r>
          </a:p>
          <a:p>
            <a:pPr lvl="1"/>
            <a:r>
              <a:rPr lang="en-US" sz="2000" dirty="0" smtClean="0"/>
              <a:t>where n= </a:t>
            </a:r>
            <a:r>
              <a:rPr lang="en-US" sz="2000" dirty="0" err="1" smtClean="0"/>
              <a:t>pq</a:t>
            </a:r>
            <a:r>
              <a:rPr lang="en-US" sz="2000" dirty="0" smtClean="0"/>
              <a:t> and z = (p-1)(q-1)</a:t>
            </a:r>
          </a:p>
          <a:p>
            <a:pPr lvl="1"/>
            <a:r>
              <a:rPr lang="en-US" sz="2000" dirty="0" smtClean="0"/>
              <a:t>Fact 4 in earlier set : </a:t>
            </a:r>
            <a:r>
              <a:rPr lang="en-US" sz="2000" dirty="0" err="1" smtClean="0"/>
              <a:t>ed</a:t>
            </a:r>
            <a:r>
              <a:rPr lang="en-US" sz="2000" dirty="0" smtClean="0"/>
              <a:t> mod z = 1</a:t>
            </a:r>
          </a:p>
          <a:p>
            <a:r>
              <a:rPr lang="en-US" sz="2400" dirty="0" smtClean="0"/>
              <a:t>thus, </a:t>
            </a:r>
            <a:br>
              <a:rPr lang="en-US" sz="2400" dirty="0" smtClean="0"/>
            </a:br>
            <a:r>
              <a:rPr lang="en-US" sz="2400" dirty="0" smtClean="0"/>
              <a:t> </a:t>
            </a:r>
            <a:r>
              <a:rPr lang="en-US" sz="2400" dirty="0" err="1" smtClean="0"/>
              <a:t>c</a:t>
            </a:r>
            <a:r>
              <a:rPr lang="en-US" sz="2400" baseline="30000" dirty="0" err="1" smtClean="0"/>
              <a:t>d</a:t>
            </a:r>
            <a:r>
              <a:rPr lang="en-US" sz="2400" dirty="0" smtClean="0"/>
              <a:t> mod n = (m</a:t>
            </a:r>
            <a:r>
              <a:rPr lang="en-US" sz="2400" baseline="30000" dirty="0" smtClean="0"/>
              <a:t>e</a:t>
            </a:r>
            <a:r>
              <a:rPr lang="en-US" sz="2400" dirty="0" smtClean="0"/>
              <a:t> mod n)</a:t>
            </a:r>
            <a:r>
              <a:rPr lang="en-US" sz="2400" baseline="30000" dirty="0" smtClean="0"/>
              <a:t>d</a:t>
            </a:r>
            <a:r>
              <a:rPr lang="en-US" sz="2400" dirty="0" smtClean="0"/>
              <a:t> mod n</a:t>
            </a:r>
          </a:p>
          <a:p>
            <a:pPr>
              <a:buFont typeface="Wingdings" pitchFamily="2" charset="2"/>
              <a:buNone/>
            </a:pPr>
            <a:r>
              <a:rPr lang="en-US" sz="2400" dirty="0" smtClean="0"/>
              <a:t>                  = m</a:t>
            </a:r>
            <a:r>
              <a:rPr lang="en-US" sz="2400" baseline="30000" dirty="0" smtClean="0"/>
              <a:t>ed</a:t>
            </a:r>
            <a:r>
              <a:rPr lang="en-US" sz="2400" dirty="0" smtClean="0"/>
              <a:t> mod n </a:t>
            </a:r>
          </a:p>
          <a:p>
            <a:pPr>
              <a:buFont typeface="Wingdings" pitchFamily="2" charset="2"/>
              <a:buNone/>
            </a:pPr>
            <a:r>
              <a:rPr lang="en-US" sz="2400" dirty="0" smtClean="0"/>
              <a:t>                  = m</a:t>
            </a:r>
            <a:r>
              <a:rPr lang="en-US" sz="2400" baseline="30000" dirty="0" smtClean="0"/>
              <a:t>(</a:t>
            </a:r>
            <a:r>
              <a:rPr lang="en-US" sz="2400" baseline="30000" dirty="0" err="1" smtClean="0"/>
              <a:t>ed</a:t>
            </a:r>
            <a:r>
              <a:rPr lang="en-US" sz="2400" baseline="30000" dirty="0" smtClean="0"/>
              <a:t> mod z)</a:t>
            </a:r>
            <a:r>
              <a:rPr lang="en-US" sz="2400" dirty="0" smtClean="0"/>
              <a:t> mod n</a:t>
            </a:r>
          </a:p>
          <a:p>
            <a:pPr>
              <a:buFont typeface="Wingdings" pitchFamily="2" charset="2"/>
              <a:buNone/>
            </a:pPr>
            <a:r>
              <a:rPr lang="en-US" sz="2400" dirty="0" smtClean="0"/>
              <a:t>                  = m</a:t>
            </a:r>
            <a:r>
              <a:rPr lang="en-US" sz="2400" baseline="30000" dirty="0" smtClean="0"/>
              <a:t>1</a:t>
            </a:r>
            <a:r>
              <a:rPr lang="en-US" sz="2400" dirty="0" smtClean="0"/>
              <a:t> mod n</a:t>
            </a:r>
          </a:p>
          <a:p>
            <a:pPr>
              <a:buFont typeface="Wingdings" pitchFamily="2" charset="2"/>
              <a:buNone/>
            </a:pPr>
            <a:r>
              <a:rPr lang="en-US" sz="2400" dirty="0" smtClean="0"/>
              <a:t>                  = m</a:t>
            </a:r>
          </a:p>
        </p:txBody>
      </p:sp>
      <p:pic>
        <p:nvPicPr>
          <p:cNvPr id="53253" name="Picture 21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963613"/>
            <a:ext cx="5027613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8" name="Group 7"/>
          <p:cNvGrpSpPr/>
          <p:nvPr/>
        </p:nvGrpSpPr>
        <p:grpSpPr>
          <a:xfrm>
            <a:off x="3420296" y="2289176"/>
            <a:ext cx="3830638" cy="2555779"/>
            <a:chOff x="3420296" y="2289176"/>
            <a:chExt cx="3830638" cy="2555779"/>
          </a:xfrm>
        </p:grpSpPr>
        <p:sp>
          <p:nvSpPr>
            <p:cNvPr id="25607" name="Oval 6"/>
            <p:cNvSpPr>
              <a:spLocks noChangeArrowheads="1"/>
            </p:cNvSpPr>
            <p:nvPr/>
          </p:nvSpPr>
          <p:spPr bwMode="auto">
            <a:xfrm>
              <a:off x="3420296" y="2289176"/>
              <a:ext cx="3830638" cy="700088"/>
            </a:xfrm>
            <a:prstGeom prst="ellips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5" name="Straight Connector 4"/>
            <p:cNvCxnSpPr/>
            <p:nvPr/>
          </p:nvCxnSpPr>
          <p:spPr bwMode="auto">
            <a:xfrm>
              <a:off x="5445457" y="2989264"/>
              <a:ext cx="13647" cy="1855691"/>
            </a:xfrm>
            <a:prstGeom prst="line">
              <a:avLst/>
            </a:prstGeom>
            <a:no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" name="Straight Arrow Connector 6"/>
            <p:cNvCxnSpPr/>
            <p:nvPr/>
          </p:nvCxnSpPr>
          <p:spPr bwMode="auto">
            <a:xfrm flipH="1">
              <a:off x="3571875" y="4844955"/>
              <a:ext cx="1887229" cy="0"/>
            </a:xfrm>
            <a:prstGeom prst="straightConnector1">
              <a:avLst/>
            </a:prstGeom>
            <a:no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>
                <a:latin typeface="Arial" charset="0"/>
              </a:rPr>
              <a:t>Network Security</a:t>
            </a:r>
          </a:p>
        </p:txBody>
      </p:sp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RSA: another important property</a:t>
            </a:r>
          </a:p>
        </p:txBody>
      </p:sp>
      <p:sp>
        <p:nvSpPr>
          <p:cNvPr id="54275" name="Text Box 3"/>
          <p:cNvSpPr txBox="1">
            <a:spLocks noChangeArrowheads="1"/>
          </p:cNvSpPr>
          <p:nvPr/>
        </p:nvSpPr>
        <p:spPr bwMode="auto">
          <a:xfrm>
            <a:off x="981075" y="1422400"/>
            <a:ext cx="70405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800">
                <a:latin typeface="Gill Sans MT" pitchFamily="34" charset="0"/>
              </a:rPr>
              <a:t>The following property will be </a:t>
            </a:r>
            <a:r>
              <a:rPr lang="en-US" sz="2800" i="1">
                <a:solidFill>
                  <a:srgbClr val="C00000"/>
                </a:solidFill>
                <a:latin typeface="Gill Sans MT" pitchFamily="34" charset="0"/>
              </a:rPr>
              <a:t>very</a:t>
            </a:r>
            <a:r>
              <a:rPr lang="en-US" sz="2800">
                <a:solidFill>
                  <a:srgbClr val="C00000"/>
                </a:solidFill>
                <a:latin typeface="Gill Sans MT" pitchFamily="34" charset="0"/>
              </a:rPr>
              <a:t> </a:t>
            </a:r>
            <a:r>
              <a:rPr lang="en-US" sz="2800">
                <a:latin typeface="Gill Sans MT" pitchFamily="34" charset="0"/>
              </a:rPr>
              <a:t>useful later:</a:t>
            </a:r>
            <a:endParaRPr lang="en-US" sz="2400">
              <a:latin typeface="Gill Sans MT" pitchFamily="34" charset="0"/>
            </a:endParaRPr>
          </a:p>
        </p:txBody>
      </p:sp>
      <p:grpSp>
        <p:nvGrpSpPr>
          <p:cNvPr id="54276" name="Group 4"/>
          <p:cNvGrpSpPr>
            <a:grpSpLocks/>
          </p:cNvGrpSpPr>
          <p:nvPr/>
        </p:nvGrpSpPr>
        <p:grpSpPr bwMode="auto">
          <a:xfrm>
            <a:off x="1636713" y="2257425"/>
            <a:ext cx="5259387" cy="946150"/>
            <a:chOff x="501" y="1586"/>
            <a:chExt cx="3313" cy="596"/>
          </a:xfrm>
        </p:grpSpPr>
        <p:grpSp>
          <p:nvGrpSpPr>
            <p:cNvPr id="54283" name="Group 5"/>
            <p:cNvGrpSpPr>
              <a:grpSpLocks/>
            </p:cNvGrpSpPr>
            <p:nvPr/>
          </p:nvGrpSpPr>
          <p:grpSpPr bwMode="auto">
            <a:xfrm>
              <a:off x="501" y="1586"/>
              <a:ext cx="1807" cy="594"/>
              <a:chOff x="1328" y="1706"/>
              <a:chExt cx="1807" cy="594"/>
            </a:xfrm>
          </p:grpSpPr>
          <p:grpSp>
            <p:nvGrpSpPr>
              <p:cNvPr id="54290" name="Group 6"/>
              <p:cNvGrpSpPr>
                <a:grpSpLocks/>
              </p:cNvGrpSpPr>
              <p:nvPr/>
            </p:nvGrpSpPr>
            <p:grpSpPr bwMode="auto">
              <a:xfrm>
                <a:off x="1328" y="1811"/>
                <a:ext cx="1807" cy="489"/>
                <a:chOff x="1699" y="1433"/>
                <a:chExt cx="1807" cy="489"/>
              </a:xfrm>
            </p:grpSpPr>
            <p:sp>
              <p:nvSpPr>
                <p:cNvPr id="54293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1699" y="1433"/>
                  <a:ext cx="1807" cy="3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2800">
                      <a:solidFill>
                        <a:srgbClr val="C00000"/>
                      </a:solidFill>
                      <a:latin typeface="Arial" pitchFamily="34" charset="0"/>
                      <a:cs typeface="Arial" pitchFamily="34" charset="0"/>
                    </a:rPr>
                    <a:t>K  </a:t>
                  </a:r>
                  <a:r>
                    <a:rPr lang="en-US" sz="3200">
                      <a:solidFill>
                        <a:srgbClr val="C00000"/>
                      </a:solidFill>
                      <a:latin typeface="Arial" pitchFamily="34" charset="0"/>
                      <a:cs typeface="Arial" pitchFamily="34" charset="0"/>
                    </a:rPr>
                    <a:t>(</a:t>
                  </a:r>
                  <a:r>
                    <a:rPr lang="en-US" sz="2800">
                      <a:solidFill>
                        <a:srgbClr val="C00000"/>
                      </a:solidFill>
                      <a:latin typeface="Arial" pitchFamily="34" charset="0"/>
                      <a:cs typeface="Arial" pitchFamily="34" charset="0"/>
                    </a:rPr>
                    <a:t>K  (m)</a:t>
                  </a:r>
                  <a:r>
                    <a:rPr lang="en-US" sz="3200">
                      <a:solidFill>
                        <a:srgbClr val="C00000"/>
                      </a:solidFill>
                      <a:latin typeface="Arial" pitchFamily="34" charset="0"/>
                      <a:cs typeface="Arial" pitchFamily="34" charset="0"/>
                    </a:rPr>
                    <a:t>)</a:t>
                  </a:r>
                  <a:r>
                    <a:rPr lang="en-US" sz="2800">
                      <a:solidFill>
                        <a:srgbClr val="C00000"/>
                      </a:solidFill>
                      <a:latin typeface="Arial" pitchFamily="34" charset="0"/>
                      <a:cs typeface="Arial" pitchFamily="34" charset="0"/>
                    </a:rPr>
                    <a:t>  =  m </a:t>
                  </a:r>
                </a:p>
              </p:txBody>
            </p:sp>
            <p:sp>
              <p:nvSpPr>
                <p:cNvPr id="54294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2235" y="1631"/>
                  <a:ext cx="246" cy="29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2400">
                      <a:solidFill>
                        <a:srgbClr val="C00000"/>
                      </a:solidFill>
                      <a:latin typeface="Arial" pitchFamily="34" charset="0"/>
                      <a:cs typeface="Arial" pitchFamily="34" charset="0"/>
                    </a:rPr>
                    <a:t>B</a:t>
                  </a:r>
                  <a:endParaRPr lang="en-US" sz="280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54295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1884" y="1620"/>
                  <a:ext cx="246" cy="29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2400">
                      <a:solidFill>
                        <a:srgbClr val="C00000"/>
                      </a:solidFill>
                      <a:latin typeface="Arial" pitchFamily="34" charset="0"/>
                      <a:cs typeface="Arial" pitchFamily="34" charset="0"/>
                    </a:rPr>
                    <a:t>B</a:t>
                  </a:r>
                  <a:endParaRPr lang="en-US" sz="280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54291" name="Text Box 10"/>
              <p:cNvSpPr txBox="1">
                <a:spLocks noChangeArrowheads="1"/>
              </p:cNvSpPr>
              <p:nvPr/>
            </p:nvSpPr>
            <p:spPr bwMode="auto">
              <a:xfrm>
                <a:off x="1523" y="1706"/>
                <a:ext cx="181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40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-</a:t>
                </a:r>
              </a:p>
            </p:txBody>
          </p:sp>
          <p:sp>
            <p:nvSpPr>
              <p:cNvPr id="54292" name="Text Box 11"/>
              <p:cNvSpPr txBox="1">
                <a:spLocks noChangeArrowheads="1"/>
              </p:cNvSpPr>
              <p:nvPr/>
            </p:nvSpPr>
            <p:spPr bwMode="auto">
              <a:xfrm>
                <a:off x="1842" y="1722"/>
                <a:ext cx="229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40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+</a:t>
                </a:r>
              </a:p>
            </p:txBody>
          </p:sp>
        </p:grpSp>
        <p:sp>
          <p:nvSpPr>
            <p:cNvPr id="54284" name="Text Box 12"/>
            <p:cNvSpPr txBox="1">
              <a:spLocks noChangeArrowheads="1"/>
            </p:cNvSpPr>
            <p:nvPr/>
          </p:nvSpPr>
          <p:spPr bwMode="auto">
            <a:xfrm>
              <a:off x="2496" y="1704"/>
              <a:ext cx="1318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80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K  </a:t>
              </a:r>
              <a:r>
                <a:rPr lang="en-US" sz="320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(</a:t>
              </a:r>
              <a:r>
                <a:rPr lang="en-US" sz="280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K  (m)</a:t>
              </a:r>
              <a:r>
                <a:rPr lang="en-US" sz="320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)</a:t>
              </a:r>
              <a:r>
                <a:rPr lang="en-US" sz="280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  </a:t>
              </a:r>
            </a:p>
          </p:txBody>
        </p:sp>
        <p:sp>
          <p:nvSpPr>
            <p:cNvPr id="54285" name="Text Box 13"/>
            <p:cNvSpPr txBox="1">
              <a:spLocks noChangeArrowheads="1"/>
            </p:cNvSpPr>
            <p:nvPr/>
          </p:nvSpPr>
          <p:spPr bwMode="auto">
            <a:xfrm>
              <a:off x="3074" y="1887"/>
              <a:ext cx="246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40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B</a:t>
              </a:r>
              <a:endParaRPr lang="en-US" sz="2800">
                <a:solidFill>
                  <a:srgbClr val="C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4286" name="Text Box 14"/>
            <p:cNvSpPr txBox="1">
              <a:spLocks noChangeArrowheads="1"/>
            </p:cNvSpPr>
            <p:nvPr/>
          </p:nvSpPr>
          <p:spPr bwMode="auto">
            <a:xfrm>
              <a:off x="2722" y="1891"/>
              <a:ext cx="246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40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B</a:t>
              </a:r>
              <a:endParaRPr lang="en-US" sz="2800">
                <a:solidFill>
                  <a:srgbClr val="C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4287" name="Text Box 15"/>
            <p:cNvSpPr txBox="1">
              <a:spLocks noChangeArrowheads="1"/>
            </p:cNvSpPr>
            <p:nvPr/>
          </p:nvSpPr>
          <p:spPr bwMode="auto">
            <a:xfrm>
              <a:off x="2709" y="1636"/>
              <a:ext cx="229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40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+</a:t>
              </a:r>
            </a:p>
          </p:txBody>
        </p:sp>
        <p:sp>
          <p:nvSpPr>
            <p:cNvPr id="54288" name="Text Box 16"/>
            <p:cNvSpPr txBox="1">
              <a:spLocks noChangeArrowheads="1"/>
            </p:cNvSpPr>
            <p:nvPr/>
          </p:nvSpPr>
          <p:spPr bwMode="auto">
            <a:xfrm>
              <a:off x="3076" y="1615"/>
              <a:ext cx="181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40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-</a:t>
              </a:r>
            </a:p>
          </p:txBody>
        </p:sp>
        <p:sp>
          <p:nvSpPr>
            <p:cNvPr id="54289" name="Text Box 17"/>
            <p:cNvSpPr txBox="1">
              <a:spLocks noChangeArrowheads="1"/>
            </p:cNvSpPr>
            <p:nvPr/>
          </p:nvSpPr>
          <p:spPr bwMode="auto">
            <a:xfrm>
              <a:off x="2253" y="1755"/>
              <a:ext cx="229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40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=</a:t>
              </a:r>
            </a:p>
          </p:txBody>
        </p:sp>
      </p:grpSp>
      <p:sp>
        <p:nvSpPr>
          <p:cNvPr id="54277" name="Text Box 18"/>
          <p:cNvSpPr txBox="1">
            <a:spLocks noChangeArrowheads="1"/>
          </p:cNvSpPr>
          <p:nvPr/>
        </p:nvSpPr>
        <p:spPr bwMode="auto">
          <a:xfrm>
            <a:off x="1163638" y="3487738"/>
            <a:ext cx="2917825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>
                <a:latin typeface="Gill Sans MT" pitchFamily="34" charset="0"/>
              </a:rPr>
              <a:t>use public key first, followed by private key </a:t>
            </a:r>
            <a:endParaRPr lang="en-US" sz="2400">
              <a:latin typeface="Gill Sans MT" pitchFamily="34" charset="0"/>
            </a:endParaRPr>
          </a:p>
        </p:txBody>
      </p:sp>
      <p:sp>
        <p:nvSpPr>
          <p:cNvPr id="54278" name="Text Box 19"/>
          <p:cNvSpPr txBox="1">
            <a:spLocks noChangeArrowheads="1"/>
          </p:cNvSpPr>
          <p:nvPr/>
        </p:nvSpPr>
        <p:spPr bwMode="auto">
          <a:xfrm>
            <a:off x="4494213" y="3479800"/>
            <a:ext cx="2917825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>
                <a:latin typeface="Gill Sans MT" pitchFamily="34" charset="0"/>
              </a:rPr>
              <a:t>use private key first, followed by public key </a:t>
            </a:r>
            <a:endParaRPr lang="en-US" sz="2400">
              <a:latin typeface="Gill Sans MT" pitchFamily="34" charset="0"/>
            </a:endParaRPr>
          </a:p>
        </p:txBody>
      </p:sp>
      <p:sp>
        <p:nvSpPr>
          <p:cNvPr id="54279" name="AutoShape 20"/>
          <p:cNvSpPr>
            <a:spLocks/>
          </p:cNvSpPr>
          <p:nvPr/>
        </p:nvSpPr>
        <p:spPr bwMode="auto">
          <a:xfrm rot="5400000">
            <a:off x="2481263" y="2509838"/>
            <a:ext cx="138112" cy="1509712"/>
          </a:xfrm>
          <a:prstGeom prst="rightBrace">
            <a:avLst>
              <a:gd name="adj1" fmla="val 91092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C00000"/>
              </a:solidFill>
              <a:latin typeface="Gill Sans MT" pitchFamily="34" charset="0"/>
              <a:cs typeface="Arial" pitchFamily="34" charset="0"/>
            </a:endParaRPr>
          </a:p>
        </p:txBody>
      </p:sp>
      <p:sp>
        <p:nvSpPr>
          <p:cNvPr id="54280" name="AutoShape 21"/>
          <p:cNvSpPr>
            <a:spLocks/>
          </p:cNvSpPr>
          <p:nvPr/>
        </p:nvSpPr>
        <p:spPr bwMode="auto">
          <a:xfrm rot="5400000">
            <a:off x="5753100" y="2501900"/>
            <a:ext cx="138113" cy="1509713"/>
          </a:xfrm>
          <a:prstGeom prst="rightBrace">
            <a:avLst>
              <a:gd name="adj1" fmla="val 91092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C00000"/>
              </a:solidFill>
              <a:latin typeface="Gill Sans MT" pitchFamily="34" charset="0"/>
              <a:cs typeface="Arial" pitchFamily="34" charset="0"/>
            </a:endParaRPr>
          </a:p>
        </p:txBody>
      </p:sp>
      <p:sp>
        <p:nvSpPr>
          <p:cNvPr id="54281" name="Text Box 22"/>
          <p:cNvSpPr txBox="1">
            <a:spLocks noChangeArrowheads="1"/>
          </p:cNvSpPr>
          <p:nvPr/>
        </p:nvSpPr>
        <p:spPr bwMode="auto">
          <a:xfrm>
            <a:off x="2708275" y="5200650"/>
            <a:ext cx="34671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i="1">
                <a:solidFill>
                  <a:srgbClr val="C00000"/>
                </a:solidFill>
                <a:latin typeface="Gill Sans MT" pitchFamily="34" charset="0"/>
              </a:rPr>
              <a:t>result is the same!</a:t>
            </a:r>
            <a:r>
              <a:rPr lang="en-US" sz="3200">
                <a:solidFill>
                  <a:srgbClr val="C00000"/>
                </a:solidFill>
                <a:latin typeface="Gill Sans MT" pitchFamily="34" charset="0"/>
              </a:rPr>
              <a:t> </a:t>
            </a:r>
          </a:p>
        </p:txBody>
      </p:sp>
      <p:pic>
        <p:nvPicPr>
          <p:cNvPr id="54282" name="Picture 16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8488" y="1031875"/>
            <a:ext cx="7313612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>
                <a:latin typeface="Arial" charset="0"/>
              </a:rPr>
              <a:t>Network Security</a:t>
            </a:r>
          </a:p>
        </p:txBody>
      </p:sp>
      <p:sp>
        <p:nvSpPr>
          <p:cNvPr id="552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2288" y="1425575"/>
            <a:ext cx="7772400" cy="4648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endParaRPr lang="en-US" smtClean="0"/>
          </a:p>
          <a:p>
            <a:pPr>
              <a:buFont typeface="Wingdings" pitchFamily="2" charset="2"/>
              <a:buNone/>
            </a:pPr>
            <a:r>
              <a:rPr lang="en-US" smtClean="0"/>
              <a:t>follows directly from modular arithmetic:</a:t>
            </a:r>
          </a:p>
          <a:p>
            <a:pPr>
              <a:buFont typeface="Wingdings" pitchFamily="2" charset="2"/>
              <a:buNone/>
            </a:pPr>
            <a:endParaRPr lang="en-US" smtClean="0"/>
          </a:p>
          <a:p>
            <a:pPr>
              <a:buFont typeface="Wingdings" pitchFamily="2" charset="2"/>
              <a:buNone/>
            </a:pPr>
            <a:r>
              <a:rPr lang="en-US" smtClean="0"/>
              <a:t>(m</a:t>
            </a:r>
            <a:r>
              <a:rPr lang="en-US" baseline="30000" smtClean="0"/>
              <a:t>e</a:t>
            </a:r>
            <a:r>
              <a:rPr lang="en-US" smtClean="0"/>
              <a:t> mod n)</a:t>
            </a:r>
            <a:r>
              <a:rPr lang="en-US" baseline="30000" smtClean="0"/>
              <a:t>d</a:t>
            </a:r>
            <a:r>
              <a:rPr lang="en-US" smtClean="0"/>
              <a:t> mod n = m</a:t>
            </a:r>
            <a:r>
              <a:rPr lang="en-US" baseline="30000" smtClean="0"/>
              <a:t>ed</a:t>
            </a:r>
            <a:r>
              <a:rPr lang="en-US" smtClean="0"/>
              <a:t> mod n</a:t>
            </a:r>
          </a:p>
          <a:p>
            <a:pPr>
              <a:buFont typeface="Wingdings" pitchFamily="2" charset="2"/>
              <a:buNone/>
            </a:pPr>
            <a:r>
              <a:rPr lang="en-US" smtClean="0"/>
              <a:t>                             = m</a:t>
            </a:r>
            <a:r>
              <a:rPr lang="en-US" baseline="30000" smtClean="0"/>
              <a:t>de</a:t>
            </a:r>
            <a:r>
              <a:rPr lang="en-US" smtClean="0"/>
              <a:t> mod n</a:t>
            </a:r>
          </a:p>
          <a:p>
            <a:pPr>
              <a:buFont typeface="Wingdings" pitchFamily="2" charset="2"/>
              <a:buNone/>
            </a:pPr>
            <a:r>
              <a:rPr lang="en-US" smtClean="0"/>
              <a:t>                             = (m</a:t>
            </a:r>
            <a:r>
              <a:rPr lang="en-US" baseline="30000" smtClean="0"/>
              <a:t>d</a:t>
            </a:r>
            <a:r>
              <a:rPr lang="en-US" smtClean="0"/>
              <a:t> mod n)</a:t>
            </a:r>
            <a:r>
              <a:rPr lang="en-US" baseline="30000" smtClean="0"/>
              <a:t>e</a:t>
            </a:r>
            <a:r>
              <a:rPr lang="en-US" smtClean="0"/>
              <a:t> mod n </a:t>
            </a:r>
          </a:p>
          <a:p>
            <a:pPr>
              <a:buFont typeface="Wingdings" pitchFamily="2" charset="2"/>
              <a:buNone/>
            </a:pPr>
            <a:endParaRPr lang="en-US" smtClean="0"/>
          </a:p>
        </p:txBody>
      </p:sp>
      <p:grpSp>
        <p:nvGrpSpPr>
          <p:cNvPr id="55299" name="Group 1"/>
          <p:cNvGrpSpPr>
            <a:grpSpLocks/>
          </p:cNvGrpSpPr>
          <p:nvPr/>
        </p:nvGrpSpPr>
        <p:grpSpPr bwMode="auto">
          <a:xfrm>
            <a:off x="423863" y="457200"/>
            <a:ext cx="6591300" cy="946150"/>
            <a:chOff x="478971" y="838200"/>
            <a:chExt cx="6590389" cy="946150"/>
          </a:xfrm>
        </p:grpSpPr>
        <p:grpSp>
          <p:nvGrpSpPr>
            <p:cNvPr id="55301" name="Group 5"/>
            <p:cNvGrpSpPr>
              <a:grpSpLocks/>
            </p:cNvGrpSpPr>
            <p:nvPr/>
          </p:nvGrpSpPr>
          <p:grpSpPr bwMode="auto">
            <a:xfrm>
              <a:off x="1676400" y="838200"/>
              <a:ext cx="5259388" cy="946150"/>
              <a:chOff x="501" y="1586"/>
              <a:chExt cx="3313" cy="596"/>
            </a:xfrm>
          </p:grpSpPr>
          <p:grpSp>
            <p:nvGrpSpPr>
              <p:cNvPr id="55304" name="Group 6"/>
              <p:cNvGrpSpPr>
                <a:grpSpLocks/>
              </p:cNvGrpSpPr>
              <p:nvPr/>
            </p:nvGrpSpPr>
            <p:grpSpPr bwMode="auto">
              <a:xfrm>
                <a:off x="501" y="1586"/>
                <a:ext cx="1807" cy="591"/>
                <a:chOff x="1328" y="1706"/>
                <a:chExt cx="1807" cy="591"/>
              </a:xfrm>
            </p:grpSpPr>
            <p:grpSp>
              <p:nvGrpSpPr>
                <p:cNvPr id="55311" name="Group 7"/>
                <p:cNvGrpSpPr>
                  <a:grpSpLocks/>
                </p:cNvGrpSpPr>
                <p:nvPr/>
              </p:nvGrpSpPr>
              <p:grpSpPr bwMode="auto">
                <a:xfrm>
                  <a:off x="1328" y="1811"/>
                  <a:ext cx="1807" cy="486"/>
                  <a:chOff x="1699" y="1433"/>
                  <a:chExt cx="1807" cy="486"/>
                </a:xfrm>
              </p:grpSpPr>
              <p:sp>
                <p:nvSpPr>
                  <p:cNvPr id="55314" name="Text Box 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699" y="1433"/>
                    <a:ext cx="1807" cy="36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algn="ctr"/>
                    <a:r>
                      <a:rPr lang="en-US" sz="280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rPr>
                      <a:t>K  </a:t>
                    </a:r>
                    <a:r>
                      <a:rPr lang="en-US" sz="320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rPr>
                      <a:t>(</a:t>
                    </a:r>
                    <a:r>
                      <a:rPr lang="en-US" sz="280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rPr>
                      <a:t>K  (m)</a:t>
                    </a:r>
                    <a:r>
                      <a:rPr lang="en-US" sz="320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rPr>
                      <a:t>)</a:t>
                    </a:r>
                    <a:r>
                      <a:rPr lang="en-US" sz="280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rPr>
                      <a:t>  =  m </a:t>
                    </a:r>
                  </a:p>
                </p:txBody>
              </p:sp>
              <p:sp>
                <p:nvSpPr>
                  <p:cNvPr id="55315" name="Text Box 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241" y="1628"/>
                    <a:ext cx="246" cy="29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algn="ctr"/>
                    <a:r>
                      <a:rPr lang="en-US" sz="240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rPr>
                      <a:t>B</a:t>
                    </a:r>
                    <a:endParaRPr lang="en-US" sz="2800">
                      <a:solidFill>
                        <a:srgbClr val="C00000"/>
                      </a:solidFill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55316" name="Text Box 1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881" y="1620"/>
                    <a:ext cx="246" cy="29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algn="ctr"/>
                    <a:r>
                      <a:rPr lang="en-US" sz="240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rPr>
                      <a:t>B</a:t>
                    </a:r>
                    <a:endParaRPr lang="en-US" sz="2800">
                      <a:solidFill>
                        <a:srgbClr val="C00000"/>
                      </a:solidFill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55312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1505" y="1706"/>
                  <a:ext cx="181" cy="29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2400">
                      <a:solidFill>
                        <a:srgbClr val="C00000"/>
                      </a:solidFill>
                      <a:latin typeface="Arial" pitchFamily="34" charset="0"/>
                      <a:cs typeface="Arial" pitchFamily="34" charset="0"/>
                    </a:rPr>
                    <a:t>-</a:t>
                  </a:r>
                </a:p>
              </p:txBody>
            </p:sp>
            <p:sp>
              <p:nvSpPr>
                <p:cNvPr id="55313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1857" y="1725"/>
                  <a:ext cx="229" cy="29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2400">
                      <a:solidFill>
                        <a:srgbClr val="C00000"/>
                      </a:solidFill>
                      <a:latin typeface="Arial" pitchFamily="34" charset="0"/>
                      <a:cs typeface="Arial" pitchFamily="34" charset="0"/>
                    </a:rPr>
                    <a:t>+</a:t>
                  </a:r>
                </a:p>
              </p:txBody>
            </p:sp>
          </p:grpSp>
          <p:sp>
            <p:nvSpPr>
              <p:cNvPr id="55305" name="Text Box 13"/>
              <p:cNvSpPr txBox="1">
                <a:spLocks noChangeArrowheads="1"/>
              </p:cNvSpPr>
              <p:nvPr/>
            </p:nvSpPr>
            <p:spPr bwMode="auto">
              <a:xfrm>
                <a:off x="2496" y="1704"/>
                <a:ext cx="1318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80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K  </a:t>
                </a:r>
                <a:r>
                  <a:rPr lang="en-US" sz="320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(</a:t>
                </a:r>
                <a:r>
                  <a:rPr lang="en-US" sz="280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K  (m)</a:t>
                </a:r>
                <a:r>
                  <a:rPr lang="en-US" sz="320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)</a:t>
                </a:r>
                <a:r>
                  <a:rPr lang="en-US" sz="280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  </a:t>
                </a:r>
              </a:p>
            </p:txBody>
          </p:sp>
          <p:sp>
            <p:nvSpPr>
              <p:cNvPr id="55306" name="Text Box 14"/>
              <p:cNvSpPr txBox="1">
                <a:spLocks noChangeArrowheads="1"/>
              </p:cNvSpPr>
              <p:nvPr/>
            </p:nvSpPr>
            <p:spPr bwMode="auto">
              <a:xfrm>
                <a:off x="3077" y="1887"/>
                <a:ext cx="246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40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B</a:t>
                </a:r>
                <a:endParaRPr lang="en-US" sz="280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5307" name="Text Box 15"/>
              <p:cNvSpPr txBox="1">
                <a:spLocks noChangeArrowheads="1"/>
              </p:cNvSpPr>
              <p:nvPr/>
            </p:nvSpPr>
            <p:spPr bwMode="auto">
              <a:xfrm>
                <a:off x="2716" y="1891"/>
                <a:ext cx="246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40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B</a:t>
                </a:r>
                <a:endParaRPr lang="en-US" sz="280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5308" name="Text Box 16"/>
              <p:cNvSpPr txBox="1">
                <a:spLocks noChangeArrowheads="1"/>
              </p:cNvSpPr>
              <p:nvPr/>
            </p:nvSpPr>
            <p:spPr bwMode="auto">
              <a:xfrm>
                <a:off x="2694" y="1636"/>
                <a:ext cx="229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40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+</a:t>
                </a:r>
              </a:p>
            </p:txBody>
          </p:sp>
          <p:sp>
            <p:nvSpPr>
              <p:cNvPr id="55309" name="Text Box 17"/>
              <p:cNvSpPr txBox="1">
                <a:spLocks noChangeArrowheads="1"/>
              </p:cNvSpPr>
              <p:nvPr/>
            </p:nvSpPr>
            <p:spPr bwMode="auto">
              <a:xfrm>
                <a:off x="3079" y="1606"/>
                <a:ext cx="181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40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-</a:t>
                </a:r>
              </a:p>
            </p:txBody>
          </p:sp>
          <p:sp>
            <p:nvSpPr>
              <p:cNvPr id="55310" name="Text Box 18"/>
              <p:cNvSpPr txBox="1">
                <a:spLocks noChangeArrowheads="1"/>
              </p:cNvSpPr>
              <p:nvPr/>
            </p:nvSpPr>
            <p:spPr bwMode="auto">
              <a:xfrm>
                <a:off x="2253" y="1755"/>
                <a:ext cx="229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40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=</a:t>
                </a:r>
              </a:p>
            </p:txBody>
          </p:sp>
        </p:grpSp>
        <p:sp>
          <p:nvSpPr>
            <p:cNvPr id="55302" name="Text Box 33"/>
            <p:cNvSpPr txBox="1">
              <a:spLocks noChangeArrowheads="1"/>
            </p:cNvSpPr>
            <p:nvPr/>
          </p:nvSpPr>
          <p:spPr bwMode="auto">
            <a:xfrm>
              <a:off x="478971" y="881742"/>
              <a:ext cx="1282146" cy="7694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4400">
                  <a:solidFill>
                    <a:srgbClr val="000099"/>
                  </a:solidFill>
                  <a:latin typeface="Gill Sans MT" pitchFamily="34" charset="0"/>
                </a:rPr>
                <a:t>Why</a:t>
              </a:r>
            </a:p>
          </p:txBody>
        </p:sp>
        <p:sp>
          <p:nvSpPr>
            <p:cNvPr id="55303" name="Text Box 34"/>
            <p:cNvSpPr txBox="1">
              <a:spLocks noChangeArrowheads="1"/>
            </p:cNvSpPr>
            <p:nvPr/>
          </p:nvSpPr>
          <p:spPr bwMode="auto">
            <a:xfrm>
              <a:off x="6657068" y="1005114"/>
              <a:ext cx="412292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20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?</a:t>
              </a:r>
            </a:p>
          </p:txBody>
        </p:sp>
      </p:grpSp>
      <p:pic>
        <p:nvPicPr>
          <p:cNvPr id="55300" name="Picture 18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7688" y="1325563"/>
            <a:ext cx="6399212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>
                <a:latin typeface="Arial" charset="0"/>
              </a:rPr>
              <a:t>Network Security</a:t>
            </a:r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Why is RSA secure?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7772400" cy="2438400"/>
          </a:xfrm>
        </p:spPr>
        <p:txBody>
          <a:bodyPr/>
          <a:lstStyle/>
          <a:p>
            <a:r>
              <a:rPr lang="en-US" smtClean="0"/>
              <a:t>suppose you know Bob</a:t>
            </a:r>
            <a:r>
              <a:rPr lang="ja-JP" altLang="en-US" smtClean="0"/>
              <a:t>’</a:t>
            </a:r>
            <a:r>
              <a:rPr lang="en-US" altLang="ja-JP" smtClean="0"/>
              <a:t>s public key (n,e). How hard is it to determine d?</a:t>
            </a:r>
          </a:p>
          <a:p>
            <a:r>
              <a:rPr lang="en-US" smtClean="0"/>
              <a:t>essentially need to find factors of n without knowing the two factors p and q </a:t>
            </a:r>
          </a:p>
          <a:p>
            <a:pPr lvl="1"/>
            <a:r>
              <a:rPr lang="en-US" sz="2800" smtClean="0"/>
              <a:t>fact: factoring a big number is hard</a:t>
            </a:r>
          </a:p>
          <a:p>
            <a:pPr>
              <a:buFont typeface="Wingdings" pitchFamily="2" charset="2"/>
              <a:buNone/>
            </a:pPr>
            <a:endParaRPr lang="en-US" smtClean="0"/>
          </a:p>
        </p:txBody>
      </p:sp>
      <p:pic>
        <p:nvPicPr>
          <p:cNvPr id="56324" name="Picture 22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1350" y="1044575"/>
            <a:ext cx="4570413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>
                <a:latin typeface="Arial" charset="0"/>
              </a:rPr>
              <a:t>Network Security</a:t>
            </a:r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Chapter 8 roadmap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50875" y="1668463"/>
            <a:ext cx="7772400" cy="4648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i="1" smtClean="0">
                <a:solidFill>
                  <a:srgbClr val="C00000"/>
                </a:solidFill>
              </a:rPr>
              <a:t>8.1 What is network security?</a:t>
            </a:r>
          </a:p>
          <a:p>
            <a:pPr>
              <a:buFont typeface="Wingdings" pitchFamily="2" charset="2"/>
              <a:buNone/>
            </a:pPr>
            <a:r>
              <a:rPr lang="en-US" smtClean="0">
                <a:solidFill>
                  <a:srgbClr val="000099"/>
                </a:solidFill>
              </a:rPr>
              <a:t>8.2</a:t>
            </a:r>
            <a:r>
              <a:rPr lang="en-US" smtClean="0"/>
              <a:t> Principles of cryptography</a:t>
            </a:r>
          </a:p>
          <a:p>
            <a:pPr>
              <a:buFont typeface="Wingdings" pitchFamily="2" charset="2"/>
              <a:buNone/>
            </a:pPr>
            <a:r>
              <a:rPr lang="en-US" smtClean="0">
                <a:solidFill>
                  <a:srgbClr val="000099"/>
                </a:solidFill>
              </a:rPr>
              <a:t>8.3</a:t>
            </a:r>
            <a:r>
              <a:rPr lang="en-US" smtClean="0"/>
              <a:t> Message integrity, authentication</a:t>
            </a:r>
          </a:p>
          <a:p>
            <a:pPr>
              <a:buFont typeface="Wingdings" pitchFamily="2" charset="2"/>
              <a:buNone/>
            </a:pPr>
            <a:r>
              <a:rPr lang="en-US" smtClean="0">
                <a:solidFill>
                  <a:srgbClr val="000099"/>
                </a:solidFill>
              </a:rPr>
              <a:t>8.4 </a:t>
            </a:r>
            <a:r>
              <a:rPr lang="en-US" smtClean="0"/>
              <a:t>Securing e-mail</a:t>
            </a:r>
          </a:p>
          <a:p>
            <a:pPr>
              <a:buFont typeface="Wingdings" pitchFamily="2" charset="2"/>
              <a:buNone/>
            </a:pPr>
            <a:r>
              <a:rPr lang="en-US" smtClean="0">
                <a:solidFill>
                  <a:srgbClr val="000099"/>
                </a:solidFill>
              </a:rPr>
              <a:t>8.5</a:t>
            </a:r>
            <a:r>
              <a:rPr lang="en-US" smtClean="0"/>
              <a:t> Securing TCP connections: SSL</a:t>
            </a:r>
          </a:p>
          <a:p>
            <a:pPr>
              <a:buFont typeface="Wingdings" pitchFamily="2" charset="2"/>
              <a:buNone/>
            </a:pPr>
            <a:r>
              <a:rPr lang="en-US" smtClean="0">
                <a:solidFill>
                  <a:srgbClr val="000099"/>
                </a:solidFill>
              </a:rPr>
              <a:t>8.6</a:t>
            </a:r>
            <a:r>
              <a:rPr lang="en-US" smtClean="0"/>
              <a:t> Network layer security: IPsec</a:t>
            </a:r>
          </a:p>
          <a:p>
            <a:pPr>
              <a:buFont typeface="Wingdings" pitchFamily="2" charset="2"/>
              <a:buNone/>
            </a:pPr>
            <a:r>
              <a:rPr lang="en-US" smtClean="0">
                <a:solidFill>
                  <a:srgbClr val="000099"/>
                </a:solidFill>
              </a:rPr>
              <a:t>8.7</a:t>
            </a:r>
            <a:r>
              <a:rPr lang="en-US" smtClean="0"/>
              <a:t> Securing wireless LANs</a:t>
            </a:r>
          </a:p>
          <a:p>
            <a:pPr>
              <a:buFont typeface="Wingdings" pitchFamily="2" charset="2"/>
              <a:buNone/>
            </a:pPr>
            <a:r>
              <a:rPr lang="en-US" smtClean="0">
                <a:solidFill>
                  <a:srgbClr val="000099"/>
                </a:solidFill>
              </a:rPr>
              <a:t>8.8</a:t>
            </a:r>
            <a:r>
              <a:rPr lang="en-US" smtClean="0"/>
              <a:t> Operational security: firewalls and IDS</a:t>
            </a:r>
          </a:p>
        </p:txBody>
      </p:sp>
      <p:pic>
        <p:nvPicPr>
          <p:cNvPr id="23556" name="Picture 22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238" y="1066800"/>
            <a:ext cx="4570412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>
                <a:latin typeface="Arial" charset="0"/>
              </a:rPr>
              <a:t>Network Security</a:t>
            </a:r>
          </a:p>
        </p:txBody>
      </p:sp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RSA in practice: session keys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2288" y="1393825"/>
            <a:ext cx="7772400" cy="4648200"/>
          </a:xfrm>
        </p:spPr>
        <p:txBody>
          <a:bodyPr/>
          <a:lstStyle/>
          <a:p>
            <a:r>
              <a:rPr lang="en-US" smtClean="0"/>
              <a:t>exponentiation in RSA is computationally intensive</a:t>
            </a:r>
          </a:p>
          <a:p>
            <a:r>
              <a:rPr lang="en-US" smtClean="0"/>
              <a:t>DES is at least 100 times faster than RSA</a:t>
            </a:r>
          </a:p>
          <a:p>
            <a:r>
              <a:rPr lang="en-US" smtClean="0"/>
              <a:t>use public key cryto to establish secure connection, then establish second key – symmetric session key – for encrypting data</a:t>
            </a:r>
          </a:p>
          <a:p>
            <a:pPr>
              <a:spcBef>
                <a:spcPct val="60000"/>
              </a:spcBef>
              <a:buFont typeface="Wingdings" pitchFamily="2" charset="2"/>
              <a:buNone/>
            </a:pPr>
            <a:r>
              <a:rPr lang="en-US" i="1" smtClean="0">
                <a:solidFill>
                  <a:srgbClr val="C00000"/>
                </a:solidFill>
              </a:rPr>
              <a:t>session key, K</a:t>
            </a:r>
            <a:r>
              <a:rPr lang="en-US" i="1" baseline="-25000" smtClean="0">
                <a:solidFill>
                  <a:srgbClr val="C00000"/>
                </a:solidFill>
              </a:rPr>
              <a:t>S</a:t>
            </a:r>
          </a:p>
          <a:p>
            <a:r>
              <a:rPr lang="en-US" sz="2400" smtClean="0"/>
              <a:t>Bob and Alice use RSA to exchange a symmetric key K</a:t>
            </a:r>
            <a:r>
              <a:rPr lang="en-US" sz="2400" baseline="-25000" smtClean="0"/>
              <a:t>S</a:t>
            </a:r>
          </a:p>
          <a:p>
            <a:r>
              <a:rPr lang="en-US" sz="2400" smtClean="0"/>
              <a:t>once both have K</a:t>
            </a:r>
            <a:r>
              <a:rPr lang="en-US" sz="2400" baseline="-25000" smtClean="0"/>
              <a:t>S</a:t>
            </a:r>
            <a:r>
              <a:rPr lang="en-US" sz="2400" smtClean="0"/>
              <a:t>, they use symmetric key cryptography</a:t>
            </a:r>
          </a:p>
          <a:p>
            <a:endParaRPr lang="en-US" smtClean="0"/>
          </a:p>
        </p:txBody>
      </p:sp>
      <p:pic>
        <p:nvPicPr>
          <p:cNvPr id="57348" name="Picture 17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1079500"/>
            <a:ext cx="6856413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>
                <a:latin typeface="Arial" charset="0"/>
              </a:rPr>
              <a:t>Network Security</a:t>
            </a:r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is network security?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i="1" smtClean="0">
                <a:solidFill>
                  <a:srgbClr val="C00000"/>
                </a:solidFill>
              </a:rPr>
              <a:t>confidentiality</a:t>
            </a:r>
            <a:r>
              <a:rPr lang="en-US" smtClean="0">
                <a:solidFill>
                  <a:srgbClr val="C00000"/>
                </a:solidFill>
              </a:rPr>
              <a:t>: </a:t>
            </a:r>
            <a:r>
              <a:rPr lang="en-US" sz="2400" smtClean="0"/>
              <a:t>only sender, intended receiver should </a:t>
            </a:r>
            <a:r>
              <a:rPr lang="ja-JP" altLang="en-US" sz="2400" smtClean="0"/>
              <a:t>“</a:t>
            </a:r>
            <a:r>
              <a:rPr lang="en-US" altLang="ja-JP" sz="2400" smtClean="0"/>
              <a:t>understand</a:t>
            </a:r>
            <a:r>
              <a:rPr lang="ja-JP" altLang="en-US" sz="2400" smtClean="0"/>
              <a:t>”</a:t>
            </a:r>
            <a:r>
              <a:rPr lang="en-US" altLang="ja-JP" sz="2400" smtClean="0"/>
              <a:t> message contents</a:t>
            </a:r>
          </a:p>
          <a:p>
            <a:pPr lvl="1"/>
            <a:r>
              <a:rPr lang="en-US" smtClean="0"/>
              <a:t>sender encrypts message</a:t>
            </a:r>
          </a:p>
          <a:p>
            <a:pPr lvl="1"/>
            <a:r>
              <a:rPr lang="en-US" smtClean="0"/>
              <a:t>receiver decrypts message</a:t>
            </a:r>
          </a:p>
          <a:p>
            <a:pPr>
              <a:buFont typeface="Wingdings" pitchFamily="2" charset="2"/>
              <a:buNone/>
            </a:pPr>
            <a:r>
              <a:rPr lang="en-US" i="1" smtClean="0">
                <a:solidFill>
                  <a:srgbClr val="C00000"/>
                </a:solidFill>
              </a:rPr>
              <a:t>authentication: </a:t>
            </a:r>
            <a:r>
              <a:rPr lang="en-US" sz="2400" smtClean="0"/>
              <a:t>sender, receiver want to confirm identity of each other </a:t>
            </a:r>
          </a:p>
          <a:p>
            <a:pPr>
              <a:buFont typeface="Wingdings" pitchFamily="2" charset="2"/>
              <a:buNone/>
            </a:pPr>
            <a:r>
              <a:rPr lang="en-US" i="1" smtClean="0">
                <a:solidFill>
                  <a:srgbClr val="C00000"/>
                </a:solidFill>
              </a:rPr>
              <a:t>message integrity: </a:t>
            </a:r>
            <a:r>
              <a:rPr lang="en-US" sz="2400" smtClean="0"/>
              <a:t>sender, receiver want to ensure message not altered (in transit, or afterwards) without detection</a:t>
            </a:r>
          </a:p>
          <a:p>
            <a:pPr>
              <a:buFont typeface="Wingdings" pitchFamily="2" charset="2"/>
              <a:buNone/>
            </a:pPr>
            <a:r>
              <a:rPr lang="en-US" i="1" smtClean="0">
                <a:solidFill>
                  <a:srgbClr val="C00000"/>
                </a:solidFill>
              </a:rPr>
              <a:t>access and availability</a:t>
            </a:r>
            <a:r>
              <a:rPr lang="en-US" sz="2400" smtClean="0">
                <a:solidFill>
                  <a:srgbClr val="FF0000"/>
                </a:solidFill>
              </a:rPr>
              <a:t>:</a:t>
            </a:r>
            <a:r>
              <a:rPr lang="en-US" sz="2400" smtClean="0"/>
              <a:t> services must be accessible and available to users</a:t>
            </a:r>
          </a:p>
        </p:txBody>
      </p:sp>
      <p:pic>
        <p:nvPicPr>
          <p:cNvPr id="25604" name="Picture 18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663" y="1041400"/>
            <a:ext cx="6399212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>
                <a:latin typeface="Arial"/>
                <a:cs typeface="Arial"/>
              </a:rPr>
              <a:t>Network Security</a:t>
            </a:r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404225" cy="990600"/>
          </a:xfrm>
        </p:spPr>
        <p:txBody>
          <a:bodyPr/>
          <a:lstStyle/>
          <a:p>
            <a:r>
              <a:rPr lang="en-US" sz="4000" smtClean="0"/>
              <a:t>Friends and enemies: Alice, Bob, Trudy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282700"/>
            <a:ext cx="8142288" cy="1617663"/>
          </a:xfrm>
        </p:spPr>
        <p:txBody>
          <a:bodyPr/>
          <a:lstStyle/>
          <a:p>
            <a:r>
              <a:rPr lang="en-US" sz="2400" smtClean="0"/>
              <a:t>well-known in network security world</a:t>
            </a:r>
          </a:p>
          <a:p>
            <a:r>
              <a:rPr lang="en-US" sz="2400" smtClean="0"/>
              <a:t>Bob, Alice (lovers!) want to communicate </a:t>
            </a:r>
            <a:r>
              <a:rPr lang="ja-JP" altLang="en-US" sz="2400" smtClean="0"/>
              <a:t>“</a:t>
            </a:r>
            <a:r>
              <a:rPr lang="en-US" altLang="ja-JP" sz="2400" smtClean="0"/>
              <a:t>securely</a:t>
            </a:r>
            <a:r>
              <a:rPr lang="ja-JP" altLang="en-US" sz="2400" smtClean="0"/>
              <a:t>”</a:t>
            </a:r>
            <a:endParaRPr lang="en-US" altLang="ja-JP" sz="2400" smtClean="0"/>
          </a:p>
          <a:p>
            <a:r>
              <a:rPr lang="en-US" sz="2400" smtClean="0"/>
              <a:t>Trudy (intruder) may intercept, delete, add messages</a:t>
            </a:r>
          </a:p>
        </p:txBody>
      </p:sp>
      <p:pic>
        <p:nvPicPr>
          <p:cNvPr id="27652" name="Picture 6" descr="Alic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7950" y="3370263"/>
            <a:ext cx="698500" cy="862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3" name="Picture 7" descr="Bob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81825" y="3417888"/>
            <a:ext cx="8128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4" name="Picture 9" descr="Eve"/>
          <p:cNvPicPr>
            <a:picLocks noGrp="1" noChangeAspect="1" noChangeArrowheads="1"/>
          </p:cNvPicPr>
          <p:nvPr>
            <p:ph sz="half" idx="2"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4408488" y="5337175"/>
            <a:ext cx="1082675" cy="1295400"/>
          </a:xfrm>
          <a:noFill/>
        </p:spPr>
      </p:pic>
      <p:sp>
        <p:nvSpPr>
          <p:cNvPr id="27655" name="Rectangle 11"/>
          <p:cNvSpPr>
            <a:spLocks noChangeArrowheads="1"/>
          </p:cNvSpPr>
          <p:nvPr/>
        </p:nvSpPr>
        <p:spPr bwMode="auto">
          <a:xfrm>
            <a:off x="2038350" y="4205288"/>
            <a:ext cx="1293813" cy="803275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7656" name="Text Box 12"/>
          <p:cNvSpPr txBox="1">
            <a:spLocks noChangeArrowheads="1"/>
          </p:cNvSpPr>
          <p:nvPr/>
        </p:nvSpPr>
        <p:spPr bwMode="auto">
          <a:xfrm>
            <a:off x="2152650" y="4235450"/>
            <a:ext cx="9683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secure</a:t>
            </a:r>
          </a:p>
          <a:p>
            <a:r>
              <a:rPr lang="en-US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sender</a:t>
            </a:r>
          </a:p>
        </p:txBody>
      </p:sp>
      <p:sp>
        <p:nvSpPr>
          <p:cNvPr id="27657" name="Rectangle 13"/>
          <p:cNvSpPr>
            <a:spLocks noChangeArrowheads="1"/>
          </p:cNvSpPr>
          <p:nvPr/>
        </p:nvSpPr>
        <p:spPr bwMode="auto">
          <a:xfrm>
            <a:off x="5780088" y="4217988"/>
            <a:ext cx="1293812" cy="803275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658" name="Text Box 14"/>
          <p:cNvSpPr txBox="1">
            <a:spLocks noChangeArrowheads="1"/>
          </p:cNvSpPr>
          <p:nvPr/>
        </p:nvSpPr>
        <p:spPr bwMode="auto">
          <a:xfrm>
            <a:off x="5878512" y="4286250"/>
            <a:ext cx="109696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secure</a:t>
            </a:r>
          </a:p>
          <a:p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receiver</a:t>
            </a:r>
          </a:p>
        </p:txBody>
      </p:sp>
      <p:sp>
        <p:nvSpPr>
          <p:cNvPr id="27659" name="Text Box 18"/>
          <p:cNvSpPr txBox="1">
            <a:spLocks noChangeArrowheads="1"/>
          </p:cNvSpPr>
          <p:nvPr/>
        </p:nvSpPr>
        <p:spPr bwMode="auto">
          <a:xfrm>
            <a:off x="3052763" y="3460750"/>
            <a:ext cx="10826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rial" pitchFamily="34" charset="0"/>
                <a:cs typeface="Arial" pitchFamily="34" charset="0"/>
              </a:rPr>
              <a:t>channel</a:t>
            </a:r>
          </a:p>
        </p:txBody>
      </p:sp>
      <p:sp>
        <p:nvSpPr>
          <p:cNvPr id="27660" name="Line 19"/>
          <p:cNvSpPr>
            <a:spLocks noChangeShapeType="1"/>
          </p:cNvSpPr>
          <p:nvPr/>
        </p:nvSpPr>
        <p:spPr bwMode="auto">
          <a:xfrm>
            <a:off x="3768725" y="3883025"/>
            <a:ext cx="238125" cy="449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61" name="Rectangle 21"/>
          <p:cNvSpPr>
            <a:spLocks noChangeArrowheads="1"/>
          </p:cNvSpPr>
          <p:nvPr/>
        </p:nvSpPr>
        <p:spPr bwMode="auto">
          <a:xfrm>
            <a:off x="3332163" y="4403725"/>
            <a:ext cx="2447925" cy="3667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7662" name="Line 17"/>
          <p:cNvSpPr>
            <a:spLocks noChangeShapeType="1"/>
          </p:cNvSpPr>
          <p:nvPr/>
        </p:nvSpPr>
        <p:spPr bwMode="auto">
          <a:xfrm flipV="1">
            <a:off x="3375025" y="4616450"/>
            <a:ext cx="24606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663" name="Text Box 23"/>
          <p:cNvSpPr txBox="1">
            <a:spLocks noChangeArrowheads="1"/>
          </p:cNvSpPr>
          <p:nvPr/>
        </p:nvSpPr>
        <p:spPr bwMode="auto">
          <a:xfrm>
            <a:off x="4200525" y="3417888"/>
            <a:ext cx="18891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>
                <a:latin typeface="Arial" pitchFamily="34" charset="0"/>
                <a:cs typeface="Arial" pitchFamily="34" charset="0"/>
              </a:rPr>
              <a:t>data, control messages</a:t>
            </a:r>
          </a:p>
        </p:txBody>
      </p:sp>
      <p:sp>
        <p:nvSpPr>
          <p:cNvPr id="27664" name="Line 24"/>
          <p:cNvSpPr>
            <a:spLocks noChangeShapeType="1"/>
          </p:cNvSpPr>
          <p:nvPr/>
        </p:nvSpPr>
        <p:spPr bwMode="auto">
          <a:xfrm>
            <a:off x="5046663" y="4035425"/>
            <a:ext cx="223837" cy="517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65" name="Freeform 25"/>
          <p:cNvSpPr>
            <a:spLocks/>
          </p:cNvSpPr>
          <p:nvPr/>
        </p:nvSpPr>
        <p:spPr bwMode="auto">
          <a:xfrm>
            <a:off x="3854450" y="4656138"/>
            <a:ext cx="573088" cy="914400"/>
          </a:xfrm>
          <a:custGeom>
            <a:avLst/>
            <a:gdLst>
              <a:gd name="T0" fmla="*/ 0 w 344"/>
              <a:gd name="T1" fmla="*/ 0 h 789"/>
              <a:gd name="T2" fmla="*/ 2147483647 w 344"/>
              <a:gd name="T3" fmla="*/ 2147483647 h 789"/>
              <a:gd name="T4" fmla="*/ 2147483647 w 344"/>
              <a:gd name="T5" fmla="*/ 2147483647 h 789"/>
              <a:gd name="T6" fmla="*/ 0 60000 65536"/>
              <a:gd name="T7" fmla="*/ 0 60000 65536"/>
              <a:gd name="T8" fmla="*/ 0 60000 65536"/>
              <a:gd name="T9" fmla="*/ 0 w 344"/>
              <a:gd name="T10" fmla="*/ 0 h 789"/>
              <a:gd name="T11" fmla="*/ 344 w 344"/>
              <a:gd name="T12" fmla="*/ 789 h 78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44" h="789">
                <a:moveTo>
                  <a:pt x="0" y="0"/>
                </a:moveTo>
                <a:cubicBezTo>
                  <a:pt x="52" y="24"/>
                  <a:pt x="255" y="10"/>
                  <a:pt x="310" y="142"/>
                </a:cubicBezTo>
                <a:cubicBezTo>
                  <a:pt x="344" y="248"/>
                  <a:pt x="324" y="654"/>
                  <a:pt x="328" y="789"/>
                </a:cubicBezTo>
              </a:path>
            </a:pathLst>
          </a:custGeom>
          <a:noFill/>
          <a:ln w="571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666" name="Freeform 26"/>
          <p:cNvSpPr>
            <a:spLocks/>
          </p:cNvSpPr>
          <p:nvPr/>
        </p:nvSpPr>
        <p:spPr bwMode="auto">
          <a:xfrm flipH="1">
            <a:off x="4529138" y="4654550"/>
            <a:ext cx="573087" cy="914400"/>
          </a:xfrm>
          <a:custGeom>
            <a:avLst/>
            <a:gdLst>
              <a:gd name="T0" fmla="*/ 0 w 344"/>
              <a:gd name="T1" fmla="*/ 0 h 789"/>
              <a:gd name="T2" fmla="*/ 2147483647 w 344"/>
              <a:gd name="T3" fmla="*/ 2147483647 h 789"/>
              <a:gd name="T4" fmla="*/ 2147483647 w 344"/>
              <a:gd name="T5" fmla="*/ 2147483647 h 789"/>
              <a:gd name="T6" fmla="*/ 0 60000 65536"/>
              <a:gd name="T7" fmla="*/ 0 60000 65536"/>
              <a:gd name="T8" fmla="*/ 0 60000 65536"/>
              <a:gd name="T9" fmla="*/ 0 w 344"/>
              <a:gd name="T10" fmla="*/ 0 h 789"/>
              <a:gd name="T11" fmla="*/ 344 w 344"/>
              <a:gd name="T12" fmla="*/ 789 h 78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44" h="789">
                <a:moveTo>
                  <a:pt x="0" y="0"/>
                </a:moveTo>
                <a:cubicBezTo>
                  <a:pt x="52" y="24"/>
                  <a:pt x="255" y="10"/>
                  <a:pt x="310" y="142"/>
                </a:cubicBezTo>
                <a:cubicBezTo>
                  <a:pt x="344" y="248"/>
                  <a:pt x="324" y="654"/>
                  <a:pt x="328" y="789"/>
                </a:cubicBezTo>
              </a:path>
            </a:pathLst>
          </a:custGeom>
          <a:noFill/>
          <a:ln w="571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667" name="Line 27"/>
          <p:cNvSpPr>
            <a:spLocks noChangeShapeType="1"/>
          </p:cNvSpPr>
          <p:nvPr/>
        </p:nvSpPr>
        <p:spPr bwMode="auto">
          <a:xfrm flipV="1">
            <a:off x="1279525" y="4586288"/>
            <a:ext cx="81438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668" name="Text Box 28"/>
          <p:cNvSpPr txBox="1">
            <a:spLocks noChangeArrowheads="1"/>
          </p:cNvSpPr>
          <p:nvPr/>
        </p:nvSpPr>
        <p:spPr bwMode="auto">
          <a:xfrm>
            <a:off x="504825" y="4316413"/>
            <a:ext cx="6842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rial" pitchFamily="34" charset="0"/>
                <a:cs typeface="Arial" pitchFamily="34" charset="0"/>
              </a:rPr>
              <a:t>data</a:t>
            </a:r>
          </a:p>
        </p:txBody>
      </p:sp>
      <p:sp>
        <p:nvSpPr>
          <p:cNvPr id="27669" name="Line 29"/>
          <p:cNvSpPr>
            <a:spLocks noChangeShapeType="1"/>
          </p:cNvSpPr>
          <p:nvPr/>
        </p:nvSpPr>
        <p:spPr bwMode="auto">
          <a:xfrm flipV="1">
            <a:off x="7086600" y="4556125"/>
            <a:ext cx="81438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670" name="Text Box 30"/>
          <p:cNvSpPr txBox="1">
            <a:spLocks noChangeArrowheads="1"/>
          </p:cNvSpPr>
          <p:nvPr/>
        </p:nvSpPr>
        <p:spPr bwMode="auto">
          <a:xfrm>
            <a:off x="7874000" y="4286250"/>
            <a:ext cx="6842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rial" pitchFamily="34" charset="0"/>
                <a:cs typeface="Arial" pitchFamily="34" charset="0"/>
              </a:rPr>
              <a:t>data</a:t>
            </a:r>
          </a:p>
        </p:txBody>
      </p:sp>
      <p:sp>
        <p:nvSpPr>
          <p:cNvPr id="27671" name="Text Box 31"/>
          <p:cNvSpPr txBox="1">
            <a:spLocks noChangeArrowheads="1"/>
          </p:cNvSpPr>
          <p:nvPr/>
        </p:nvSpPr>
        <p:spPr bwMode="auto">
          <a:xfrm>
            <a:off x="701675" y="3089275"/>
            <a:ext cx="7810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Alice</a:t>
            </a:r>
          </a:p>
        </p:txBody>
      </p:sp>
      <p:sp>
        <p:nvSpPr>
          <p:cNvPr id="27672" name="Text Box 32"/>
          <p:cNvSpPr txBox="1">
            <a:spLocks noChangeArrowheads="1"/>
          </p:cNvSpPr>
          <p:nvPr/>
        </p:nvSpPr>
        <p:spPr bwMode="auto">
          <a:xfrm>
            <a:off x="7670800" y="3100388"/>
            <a:ext cx="6413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Bob</a:t>
            </a:r>
          </a:p>
        </p:txBody>
      </p:sp>
      <p:sp>
        <p:nvSpPr>
          <p:cNvPr id="27673" name="Text Box 33"/>
          <p:cNvSpPr txBox="1">
            <a:spLocks noChangeArrowheads="1"/>
          </p:cNvSpPr>
          <p:nvPr/>
        </p:nvSpPr>
        <p:spPr bwMode="auto">
          <a:xfrm>
            <a:off x="3359150" y="5727700"/>
            <a:ext cx="8302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Trudy</a:t>
            </a:r>
          </a:p>
        </p:txBody>
      </p:sp>
      <p:pic>
        <p:nvPicPr>
          <p:cNvPr id="27674" name="Picture 6" descr="underline_base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46063" y="850900"/>
            <a:ext cx="8228012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>
                <a:latin typeface="Arial" charset="0"/>
              </a:rPr>
              <a:t>Network Security</a:t>
            </a:r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Who might Bob, Alice be?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7772400" cy="324008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mtClean="0"/>
              <a:t>… well, </a:t>
            </a:r>
            <a:r>
              <a:rPr lang="en-US" i="1" smtClean="0"/>
              <a:t>real-life</a:t>
            </a:r>
            <a:r>
              <a:rPr lang="en-US" smtClean="0"/>
              <a:t> Bobs and Alices!</a:t>
            </a:r>
          </a:p>
          <a:p>
            <a:pPr>
              <a:lnSpc>
                <a:spcPct val="90000"/>
              </a:lnSpc>
            </a:pPr>
            <a:r>
              <a:rPr lang="en-US" smtClean="0"/>
              <a:t>Web browser/server for electronic transactions (e.g., on-line purchases)</a:t>
            </a:r>
          </a:p>
          <a:p>
            <a:pPr>
              <a:lnSpc>
                <a:spcPct val="90000"/>
              </a:lnSpc>
            </a:pPr>
            <a:r>
              <a:rPr lang="en-US" smtClean="0"/>
              <a:t>on-line banking client/server</a:t>
            </a:r>
          </a:p>
          <a:p>
            <a:pPr>
              <a:lnSpc>
                <a:spcPct val="90000"/>
              </a:lnSpc>
            </a:pPr>
            <a:r>
              <a:rPr lang="en-US" smtClean="0"/>
              <a:t>DNS servers</a:t>
            </a:r>
          </a:p>
          <a:p>
            <a:pPr>
              <a:lnSpc>
                <a:spcPct val="90000"/>
              </a:lnSpc>
            </a:pPr>
            <a:r>
              <a:rPr lang="en-US" smtClean="0"/>
              <a:t>routers exchanging routing table updates</a:t>
            </a:r>
          </a:p>
          <a:p>
            <a:pPr>
              <a:lnSpc>
                <a:spcPct val="90000"/>
              </a:lnSpc>
            </a:pPr>
            <a:r>
              <a:rPr lang="en-US" smtClean="0"/>
              <a:t>other examples?</a:t>
            </a:r>
          </a:p>
        </p:txBody>
      </p:sp>
      <p:pic>
        <p:nvPicPr>
          <p:cNvPr id="29700" name="Picture 19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7225" y="1055688"/>
            <a:ext cx="5942013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>
                <a:latin typeface="Arial" charset="0"/>
              </a:rPr>
              <a:t>Network Security</a:t>
            </a:r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174625" y="109538"/>
            <a:ext cx="8718550" cy="1000125"/>
          </a:xfrm>
        </p:spPr>
        <p:txBody>
          <a:bodyPr/>
          <a:lstStyle/>
          <a:p>
            <a:r>
              <a:rPr lang="en-US" sz="4000" smtClean="0"/>
              <a:t>There are bad guys (and girls) out there!</a:t>
            </a:r>
          </a:p>
        </p:txBody>
      </p:sp>
      <p:sp>
        <p:nvSpPr>
          <p:cNvPr id="31747" name="Rectangle 14"/>
          <p:cNvSpPr>
            <a:spLocks noGrp="1" noChangeArrowheads="1"/>
          </p:cNvSpPr>
          <p:nvPr>
            <p:ph type="body" idx="1"/>
          </p:nvPr>
        </p:nvSpPr>
        <p:spPr>
          <a:xfrm>
            <a:off x="617538" y="1262063"/>
            <a:ext cx="7958137" cy="46482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i="1" u="sng" smtClean="0">
                <a:solidFill>
                  <a:srgbClr val="C00000"/>
                </a:solidFill>
              </a:rPr>
              <a:t>Q:</a:t>
            </a:r>
            <a:r>
              <a:rPr lang="en-US" i="1" smtClean="0">
                <a:solidFill>
                  <a:srgbClr val="C00000"/>
                </a:solidFill>
              </a:rPr>
              <a:t> </a:t>
            </a:r>
            <a:r>
              <a:rPr lang="en-US" smtClean="0"/>
              <a:t>What can a </a:t>
            </a:r>
            <a:r>
              <a:rPr lang="ja-JP" altLang="en-US" smtClean="0"/>
              <a:t>“</a:t>
            </a:r>
            <a:r>
              <a:rPr lang="en-US" altLang="ja-JP" smtClean="0"/>
              <a:t>bad guy</a:t>
            </a:r>
            <a:r>
              <a:rPr lang="ja-JP" altLang="en-US" smtClean="0"/>
              <a:t>”</a:t>
            </a:r>
            <a:r>
              <a:rPr lang="en-US" altLang="ja-JP" smtClean="0"/>
              <a:t> do?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i="1" u="sng" smtClean="0">
                <a:solidFill>
                  <a:srgbClr val="C00000"/>
                </a:solidFill>
              </a:rPr>
              <a:t>A:</a:t>
            </a:r>
            <a:r>
              <a:rPr lang="en-US" i="1" smtClean="0">
                <a:solidFill>
                  <a:srgbClr val="C00000"/>
                </a:solidFill>
              </a:rPr>
              <a:t> </a:t>
            </a:r>
            <a:r>
              <a:rPr lang="en-US" smtClean="0"/>
              <a:t>A lot! See section 1.6</a:t>
            </a:r>
          </a:p>
          <a:p>
            <a:pPr lvl="1">
              <a:lnSpc>
                <a:spcPct val="90000"/>
              </a:lnSpc>
            </a:pPr>
            <a:r>
              <a:rPr lang="en-US" sz="2800" i="1" smtClean="0">
                <a:solidFill>
                  <a:srgbClr val="C00000"/>
                </a:solidFill>
              </a:rPr>
              <a:t>eavesdrop:</a:t>
            </a:r>
            <a:r>
              <a:rPr lang="en-US" sz="2800" smtClean="0">
                <a:solidFill>
                  <a:srgbClr val="C00000"/>
                </a:solidFill>
              </a:rPr>
              <a:t> </a:t>
            </a:r>
            <a:r>
              <a:rPr lang="en-US" sz="2800" smtClean="0"/>
              <a:t>intercept messages</a:t>
            </a:r>
          </a:p>
          <a:p>
            <a:pPr lvl="1">
              <a:lnSpc>
                <a:spcPct val="90000"/>
              </a:lnSpc>
            </a:pPr>
            <a:r>
              <a:rPr lang="en-US" sz="2800" smtClean="0"/>
              <a:t>actively </a:t>
            </a:r>
            <a:r>
              <a:rPr lang="en-US" sz="2800" i="1" smtClean="0">
                <a:solidFill>
                  <a:srgbClr val="C00000"/>
                </a:solidFill>
              </a:rPr>
              <a:t>insert</a:t>
            </a:r>
            <a:r>
              <a:rPr lang="en-US" sz="2800" smtClean="0"/>
              <a:t> messages into connection</a:t>
            </a:r>
          </a:p>
          <a:p>
            <a:pPr lvl="1">
              <a:lnSpc>
                <a:spcPct val="90000"/>
              </a:lnSpc>
            </a:pPr>
            <a:r>
              <a:rPr lang="en-US" sz="2800" i="1" smtClean="0">
                <a:solidFill>
                  <a:srgbClr val="C00000"/>
                </a:solidFill>
              </a:rPr>
              <a:t>impersonation:</a:t>
            </a:r>
            <a:r>
              <a:rPr lang="en-US" sz="2800" smtClean="0">
                <a:solidFill>
                  <a:srgbClr val="C00000"/>
                </a:solidFill>
              </a:rPr>
              <a:t> </a:t>
            </a:r>
            <a:r>
              <a:rPr lang="en-US" sz="2800" smtClean="0"/>
              <a:t>can fake (spoof) source address in packet (or any field in packet)</a:t>
            </a:r>
          </a:p>
          <a:p>
            <a:pPr lvl="1">
              <a:lnSpc>
                <a:spcPct val="90000"/>
              </a:lnSpc>
            </a:pPr>
            <a:r>
              <a:rPr lang="en-US" sz="2800" i="1" smtClean="0">
                <a:solidFill>
                  <a:srgbClr val="C00000"/>
                </a:solidFill>
              </a:rPr>
              <a:t>hijacking:</a:t>
            </a:r>
            <a:r>
              <a:rPr lang="en-US" sz="2800" smtClean="0">
                <a:solidFill>
                  <a:srgbClr val="C00000"/>
                </a:solidFill>
              </a:rPr>
              <a:t> </a:t>
            </a:r>
            <a:r>
              <a:rPr lang="ja-JP" altLang="en-US" sz="2800" smtClean="0"/>
              <a:t>“</a:t>
            </a:r>
            <a:r>
              <a:rPr lang="en-US" altLang="ja-JP" sz="2800" smtClean="0"/>
              <a:t>take over</a:t>
            </a:r>
            <a:r>
              <a:rPr lang="ja-JP" altLang="en-US" sz="2800" smtClean="0"/>
              <a:t>”</a:t>
            </a:r>
            <a:r>
              <a:rPr lang="en-US" altLang="ja-JP" sz="2800" smtClean="0"/>
              <a:t> ongoing connection by removing sender or receiver, inserting himself in place</a:t>
            </a:r>
          </a:p>
          <a:p>
            <a:pPr lvl="1">
              <a:lnSpc>
                <a:spcPct val="90000"/>
              </a:lnSpc>
            </a:pPr>
            <a:r>
              <a:rPr lang="en-US" sz="2800" i="1" smtClean="0">
                <a:solidFill>
                  <a:srgbClr val="C00000"/>
                </a:solidFill>
              </a:rPr>
              <a:t>denial of service</a:t>
            </a:r>
            <a:r>
              <a:rPr lang="en-US" sz="2800" smtClean="0">
                <a:solidFill>
                  <a:srgbClr val="C00000"/>
                </a:solidFill>
              </a:rPr>
              <a:t>: </a:t>
            </a:r>
            <a:r>
              <a:rPr lang="en-US" sz="2800" smtClean="0"/>
              <a:t>prevent service from being used by others (e.g.,  by overloading resources)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mtClean="0"/>
          </a:p>
        </p:txBody>
      </p:sp>
      <p:pic>
        <p:nvPicPr>
          <p:cNvPr id="31748" name="Picture 6" descr="underline_bas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7975" y="847725"/>
            <a:ext cx="8228013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>
                <a:latin typeface="Arial" charset="0"/>
              </a:rPr>
              <a:t>Network Security</a:t>
            </a:r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Chapter 8 roadmap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50875" y="1668463"/>
            <a:ext cx="7772400" cy="4648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mtClean="0">
                <a:solidFill>
                  <a:srgbClr val="000099"/>
                </a:solidFill>
              </a:rPr>
              <a:t>8.1</a:t>
            </a:r>
            <a:r>
              <a:rPr lang="en-US" smtClean="0"/>
              <a:t> What is network security?</a:t>
            </a:r>
          </a:p>
          <a:p>
            <a:pPr>
              <a:buFont typeface="Wingdings" pitchFamily="2" charset="2"/>
              <a:buNone/>
            </a:pPr>
            <a:r>
              <a:rPr lang="en-US" i="1" smtClean="0">
                <a:solidFill>
                  <a:srgbClr val="C00000"/>
                </a:solidFill>
              </a:rPr>
              <a:t>8.2 Principles of cryptography</a:t>
            </a:r>
          </a:p>
          <a:p>
            <a:pPr>
              <a:buFont typeface="Wingdings" pitchFamily="2" charset="2"/>
              <a:buNone/>
            </a:pPr>
            <a:r>
              <a:rPr lang="en-US" smtClean="0">
                <a:solidFill>
                  <a:srgbClr val="000099"/>
                </a:solidFill>
              </a:rPr>
              <a:t>8.3</a:t>
            </a:r>
            <a:r>
              <a:rPr lang="en-US" smtClean="0"/>
              <a:t> Message integrity, authentication</a:t>
            </a:r>
          </a:p>
          <a:p>
            <a:pPr>
              <a:buFont typeface="Wingdings" pitchFamily="2" charset="2"/>
              <a:buNone/>
            </a:pPr>
            <a:r>
              <a:rPr lang="en-US" smtClean="0">
                <a:solidFill>
                  <a:srgbClr val="000099"/>
                </a:solidFill>
              </a:rPr>
              <a:t>8.4 </a:t>
            </a:r>
            <a:r>
              <a:rPr lang="en-US" smtClean="0"/>
              <a:t>Securing e-mail</a:t>
            </a:r>
          </a:p>
          <a:p>
            <a:pPr>
              <a:buFont typeface="Wingdings" pitchFamily="2" charset="2"/>
              <a:buNone/>
            </a:pPr>
            <a:r>
              <a:rPr lang="en-US" smtClean="0">
                <a:solidFill>
                  <a:srgbClr val="000099"/>
                </a:solidFill>
              </a:rPr>
              <a:t>8.5</a:t>
            </a:r>
            <a:r>
              <a:rPr lang="en-US" smtClean="0"/>
              <a:t> Securing TCP connections: SSL</a:t>
            </a:r>
          </a:p>
          <a:p>
            <a:pPr>
              <a:buFont typeface="Wingdings" pitchFamily="2" charset="2"/>
              <a:buNone/>
            </a:pPr>
            <a:r>
              <a:rPr lang="en-US" smtClean="0">
                <a:solidFill>
                  <a:srgbClr val="000099"/>
                </a:solidFill>
              </a:rPr>
              <a:t>8.6</a:t>
            </a:r>
            <a:r>
              <a:rPr lang="en-US" smtClean="0"/>
              <a:t> Network layer security: IPsec</a:t>
            </a:r>
          </a:p>
          <a:p>
            <a:pPr>
              <a:buFont typeface="Wingdings" pitchFamily="2" charset="2"/>
              <a:buNone/>
            </a:pPr>
            <a:r>
              <a:rPr lang="en-US" smtClean="0">
                <a:solidFill>
                  <a:srgbClr val="000099"/>
                </a:solidFill>
              </a:rPr>
              <a:t>8.7</a:t>
            </a:r>
            <a:r>
              <a:rPr lang="en-US" smtClean="0"/>
              <a:t> Securing wireless LANs</a:t>
            </a:r>
          </a:p>
          <a:p>
            <a:pPr>
              <a:buFont typeface="Wingdings" pitchFamily="2" charset="2"/>
              <a:buNone/>
            </a:pPr>
            <a:r>
              <a:rPr lang="en-US" smtClean="0">
                <a:solidFill>
                  <a:srgbClr val="000099"/>
                </a:solidFill>
              </a:rPr>
              <a:t>8.8</a:t>
            </a:r>
            <a:r>
              <a:rPr lang="en-US" smtClean="0"/>
              <a:t> Operational security: firewalls and IDS</a:t>
            </a:r>
          </a:p>
        </p:txBody>
      </p:sp>
      <p:pic>
        <p:nvPicPr>
          <p:cNvPr id="33796" name="Picture 22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238" y="1066800"/>
            <a:ext cx="4570412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>
                <a:latin typeface="Arial" charset="0"/>
              </a:rPr>
              <a:t>Network Security</a:t>
            </a:r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7772400" cy="1143000"/>
          </a:xfrm>
        </p:spPr>
        <p:txBody>
          <a:bodyPr/>
          <a:lstStyle/>
          <a:p>
            <a:r>
              <a:rPr lang="en-US" sz="3600" smtClean="0"/>
              <a:t>The language of cryptography</a:t>
            </a:r>
            <a:endParaRPr lang="en-US" smtClean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7025" y="4811713"/>
            <a:ext cx="8218488" cy="12033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400" smtClean="0">
                <a:solidFill>
                  <a:srgbClr val="C00000"/>
                </a:solidFill>
              </a:rPr>
              <a:t>m</a:t>
            </a:r>
            <a:r>
              <a:rPr lang="en-US" sz="2400" smtClean="0">
                <a:solidFill>
                  <a:srgbClr val="FF0000"/>
                </a:solidFill>
              </a:rPr>
              <a:t> </a:t>
            </a:r>
            <a:r>
              <a:rPr lang="en-US" sz="2400" smtClean="0"/>
              <a:t>plaintext message</a:t>
            </a:r>
          </a:p>
          <a:p>
            <a:pPr>
              <a:buFont typeface="Wingdings" pitchFamily="2" charset="2"/>
              <a:buNone/>
            </a:pPr>
            <a:r>
              <a:rPr lang="en-US" sz="2400" smtClean="0">
                <a:solidFill>
                  <a:srgbClr val="C00000"/>
                </a:solidFill>
              </a:rPr>
              <a:t>K</a:t>
            </a:r>
            <a:r>
              <a:rPr lang="en-US" sz="2400" baseline="-25000" smtClean="0">
                <a:solidFill>
                  <a:srgbClr val="C00000"/>
                </a:solidFill>
              </a:rPr>
              <a:t>A</a:t>
            </a:r>
            <a:r>
              <a:rPr lang="en-US" sz="2400" smtClean="0">
                <a:solidFill>
                  <a:srgbClr val="C00000"/>
                </a:solidFill>
              </a:rPr>
              <a:t>(m) </a:t>
            </a:r>
            <a:r>
              <a:rPr lang="en-US" sz="2400" smtClean="0"/>
              <a:t>ciphertext, encrypted with key K</a:t>
            </a:r>
            <a:r>
              <a:rPr lang="en-US" sz="2400" baseline="-25000" smtClean="0"/>
              <a:t>A</a:t>
            </a:r>
            <a:endParaRPr lang="en-US" sz="2400" smtClean="0"/>
          </a:p>
          <a:p>
            <a:pPr>
              <a:buFont typeface="Wingdings" pitchFamily="2" charset="2"/>
              <a:buNone/>
            </a:pPr>
            <a:r>
              <a:rPr lang="en-US" sz="2400" smtClean="0">
                <a:solidFill>
                  <a:srgbClr val="C00000"/>
                </a:solidFill>
              </a:rPr>
              <a:t>m = K</a:t>
            </a:r>
            <a:r>
              <a:rPr lang="en-US" sz="2400" baseline="-25000" smtClean="0">
                <a:solidFill>
                  <a:srgbClr val="C00000"/>
                </a:solidFill>
              </a:rPr>
              <a:t>B</a:t>
            </a:r>
            <a:r>
              <a:rPr lang="en-US" sz="2400" smtClean="0">
                <a:solidFill>
                  <a:srgbClr val="C00000"/>
                </a:solidFill>
              </a:rPr>
              <a:t>(K</a:t>
            </a:r>
            <a:r>
              <a:rPr lang="en-US" sz="2400" baseline="-25000" smtClean="0">
                <a:solidFill>
                  <a:srgbClr val="C00000"/>
                </a:solidFill>
              </a:rPr>
              <a:t>A</a:t>
            </a:r>
            <a:r>
              <a:rPr lang="en-US" sz="2400" smtClean="0">
                <a:solidFill>
                  <a:srgbClr val="C00000"/>
                </a:solidFill>
              </a:rPr>
              <a:t>(m))</a:t>
            </a:r>
            <a:endParaRPr lang="en-US" sz="2400" baseline="-25000" smtClean="0">
              <a:solidFill>
                <a:srgbClr val="C00000"/>
              </a:solidFill>
            </a:endParaRPr>
          </a:p>
          <a:p>
            <a:pPr>
              <a:buFont typeface="Wingdings" pitchFamily="2" charset="2"/>
              <a:buNone/>
            </a:pPr>
            <a:endParaRPr lang="en-US" sz="2400" smtClean="0"/>
          </a:p>
        </p:txBody>
      </p:sp>
      <p:grpSp>
        <p:nvGrpSpPr>
          <p:cNvPr id="35844" name="Group 4"/>
          <p:cNvGrpSpPr>
            <a:grpSpLocks/>
          </p:cNvGrpSpPr>
          <p:nvPr/>
        </p:nvGrpSpPr>
        <p:grpSpPr bwMode="auto">
          <a:xfrm>
            <a:off x="652463" y="1447800"/>
            <a:ext cx="7750175" cy="3309938"/>
            <a:chOff x="392" y="896"/>
            <a:chExt cx="4882" cy="2085"/>
          </a:xfrm>
        </p:grpSpPr>
        <p:sp>
          <p:nvSpPr>
            <p:cNvPr id="35846" name="Text Box 5"/>
            <p:cNvSpPr txBox="1">
              <a:spLocks noChangeArrowheads="1"/>
            </p:cNvSpPr>
            <p:nvPr/>
          </p:nvSpPr>
          <p:spPr bwMode="auto">
            <a:xfrm>
              <a:off x="392" y="1679"/>
              <a:ext cx="718" cy="25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plaintext</a:t>
              </a:r>
            </a:p>
          </p:txBody>
        </p:sp>
        <p:sp>
          <p:nvSpPr>
            <p:cNvPr id="35847" name="Text Box 6"/>
            <p:cNvSpPr txBox="1">
              <a:spLocks noChangeArrowheads="1"/>
            </p:cNvSpPr>
            <p:nvPr/>
          </p:nvSpPr>
          <p:spPr bwMode="auto">
            <a:xfrm>
              <a:off x="4517" y="1667"/>
              <a:ext cx="718" cy="25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plaintext</a:t>
              </a:r>
            </a:p>
          </p:txBody>
        </p:sp>
        <p:sp>
          <p:nvSpPr>
            <p:cNvPr id="35848" name="Text Box 7"/>
            <p:cNvSpPr txBox="1">
              <a:spLocks noChangeArrowheads="1"/>
            </p:cNvSpPr>
            <p:nvPr/>
          </p:nvSpPr>
          <p:spPr bwMode="auto">
            <a:xfrm>
              <a:off x="2442" y="1655"/>
              <a:ext cx="816" cy="25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ciphertext</a:t>
              </a:r>
            </a:p>
          </p:txBody>
        </p:sp>
        <p:grpSp>
          <p:nvGrpSpPr>
            <p:cNvPr id="35849" name="Group 8"/>
            <p:cNvGrpSpPr>
              <a:grpSpLocks/>
            </p:cNvGrpSpPr>
            <p:nvPr/>
          </p:nvGrpSpPr>
          <p:grpSpPr bwMode="auto">
            <a:xfrm>
              <a:off x="1336" y="1036"/>
              <a:ext cx="335" cy="383"/>
              <a:chOff x="189" y="1789"/>
              <a:chExt cx="335" cy="383"/>
            </a:xfrm>
          </p:grpSpPr>
          <p:sp>
            <p:nvSpPr>
              <p:cNvPr id="35871" name="Text Box 9"/>
              <p:cNvSpPr txBox="1">
                <a:spLocks noChangeArrowheads="1"/>
              </p:cNvSpPr>
              <p:nvPr/>
            </p:nvSpPr>
            <p:spPr bwMode="auto">
              <a:xfrm>
                <a:off x="189" y="1789"/>
                <a:ext cx="246" cy="291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40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K</a:t>
                </a:r>
              </a:p>
            </p:txBody>
          </p:sp>
          <p:sp>
            <p:nvSpPr>
              <p:cNvPr id="35872" name="Text Box 10"/>
              <p:cNvSpPr txBox="1">
                <a:spLocks noChangeArrowheads="1"/>
              </p:cNvSpPr>
              <p:nvPr/>
            </p:nvSpPr>
            <p:spPr bwMode="auto">
              <a:xfrm>
                <a:off x="291" y="1922"/>
                <a:ext cx="233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A</a:t>
                </a:r>
              </a:p>
            </p:txBody>
          </p:sp>
        </p:grpSp>
        <p:pic>
          <p:nvPicPr>
            <p:cNvPr id="35850" name="Picture 11" descr="Alic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88" y="1050"/>
              <a:ext cx="440" cy="5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5851" name="Picture 12" descr="Eve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883" y="2165"/>
              <a:ext cx="682" cy="8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5852" name="Rectangle 13"/>
            <p:cNvSpPr>
              <a:spLocks noChangeArrowheads="1"/>
            </p:cNvSpPr>
            <p:nvPr/>
          </p:nvSpPr>
          <p:spPr bwMode="auto">
            <a:xfrm>
              <a:off x="1249" y="1621"/>
              <a:ext cx="877" cy="50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853" name="Text Box 14"/>
            <p:cNvSpPr txBox="1">
              <a:spLocks noChangeArrowheads="1"/>
            </p:cNvSpPr>
            <p:nvPr/>
          </p:nvSpPr>
          <p:spPr bwMode="auto">
            <a:xfrm>
              <a:off x="1265" y="1627"/>
              <a:ext cx="862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encryption</a:t>
              </a:r>
            </a:p>
            <a:p>
              <a:pPr algn="ctr"/>
              <a:r>
                <a:rPr lang="en-US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algorithm</a:t>
              </a:r>
            </a:p>
          </p:txBody>
        </p:sp>
        <p:sp>
          <p:nvSpPr>
            <p:cNvPr id="35854" name="Rectangle 15"/>
            <p:cNvSpPr>
              <a:spLocks noChangeArrowheads="1"/>
            </p:cNvSpPr>
            <p:nvPr/>
          </p:nvSpPr>
          <p:spPr bwMode="auto">
            <a:xfrm>
              <a:off x="3606" y="1629"/>
              <a:ext cx="868" cy="50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855" name="Text Box 16"/>
            <p:cNvSpPr txBox="1">
              <a:spLocks noChangeArrowheads="1"/>
            </p:cNvSpPr>
            <p:nvPr/>
          </p:nvSpPr>
          <p:spPr bwMode="auto">
            <a:xfrm>
              <a:off x="3619" y="1644"/>
              <a:ext cx="906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decryption </a:t>
              </a:r>
            </a:p>
            <a:p>
              <a:pPr algn="ctr"/>
              <a:r>
                <a:rPr lang="en-US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algorithm</a:t>
              </a:r>
            </a:p>
          </p:txBody>
        </p:sp>
        <p:sp>
          <p:nvSpPr>
            <p:cNvPr id="35856" name="Line 17"/>
            <p:cNvSpPr>
              <a:spLocks noChangeShapeType="1"/>
            </p:cNvSpPr>
            <p:nvPr/>
          </p:nvSpPr>
          <p:spPr bwMode="auto">
            <a:xfrm>
              <a:off x="2144" y="1881"/>
              <a:ext cx="1450" cy="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57" name="Freeform 18"/>
            <p:cNvSpPr>
              <a:spLocks/>
            </p:cNvSpPr>
            <p:nvPr/>
          </p:nvSpPr>
          <p:spPr bwMode="auto">
            <a:xfrm>
              <a:off x="2446" y="1914"/>
              <a:ext cx="361" cy="576"/>
            </a:xfrm>
            <a:custGeom>
              <a:avLst/>
              <a:gdLst>
                <a:gd name="T0" fmla="*/ 0 w 344"/>
                <a:gd name="T1" fmla="*/ 0 h 789"/>
                <a:gd name="T2" fmla="*/ 458 w 344"/>
                <a:gd name="T3" fmla="*/ 11 h 789"/>
                <a:gd name="T4" fmla="*/ 484 w 344"/>
                <a:gd name="T5" fmla="*/ 64 h 789"/>
                <a:gd name="T6" fmla="*/ 0 60000 65536"/>
                <a:gd name="T7" fmla="*/ 0 60000 65536"/>
                <a:gd name="T8" fmla="*/ 0 60000 65536"/>
                <a:gd name="T9" fmla="*/ 0 w 344"/>
                <a:gd name="T10" fmla="*/ 0 h 789"/>
                <a:gd name="T11" fmla="*/ 344 w 344"/>
                <a:gd name="T12" fmla="*/ 789 h 78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44" h="789">
                  <a:moveTo>
                    <a:pt x="0" y="0"/>
                  </a:moveTo>
                  <a:cubicBezTo>
                    <a:pt x="52" y="24"/>
                    <a:pt x="255" y="10"/>
                    <a:pt x="310" y="142"/>
                  </a:cubicBezTo>
                  <a:cubicBezTo>
                    <a:pt x="344" y="248"/>
                    <a:pt x="324" y="654"/>
                    <a:pt x="328" y="789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58" name="Freeform 19"/>
            <p:cNvSpPr>
              <a:spLocks/>
            </p:cNvSpPr>
            <p:nvPr/>
          </p:nvSpPr>
          <p:spPr bwMode="auto">
            <a:xfrm flipH="1">
              <a:off x="2871" y="1913"/>
              <a:ext cx="361" cy="576"/>
            </a:xfrm>
            <a:custGeom>
              <a:avLst/>
              <a:gdLst>
                <a:gd name="T0" fmla="*/ 0 w 344"/>
                <a:gd name="T1" fmla="*/ 0 h 789"/>
                <a:gd name="T2" fmla="*/ 458 w 344"/>
                <a:gd name="T3" fmla="*/ 11 h 789"/>
                <a:gd name="T4" fmla="*/ 484 w 344"/>
                <a:gd name="T5" fmla="*/ 64 h 789"/>
                <a:gd name="T6" fmla="*/ 0 60000 65536"/>
                <a:gd name="T7" fmla="*/ 0 60000 65536"/>
                <a:gd name="T8" fmla="*/ 0 60000 65536"/>
                <a:gd name="T9" fmla="*/ 0 w 344"/>
                <a:gd name="T10" fmla="*/ 0 h 789"/>
                <a:gd name="T11" fmla="*/ 344 w 344"/>
                <a:gd name="T12" fmla="*/ 789 h 78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44" h="789">
                  <a:moveTo>
                    <a:pt x="0" y="0"/>
                  </a:moveTo>
                  <a:cubicBezTo>
                    <a:pt x="52" y="24"/>
                    <a:pt x="255" y="10"/>
                    <a:pt x="310" y="142"/>
                  </a:cubicBezTo>
                  <a:cubicBezTo>
                    <a:pt x="344" y="248"/>
                    <a:pt x="324" y="654"/>
                    <a:pt x="328" y="789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59" name="Line 20"/>
            <p:cNvSpPr>
              <a:spLocks noChangeShapeType="1"/>
            </p:cNvSpPr>
            <p:nvPr/>
          </p:nvSpPr>
          <p:spPr bwMode="auto">
            <a:xfrm flipH="1">
              <a:off x="1495" y="1382"/>
              <a:ext cx="1" cy="24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60" name="Line 21"/>
            <p:cNvSpPr>
              <a:spLocks noChangeShapeType="1"/>
            </p:cNvSpPr>
            <p:nvPr/>
          </p:nvSpPr>
          <p:spPr bwMode="auto">
            <a:xfrm flipH="1">
              <a:off x="3744" y="1363"/>
              <a:ext cx="1" cy="24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61" name="Text Box 22"/>
            <p:cNvSpPr txBox="1">
              <a:spLocks noChangeArrowheads="1"/>
            </p:cNvSpPr>
            <p:nvPr/>
          </p:nvSpPr>
          <p:spPr bwMode="auto">
            <a:xfrm>
              <a:off x="1603" y="897"/>
              <a:ext cx="950" cy="63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Arial" pitchFamily="34" charset="0"/>
                  <a:cs typeface="Arial" pitchFamily="34" charset="0"/>
                </a:rPr>
                <a:t>Alice</a:t>
              </a:r>
              <a:r>
                <a:rPr lang="ja-JP" altLang="en-US">
                  <a:latin typeface="Arial" pitchFamily="34" charset="0"/>
                  <a:cs typeface="Arial" pitchFamily="34" charset="0"/>
                </a:rPr>
                <a:t>’</a:t>
              </a:r>
              <a:r>
                <a:rPr lang="en-US" altLang="ja-JP">
                  <a:latin typeface="Arial" pitchFamily="34" charset="0"/>
                  <a:cs typeface="Arial" pitchFamily="34" charset="0"/>
                </a:rPr>
                <a:t>s </a:t>
              </a:r>
            </a:p>
            <a:p>
              <a:r>
                <a:rPr lang="en-US">
                  <a:latin typeface="Arial" pitchFamily="34" charset="0"/>
                  <a:cs typeface="Arial" pitchFamily="34" charset="0"/>
                </a:rPr>
                <a:t>encryption</a:t>
              </a:r>
            </a:p>
            <a:p>
              <a:r>
                <a:rPr lang="en-US">
                  <a:latin typeface="Arial" pitchFamily="34" charset="0"/>
                  <a:cs typeface="Arial" pitchFamily="34" charset="0"/>
                </a:rPr>
                <a:t>key</a:t>
              </a:r>
            </a:p>
          </p:txBody>
        </p:sp>
        <p:sp>
          <p:nvSpPr>
            <p:cNvPr id="35862" name="Text Box 23"/>
            <p:cNvSpPr txBox="1">
              <a:spLocks noChangeArrowheads="1"/>
            </p:cNvSpPr>
            <p:nvPr/>
          </p:nvSpPr>
          <p:spPr bwMode="auto">
            <a:xfrm>
              <a:off x="3896" y="940"/>
              <a:ext cx="950" cy="63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Arial" pitchFamily="34" charset="0"/>
                  <a:cs typeface="Arial" pitchFamily="34" charset="0"/>
                </a:rPr>
                <a:t>Bob</a:t>
              </a:r>
              <a:r>
                <a:rPr lang="ja-JP" altLang="en-US">
                  <a:latin typeface="Arial" pitchFamily="34" charset="0"/>
                  <a:cs typeface="Arial" pitchFamily="34" charset="0"/>
                </a:rPr>
                <a:t>’</a:t>
              </a:r>
              <a:r>
                <a:rPr lang="en-US" altLang="ja-JP">
                  <a:latin typeface="Arial" pitchFamily="34" charset="0"/>
                  <a:cs typeface="Arial" pitchFamily="34" charset="0"/>
                </a:rPr>
                <a:t>s </a:t>
              </a:r>
            </a:p>
            <a:p>
              <a:r>
                <a:rPr lang="en-US">
                  <a:latin typeface="Arial" pitchFamily="34" charset="0"/>
                  <a:cs typeface="Arial" pitchFamily="34" charset="0"/>
                </a:rPr>
                <a:t>decryption</a:t>
              </a:r>
            </a:p>
            <a:p>
              <a:r>
                <a:rPr lang="en-US">
                  <a:latin typeface="Arial" pitchFamily="34" charset="0"/>
                  <a:cs typeface="Arial" pitchFamily="34" charset="0"/>
                </a:rPr>
                <a:t>key</a:t>
              </a:r>
            </a:p>
          </p:txBody>
        </p:sp>
        <p:pic>
          <p:nvPicPr>
            <p:cNvPr id="35863" name="Picture 24" descr="Bob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762" y="1178"/>
              <a:ext cx="512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5864" name="Group 25"/>
            <p:cNvGrpSpPr>
              <a:grpSpLocks/>
            </p:cNvGrpSpPr>
            <p:nvPr/>
          </p:nvGrpSpPr>
          <p:grpSpPr bwMode="auto">
            <a:xfrm>
              <a:off x="3650" y="1118"/>
              <a:ext cx="360" cy="385"/>
              <a:chOff x="189" y="1789"/>
              <a:chExt cx="360" cy="385"/>
            </a:xfrm>
          </p:grpSpPr>
          <p:sp>
            <p:nvSpPr>
              <p:cNvPr id="35869" name="Text Box 26"/>
              <p:cNvSpPr txBox="1">
                <a:spLocks noChangeArrowheads="1"/>
              </p:cNvSpPr>
              <p:nvPr/>
            </p:nvSpPr>
            <p:spPr bwMode="auto">
              <a:xfrm>
                <a:off x="189" y="1789"/>
                <a:ext cx="246" cy="291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40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K</a:t>
                </a:r>
              </a:p>
            </p:txBody>
          </p:sp>
          <p:sp>
            <p:nvSpPr>
              <p:cNvPr id="35870" name="Text Box 27"/>
              <p:cNvSpPr txBox="1">
                <a:spLocks noChangeArrowheads="1"/>
              </p:cNvSpPr>
              <p:nvPr/>
            </p:nvSpPr>
            <p:spPr bwMode="auto">
              <a:xfrm>
                <a:off x="325" y="1922"/>
                <a:ext cx="224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B</a:t>
                </a:r>
              </a:p>
            </p:txBody>
          </p:sp>
        </p:grpSp>
        <p:sp>
          <p:nvSpPr>
            <p:cNvPr id="35865" name="Line 28"/>
            <p:cNvSpPr>
              <a:spLocks noChangeShapeType="1"/>
            </p:cNvSpPr>
            <p:nvPr/>
          </p:nvSpPr>
          <p:spPr bwMode="auto">
            <a:xfrm>
              <a:off x="780" y="1897"/>
              <a:ext cx="425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66" name="Line 29"/>
            <p:cNvSpPr>
              <a:spLocks noChangeShapeType="1"/>
            </p:cNvSpPr>
            <p:nvPr/>
          </p:nvSpPr>
          <p:spPr bwMode="auto">
            <a:xfrm>
              <a:off x="4518" y="1904"/>
              <a:ext cx="425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pic>
          <p:nvPicPr>
            <p:cNvPr id="35867" name="Picture 30" descr="BS00768_[1]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 flipH="1" flipV="1">
              <a:off x="1371" y="896"/>
              <a:ext cx="293" cy="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5868" name="Picture 31" descr="BS00768_[1]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 flipH="1" flipV="1">
              <a:off x="3625" y="955"/>
              <a:ext cx="293" cy="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35845" name="Picture 19" descr="underline_base"/>
          <p:cNvPicPr>
            <a:picLocks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46113" y="784225"/>
            <a:ext cx="5942012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8733</TotalTime>
  <Words>2035</Words>
  <Application>Microsoft Office PowerPoint</Application>
  <PresentationFormat>On-screen Show (4:3)</PresentationFormat>
  <Paragraphs>408</Paragraphs>
  <Slides>30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Default Design</vt:lpstr>
      <vt:lpstr>PowerPoint Presentation</vt:lpstr>
      <vt:lpstr>Chapter 8: Network Security</vt:lpstr>
      <vt:lpstr>Chapter 8 roadmap</vt:lpstr>
      <vt:lpstr>What is network security?</vt:lpstr>
      <vt:lpstr>Friends and enemies: Alice, Bob, Trudy</vt:lpstr>
      <vt:lpstr>Who might Bob, Alice be?</vt:lpstr>
      <vt:lpstr>There are bad guys (and girls) out there!</vt:lpstr>
      <vt:lpstr>Chapter 8 roadmap</vt:lpstr>
      <vt:lpstr>The language of cryptography</vt:lpstr>
      <vt:lpstr>Breaking an encryption scheme</vt:lpstr>
      <vt:lpstr>Symmetric key cryptography</vt:lpstr>
      <vt:lpstr>Simple encryption scheme</vt:lpstr>
      <vt:lpstr>A more sophisticated encryption approach</vt:lpstr>
      <vt:lpstr>Symmetric key crypto: DES</vt:lpstr>
      <vt:lpstr>Symmetric key  crypto: DES</vt:lpstr>
      <vt:lpstr>AES: Advanced Encryption Standard</vt:lpstr>
      <vt:lpstr>How to agree on “key(s)”?</vt:lpstr>
      <vt:lpstr>Public key cryptography</vt:lpstr>
      <vt:lpstr>Public key encryption algorithms</vt:lpstr>
      <vt:lpstr>Prerequisite: modular arithmetic</vt:lpstr>
      <vt:lpstr>RSA: getting ready</vt:lpstr>
      <vt:lpstr>RSA: Creating public/private key pair</vt:lpstr>
      <vt:lpstr>RSA: encryption, decryption</vt:lpstr>
      <vt:lpstr>RSA example:</vt:lpstr>
      <vt:lpstr>RSA implementation in openssl</vt:lpstr>
      <vt:lpstr>Why does RSA work?</vt:lpstr>
      <vt:lpstr>RSA: another important property</vt:lpstr>
      <vt:lpstr>PowerPoint Presentation</vt:lpstr>
      <vt:lpstr>Why is RSA secure?</vt:lpstr>
      <vt:lpstr>RSA in practice: session keys</vt:lpstr>
    </vt:vector>
  </TitlesOfParts>
  <Company>Polytechnic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6th edition Chapter 8: Security in Computer Networks</dc:title>
  <dc:creator>Keith W. Ross</dc:creator>
  <cp:lastModifiedBy>Xiannong Meng</cp:lastModifiedBy>
  <cp:revision>361</cp:revision>
  <cp:lastPrinted>2011-11-30T14:38:01Z</cp:lastPrinted>
  <dcterms:created xsi:type="dcterms:W3CDTF">1999-10-08T19:08:27Z</dcterms:created>
  <dcterms:modified xsi:type="dcterms:W3CDTF">2016-04-25T17:27:49Z</dcterms:modified>
</cp:coreProperties>
</file>