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651" r:id="rId2"/>
    <p:sldId id="571" r:id="rId3"/>
    <p:sldId id="652" r:id="rId4"/>
    <p:sldId id="653" r:id="rId5"/>
    <p:sldId id="545" r:id="rId6"/>
    <p:sldId id="546" r:id="rId7"/>
    <p:sldId id="547" r:id="rId8"/>
    <p:sldId id="548" r:id="rId9"/>
    <p:sldId id="549" r:id="rId10"/>
    <p:sldId id="550" r:id="rId11"/>
    <p:sldId id="551" r:id="rId12"/>
    <p:sldId id="552" r:id="rId13"/>
    <p:sldId id="553" r:id="rId14"/>
    <p:sldId id="554" r:id="rId15"/>
    <p:sldId id="555" r:id="rId16"/>
    <p:sldId id="556" r:id="rId17"/>
    <p:sldId id="558" r:id="rId18"/>
    <p:sldId id="559" r:id="rId19"/>
    <p:sldId id="560" r:id="rId20"/>
    <p:sldId id="561" r:id="rId21"/>
    <p:sldId id="562" r:id="rId22"/>
    <p:sldId id="563" r:id="rId23"/>
    <p:sldId id="564" r:id="rId24"/>
    <p:sldId id="650" r:id="rId25"/>
    <p:sldId id="429" r:id="rId26"/>
    <p:sldId id="424" r:id="rId27"/>
    <p:sldId id="425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99CC"/>
    <a:srgbClr val="CC0000"/>
    <a:srgbClr val="000099"/>
    <a:srgbClr val="FF0000"/>
    <a:srgbClr val="FFFF00"/>
    <a:srgbClr val="DDDDD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805BD31B-7701-4703-8442-8D4E41246F27}" type="datetimeFigureOut">
              <a:rPr lang="en-US"/>
              <a:pPr/>
              <a:t>4/27/2016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/>
            </a:lvl1pPr>
          </a:lstStyle>
          <a:p>
            <a:fld id="{FAA1CA19-2BBD-4EF4-BEFB-FD75304E28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0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8"/>
            <a:ext cx="536575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696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696">
              <a:defRPr sz="1300">
                <a:latin typeface="Times New Roman" pitchFamily="18" charset="0"/>
              </a:defRPr>
            </a:lvl1pPr>
          </a:lstStyle>
          <a:p>
            <a:fld id="{03FE9D8B-B99A-4D16-81AA-1FA28C8252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69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8F13743-1DED-4DF6-BAF1-BD34530ABBF7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4F879C-278A-4DB5-8BEB-DFF3157B2C80}" type="slidenum">
              <a:rPr lang="en-US"/>
              <a:pPr/>
              <a:t>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477000"/>
            <a:ext cx="38623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315325" y="6477000"/>
            <a:ext cx="676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US" sz="1200">
                <a:latin typeface="Arial" pitchFamily="34" charset="0"/>
                <a:cs typeface="Arial" pitchFamily="34" charset="0"/>
              </a:rPr>
              <a:t>8-</a:t>
            </a:r>
            <a:fld id="{54DF972D-9A15-4613-AF2C-9CC6B748952A}" type="slidenum">
              <a:rPr lang="en-US" sz="120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2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image" Target="../media/image11.wmf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pn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8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Security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8809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520083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dirty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98" y="516144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i="1"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898" y="5664822"/>
            <a:ext cx="42242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course notes are adapted for</a:t>
            </a:r>
          </a:p>
          <a:p>
            <a:r>
              <a:rPr lang="en-US" dirty="0" smtClean="0"/>
              <a:t>CSCI 363 at Bucknell</a:t>
            </a:r>
          </a:p>
          <a:p>
            <a:r>
              <a:rPr lang="en-US" dirty="0" smtClean="0"/>
              <a:t>Spring 2016, </a:t>
            </a:r>
            <a:r>
              <a:rPr lang="en-US" dirty="0" err="1" smtClean="0"/>
              <a:t>Xiannong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5903913" y="3865563"/>
            <a:ext cx="3001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playback attack:</a:t>
            </a: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</a:rPr>
              <a:t>Trudy records Alice</a:t>
            </a:r>
            <a:r>
              <a:rPr lang="ja-JP" altLang="en-US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>
                <a:latin typeface="Arial" pitchFamily="34" charset="0"/>
                <a:cs typeface="Arial" pitchFamily="34" charset="0"/>
              </a:rPr>
              <a:t>s packet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and later</a:t>
            </a:r>
          </a:p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plays it back to Bob </a:t>
            </a:r>
          </a:p>
        </p:txBody>
      </p:sp>
      <p:pic>
        <p:nvPicPr>
          <p:cNvPr id="65539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IP addr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2338388" y="3328988"/>
            <a:ext cx="105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password</a:t>
            </a:r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5549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6895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6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6897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6879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65551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</p:spPr>
      </p:pic>
      <p:sp>
        <p:nvSpPr>
          <p:cNvPr id="36881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6882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5554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6889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1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password</a:t>
              </a:r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6884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6885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6886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ap3.0: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and sends her</a:t>
            </a:r>
          </a:p>
          <a:p>
            <a:pPr algn="r"/>
            <a:r>
              <a:rPr lang="en-US" sz="2800">
                <a:latin typeface="Gill Sans MT" pitchFamily="34" charset="0"/>
              </a:rPr>
              <a:t> secret password to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prove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it.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655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smtClean="0"/>
              <a:t>Authentication: another try</a:t>
            </a:r>
          </a:p>
        </p:txBody>
      </p:sp>
      <p:pic>
        <p:nvPicPr>
          <p:cNvPr id="65559" name="Picture 18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Authentication: yet another try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ap3.1: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and sends her</a:t>
            </a:r>
          </a:p>
          <a:p>
            <a:pPr algn="r"/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encrypted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sz="2800">
                <a:latin typeface="Gill Sans MT" pitchFamily="34" charset="0"/>
              </a:rPr>
              <a:t>secret password to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prove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it.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6565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6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7907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8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9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7910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7911" name="Text Box 14"/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7912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66570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7903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7905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7906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7900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7901" name="Line 22"/>
          <p:cNvSpPr>
            <a:spLocks noChangeShapeType="1"/>
          </p:cNvSpPr>
          <p:nvPr/>
        </p:nvSpPr>
        <p:spPr bwMode="auto">
          <a:xfrm flipH="1" flipV="1">
            <a:off x="2424113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66573" name="Picture 16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765925" y="3436938"/>
            <a:ext cx="16049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record</a:t>
            </a:r>
          </a:p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and</a:t>
            </a:r>
          </a:p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playback</a:t>
            </a:r>
          </a:p>
          <a:p>
            <a:pPr algn="ctr">
              <a:defRPr/>
            </a:pPr>
            <a:r>
              <a:rPr lang="en-US" sz="2400" i="1" smtClean="0">
                <a:solidFill>
                  <a:srgbClr val="C00000"/>
                </a:solidFill>
                <a:latin typeface="Arial" charset="0"/>
                <a:cs typeface="Arial" charset="0"/>
              </a:rPr>
              <a:t>still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smtClean="0">
                <a:latin typeface="Arial" charset="0"/>
                <a:cs typeface="Arial" charset="0"/>
              </a:rPr>
              <a:t>works!</a:t>
            </a:r>
          </a:p>
        </p:txBody>
      </p:sp>
      <p:pic>
        <p:nvPicPr>
          <p:cNvPr id="67587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m Alice</a:t>
            </a:r>
            <a:r>
              <a:rPr lang="ja-JP" altLang="en-US" sz="18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/>
            <a:r>
              <a:rPr lang="en-US" sz="160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IP addr</a:t>
            </a:r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2325688" y="3328988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solidFill>
                  <a:schemeClr val="bg2"/>
                </a:solidFill>
                <a:latin typeface="Arial" charset="0"/>
                <a:cs typeface="Arial" charset="0"/>
              </a:rPr>
              <a:t>encrypted</a:t>
            </a:r>
          </a:p>
          <a:p>
            <a:pPr algn="ctr">
              <a:defRPr/>
            </a:pPr>
            <a:r>
              <a:rPr lang="en-US" sz="1600" smtClean="0">
                <a:solidFill>
                  <a:schemeClr val="bg2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7597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8943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44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8945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8946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67599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</p:spPr>
      </p:pic>
      <p:sp>
        <p:nvSpPr>
          <p:cNvPr id="38929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7602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encrypted</a:t>
              </a:r>
            </a:p>
            <a:p>
              <a:pPr algn="ctr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8932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8933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7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Authentication: yet another try</a:t>
            </a:r>
          </a:p>
        </p:txBody>
      </p:sp>
      <p:sp>
        <p:nvSpPr>
          <p:cNvPr id="38935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ap3.1: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and sends her</a:t>
            </a:r>
          </a:p>
          <a:p>
            <a:pPr algn="r"/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encrypted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sz="2800">
                <a:latin typeface="Gill Sans MT" pitchFamily="34" charset="0"/>
              </a:rPr>
              <a:t>secret password to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prove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it.</a:t>
            </a:r>
            <a:endParaRPr lang="en-US" sz="2800">
              <a:latin typeface="Gill Sans MT" pitchFamily="34" charset="0"/>
            </a:endParaRPr>
          </a:p>
        </p:txBody>
      </p:sp>
      <p:pic>
        <p:nvPicPr>
          <p:cNvPr id="67607" name="Picture 16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74725" y="1316038"/>
            <a:ext cx="3536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smtClean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sz="2400" smtClean="0">
                <a:latin typeface="Gill Sans MT" charset="0"/>
              </a:rPr>
              <a:t>avoid playback attack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604838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Failures, drawbacks?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03288" y="1755775"/>
            <a:ext cx="5911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nonce: </a:t>
            </a:r>
            <a:r>
              <a:rPr lang="en-US" sz="2400" dirty="0" smtClean="0">
                <a:latin typeface="Gill Sans MT" charset="0"/>
              </a:rPr>
              <a:t>number (R) used only </a:t>
            </a:r>
            <a:r>
              <a:rPr lang="en-US" sz="2400" i="1" dirty="0" smtClean="0">
                <a:solidFill>
                  <a:srgbClr val="000099"/>
                </a:solidFill>
                <a:latin typeface="Gill Sans MT" charset="0"/>
              </a:rPr>
              <a:t>once-in-a-lifetime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50888" y="2162175"/>
            <a:ext cx="75644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ap4.0: </a:t>
            </a:r>
            <a:r>
              <a:rPr lang="en-US" sz="2400">
                <a:latin typeface="Gill Sans MT" pitchFamily="34" charset="0"/>
              </a:rPr>
              <a:t>to prove Alice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live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, Bob sends Alice </a:t>
            </a:r>
            <a:r>
              <a:rPr lang="en-US" altLang="ja-JP" sz="2400" i="1">
                <a:solidFill>
                  <a:srgbClr val="C00000"/>
                </a:solidFill>
                <a:latin typeface="Gill Sans MT" pitchFamily="34" charset="0"/>
              </a:rPr>
              <a:t>nonce</a:t>
            </a:r>
            <a:r>
              <a:rPr lang="en-US" altLang="ja-JP" sz="2400">
                <a:latin typeface="Gill Sans MT" pitchFamily="34" charset="0"/>
              </a:rPr>
              <a:t>, R.  Alice</a:t>
            </a:r>
          </a:p>
          <a:p>
            <a:pPr algn="r"/>
            <a:r>
              <a:rPr lang="en-US" sz="2400">
                <a:latin typeface="Gill Sans MT" pitchFamily="34" charset="0"/>
              </a:rPr>
              <a:t>must return R, encrypted with shared secret key</a:t>
            </a:r>
          </a:p>
        </p:txBody>
      </p:sp>
      <p:pic>
        <p:nvPicPr>
          <p:cNvPr id="68614" name="Picture 7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5" name="Picture 8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33675" y="3467100"/>
            <a:ext cx="3697288" cy="614363"/>
            <a:chOff x="2733675" y="3467100"/>
            <a:chExt cx="3697288" cy="614363"/>
          </a:xfrm>
        </p:grpSpPr>
        <p:sp>
          <p:nvSpPr>
            <p:cNvPr id="39957" name="Line 9"/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9958" name="Text Box 10"/>
            <p:cNvSpPr txBox="1">
              <a:spLocks noChangeArrowheads="1"/>
            </p:cNvSpPr>
            <p:nvPr/>
          </p:nvSpPr>
          <p:spPr bwMode="auto">
            <a:xfrm>
              <a:off x="3740150" y="3467100"/>
              <a:ext cx="1725613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2400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2400"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 sz="2400">
                  <a:latin typeface="Arial" pitchFamily="34" charset="0"/>
                  <a:cs typeface="Arial" pitchFamily="34" charset="0"/>
                </a:rPr>
                <a:t>”</a:t>
              </a:r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27325" y="4141788"/>
            <a:ext cx="3697288" cy="557212"/>
            <a:chOff x="2727325" y="4141788"/>
            <a:chExt cx="3697288" cy="557212"/>
          </a:xfrm>
        </p:grpSpPr>
        <p:sp>
          <p:nvSpPr>
            <p:cNvPr id="39955" name="Line 11"/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9956" name="Text Box 13"/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35263" y="4700588"/>
            <a:ext cx="5965825" cy="1616075"/>
            <a:chOff x="2735263" y="4700588"/>
            <a:chExt cx="5965825" cy="1616075"/>
          </a:xfrm>
        </p:grpSpPr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68622" name="Group 14"/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39953" name="Text Box 15"/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smtClean="0">
                    <a:latin typeface="Arial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39954" name="Text Box 16"/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39952" name="Text Box 17"/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686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8"/>
            <a:ext cx="7772400" cy="1143000"/>
          </a:xfrm>
        </p:spPr>
        <p:txBody>
          <a:bodyPr/>
          <a:lstStyle/>
          <a:p>
            <a:r>
              <a:rPr lang="en-US" smtClean="0"/>
              <a:t>Authentication: yet another try</a:t>
            </a:r>
          </a:p>
        </p:txBody>
      </p:sp>
      <p:pic>
        <p:nvPicPr>
          <p:cNvPr id="68620" name="Picture 16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288" y="9445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88" y="10620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Authentication: ap5.0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Font typeface="Wingdings" pitchFamily="2" charset="2"/>
              <a:buNone/>
            </a:pPr>
            <a:r>
              <a:rPr lang="en-US" dirty="0" smtClean="0"/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can we authenticate using public key techniques?</a:t>
            </a:r>
          </a:p>
          <a:p>
            <a:pPr>
              <a:lnSpc>
                <a:spcPts val="28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ap5.0: </a:t>
            </a:r>
            <a:r>
              <a:rPr lang="en-US" dirty="0" smtClean="0"/>
              <a:t>use nonce, public key cryptography</a:t>
            </a:r>
          </a:p>
        </p:txBody>
      </p:sp>
      <p:pic>
        <p:nvPicPr>
          <p:cNvPr id="69637" name="Picture 4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913" y="344805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8" name="Picture 5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5275" y="3397250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1644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2651125" y="3178175"/>
            <a:ext cx="1725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 flipH="1">
            <a:off x="1609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1660525" y="4389438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2374900" y="3708400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5964555" y="3980085"/>
            <a:ext cx="2332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Bob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chooses 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645" name="Group 12"/>
          <p:cNvGrpSpPr>
            <a:grpSpLocks/>
          </p:cNvGrpSpPr>
          <p:nvPr/>
        </p:nvGrpSpPr>
        <p:grpSpPr bwMode="auto">
          <a:xfrm>
            <a:off x="4068763" y="3965575"/>
            <a:ext cx="1073150" cy="673100"/>
            <a:chOff x="2838" y="2891"/>
            <a:chExt cx="676" cy="424"/>
          </a:xfrm>
        </p:grpSpPr>
        <p:sp>
          <p:nvSpPr>
            <p:cNvPr id="40998" name="Text Box 13"/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smtClean="0">
                  <a:latin typeface="Arial" charset="0"/>
                  <a:cs typeface="Arial" charset="0"/>
                </a:rPr>
                <a:t>K   (R)</a:t>
              </a:r>
            </a:p>
          </p:txBody>
        </p:sp>
        <p:sp>
          <p:nvSpPr>
            <p:cNvPr id="40999" name="Text Box 14"/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1000" name="Text Box 15"/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0974" name="Line 16"/>
          <p:cNvSpPr>
            <a:spLocks noChangeShapeType="1"/>
          </p:cNvSpPr>
          <p:nvPr/>
        </p:nvSpPr>
        <p:spPr bwMode="auto">
          <a:xfrm flipH="1">
            <a:off x="1646238" y="48117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0975" name="Text Box 17"/>
          <p:cNvSpPr txBox="1">
            <a:spLocks noChangeArrowheads="1"/>
          </p:cNvSpPr>
          <p:nvPr/>
        </p:nvSpPr>
        <p:spPr bwMode="auto">
          <a:xfrm>
            <a:off x="2060575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8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send me your public key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Line 18"/>
          <p:cNvSpPr>
            <a:spLocks noChangeShapeType="1"/>
          </p:cNvSpPr>
          <p:nvPr/>
        </p:nvSpPr>
        <p:spPr bwMode="auto">
          <a:xfrm>
            <a:off x="1697038" y="53832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9649" name="Group 19"/>
          <p:cNvGrpSpPr>
            <a:grpSpLocks/>
          </p:cNvGrpSpPr>
          <p:nvPr/>
        </p:nvGrpSpPr>
        <p:grpSpPr bwMode="auto">
          <a:xfrm>
            <a:off x="4521200" y="4960938"/>
            <a:ext cx="612775" cy="701675"/>
            <a:chOff x="828" y="3234"/>
            <a:chExt cx="386" cy="442"/>
          </a:xfrm>
        </p:grpSpPr>
        <p:sp>
          <p:nvSpPr>
            <p:cNvPr id="40995" name="Text Box 20"/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smtClean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96" name="Text Box 21"/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0997" name="Text Box 22"/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69650" name="Group 23"/>
          <p:cNvGrpSpPr>
            <a:grpSpLocks/>
          </p:cNvGrpSpPr>
          <p:nvPr/>
        </p:nvGrpSpPr>
        <p:grpSpPr bwMode="auto">
          <a:xfrm>
            <a:off x="6653214" y="3703645"/>
            <a:ext cx="636588" cy="411163"/>
            <a:chOff x="1284" y="3592"/>
            <a:chExt cx="401" cy="259"/>
          </a:xfrm>
        </p:grpSpPr>
        <p:sp>
          <p:nvSpPr>
            <p:cNvPr id="40990" name="Text Box 26"/>
            <p:cNvSpPr txBox="1">
              <a:spLocks noChangeArrowheads="1"/>
            </p:cNvSpPr>
            <p:nvPr/>
          </p:nvSpPr>
          <p:spPr bwMode="auto">
            <a:xfrm>
              <a:off x="1569" y="3592"/>
              <a:ext cx="1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4" name="Text Box 30"/>
            <p:cNvSpPr txBox="1">
              <a:spLocks noChangeArrowheads="1"/>
            </p:cNvSpPr>
            <p:nvPr/>
          </p:nvSpPr>
          <p:spPr bwMode="auto">
            <a:xfrm>
              <a:off x="1284" y="3599"/>
              <a:ext cx="11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5862638" y="4352925"/>
            <a:ext cx="3035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Arial" charset="0"/>
                <a:cs typeface="Arial" charset="0"/>
              </a:rPr>
              <a:t>and knows only Alice could have the private key, that encrypted R such that</a:t>
            </a:r>
          </a:p>
        </p:txBody>
      </p:sp>
      <p:grpSp>
        <p:nvGrpSpPr>
          <p:cNvPr id="69652" name="Group 32"/>
          <p:cNvGrpSpPr>
            <a:grpSpLocks/>
          </p:cNvGrpSpPr>
          <p:nvPr/>
        </p:nvGrpSpPr>
        <p:grpSpPr bwMode="auto">
          <a:xfrm>
            <a:off x="6496050" y="5453063"/>
            <a:ext cx="1893888" cy="763587"/>
            <a:chOff x="938" y="3588"/>
            <a:chExt cx="1193" cy="481"/>
          </a:xfrm>
        </p:grpSpPr>
        <p:sp>
          <p:nvSpPr>
            <p:cNvPr id="40982" name="Text Box 33"/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3" name="Text Box 34"/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0984" name="Text Box 35"/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  <p:sp>
          <p:nvSpPr>
            <p:cNvPr id="40985" name="Text Box 36"/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86" name="Text Box 37"/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0987" name="Text Box 38"/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234229" y="3512596"/>
            <a:ext cx="2909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and Alice share K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smtClean="0"/>
              <a:t>ap5.0: security hole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00000"/>
                </a:solidFill>
              </a:rPr>
              <a:t>man (or woman) in the middle attack: </a:t>
            </a:r>
            <a:r>
              <a:rPr lang="en-US" sz="2400" smtClean="0"/>
              <a:t>Trudy poses as Alice (to Bob) and as Bob (to Alice)</a:t>
            </a:r>
          </a:p>
        </p:txBody>
      </p:sp>
      <p:pic>
        <p:nvPicPr>
          <p:cNvPr id="70660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</p:spPr>
      </p:pic>
      <p:pic>
        <p:nvPicPr>
          <p:cNvPr id="70661" name="Picture 5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2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grpSp>
          <p:nvGrpSpPr>
            <p:cNvPr id="70721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74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70716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77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grpSp>
          <p:nvGrpSpPr>
            <p:cNvPr id="70713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81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70708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83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70684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sends m to Alice encrypted with Alice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 public key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0688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70689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R</a:t>
            </a:r>
          </a:p>
        </p:txBody>
      </p:sp>
      <p:pic>
        <p:nvPicPr>
          <p:cNvPr id="70691" name="Picture 22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6" descr="Alic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1613" y="2430463"/>
            <a:ext cx="409575" cy="504825"/>
          </a:xfrm>
          <a:noFill/>
        </p:spPr>
      </p:pic>
      <p:sp>
        <p:nvSpPr>
          <p:cNvPr id="4301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pic>
        <p:nvPicPr>
          <p:cNvPr id="71683" name="Picture 4" descr="Bob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343900" y="2306638"/>
            <a:ext cx="800100" cy="817562"/>
          </a:xfrm>
          <a:noFill/>
        </p:spPr>
      </p:pic>
      <p:pic>
        <p:nvPicPr>
          <p:cNvPr id="71684" name="Picture 5" descr="E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30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dirty="0"/>
              <a:t>d</a:t>
            </a:r>
            <a:r>
              <a:rPr lang="en-US" dirty="0" smtClean="0"/>
              <a:t>ifficult to detect:</a:t>
            </a:r>
          </a:p>
          <a:p>
            <a:pPr>
              <a:defRPr/>
            </a:pPr>
            <a:r>
              <a:rPr lang="en-US" sz="2400" dirty="0" smtClean="0"/>
              <a:t>Bob receives everything that Alice sends, and vice versa. (e.g., so Bob, Alice can meet one week later and recall conversation!)</a:t>
            </a:r>
          </a:p>
          <a:p>
            <a:pPr>
              <a:defRPr/>
            </a:pPr>
            <a:r>
              <a:rPr lang="en-US" sz="2400" dirty="0" smtClean="0"/>
              <a:t>problem is that Trudy receives all messages as well! </a:t>
            </a:r>
          </a:p>
        </p:txBody>
      </p:sp>
      <p:sp>
        <p:nvSpPr>
          <p:cNvPr id="716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smtClean="0"/>
              <a:t>ap5.0: security hole</a:t>
            </a:r>
          </a:p>
        </p:txBody>
      </p:sp>
      <p:sp>
        <p:nvSpPr>
          <p:cNvPr id="71689" name="Rectangle 3"/>
          <p:cNvSpPr txBox="1">
            <a:spLocks noChangeArrowheads="1"/>
          </p:cNvSpPr>
          <p:nvPr/>
        </p:nvSpPr>
        <p:spPr bwMode="auto">
          <a:xfrm>
            <a:off x="455613" y="1084263"/>
            <a:ext cx="759301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lang="en-US" sz="2400" i="1">
                <a:solidFill>
                  <a:srgbClr val="C00000"/>
                </a:solidFill>
                <a:latin typeface="Gill Sans MT" pitchFamily="34" charset="0"/>
              </a:rPr>
              <a:t>man (or woman) in the middle attack: </a:t>
            </a:r>
            <a:r>
              <a:rPr lang="en-US" sz="2400">
                <a:latin typeface="Gill Sans MT" pitchFamily="34" charset="0"/>
              </a:rPr>
              <a:t>Trudy poses as Alice (to Bob) and as Bob (to Alice)</a:t>
            </a:r>
          </a:p>
        </p:txBody>
      </p:sp>
      <p:pic>
        <p:nvPicPr>
          <p:cNvPr id="71690" name="Picture 22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smtClean="0"/>
              <a:t>Digital signatures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</a:rPr>
              <a:t>cryptographic technique analogous to hand-written signatures:</a:t>
            </a:r>
          </a:p>
          <a:p>
            <a:r>
              <a:rPr lang="en-US" sz="2600" smtClean="0"/>
              <a:t>sender (Bob) digitally signs document,  establishing he is document owner/creator. </a:t>
            </a:r>
          </a:p>
          <a:p>
            <a:r>
              <a:rPr lang="en-US" sz="2600" i="1" smtClean="0">
                <a:solidFill>
                  <a:srgbClr val="000099"/>
                </a:solidFill>
              </a:rPr>
              <a:t>verifiable, nonforgeable:</a:t>
            </a:r>
            <a:r>
              <a:rPr lang="en-US" sz="2600" i="1" smtClean="0"/>
              <a:t> </a:t>
            </a:r>
            <a:r>
              <a:rPr lang="en-US" sz="2600" smtClean="0"/>
              <a:t>recipient (Alice) can prove to someone that Bob, and no one else (including Alice), must have signed document </a:t>
            </a:r>
          </a:p>
        </p:txBody>
      </p:sp>
      <p:pic>
        <p:nvPicPr>
          <p:cNvPr id="74756" name="Picture 2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00000"/>
                </a:solidFill>
              </a:rPr>
              <a:t>simple digital signature for message m:</a:t>
            </a:r>
          </a:p>
          <a:p>
            <a:r>
              <a:rPr lang="en-US" sz="2400" smtClean="0"/>
              <a:t>Bob signs m by encrypting with his private key K</a:t>
            </a:r>
            <a:r>
              <a:rPr lang="en-US" sz="2400" baseline="-25000" smtClean="0"/>
              <a:t>B</a:t>
            </a:r>
            <a:r>
              <a:rPr lang="en-US" sz="2400" smtClean="0"/>
              <a:t>, creating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signed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message, K</a:t>
            </a:r>
            <a:r>
              <a:rPr lang="en-US" altLang="ja-JP" sz="2400" baseline="-25000" smtClean="0"/>
              <a:t>B</a:t>
            </a:r>
            <a:r>
              <a:rPr lang="en-US" altLang="ja-JP" sz="2400" smtClean="0"/>
              <a:t>(m)</a:t>
            </a:r>
            <a:endParaRPr lang="en-US" smtClean="0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  <a:ea typeface="Arial Unicode MS" pitchFamily="34" charset="-128"/>
              </a:rPr>
              <a:t>Dear Alice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Arial" pitchFamily="34" charset="0"/>
                <a:ea typeface="Arial Unicode MS" pitchFamily="34" charset="-128"/>
              </a:rPr>
              <a:t>Oh, how I have missed you. I think of you all the time! …(blah blah blah)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  <a:ea typeface="Arial Unicode MS" pitchFamily="34" charset="-128"/>
              </a:rPr>
              <a:t>Bob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 message, m</a:t>
            </a:r>
            <a:endParaRPr lang="en-US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>
              <a:defRPr/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>
              <a:defRPr/>
            </a:pPr>
            <a:r>
              <a:rPr lang="en-US" smtClean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 private</a:t>
            </a:r>
          </a:p>
          <a:p>
            <a:r>
              <a:rPr lang="en-US" sz="18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75789" name="Picture 14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5790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75800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46106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6096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6098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pitchFamily="34" charset="0"/>
                <a:ea typeface="Arial Unicode MS" pitchFamily="34" charset="-128"/>
              </a:rPr>
              <a:t>Bob</a:t>
            </a:r>
            <a:r>
              <a:rPr lang="ja-JP" altLang="en-US" sz="1800">
                <a:latin typeface="Arial" pitchFamily="34" charset="0"/>
                <a:ea typeface="Arial Unicode MS" pitchFamily="34" charset="-128"/>
              </a:rPr>
              <a:t>’</a:t>
            </a:r>
            <a:r>
              <a:rPr lang="en-US" altLang="ja-JP" sz="1800">
                <a:latin typeface="Arial" pitchFamily="34" charset="0"/>
                <a:ea typeface="Arial Unicode MS" pitchFamily="34" charset="-128"/>
                <a:cs typeface="Arial" pitchFamily="34" charset="0"/>
              </a:rPr>
              <a:t>s message, m, signed (encrypted) with his private key</a:t>
            </a:r>
            <a:endParaRPr lang="en-US" sz="180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099" name="Text Box 25"/>
          <p:cNvSpPr txBox="1">
            <a:spLocks noChangeArrowheads="1"/>
          </p:cNvSpPr>
          <p:nvPr/>
        </p:nvSpPr>
        <p:spPr bwMode="auto">
          <a:xfrm>
            <a:off x="6859588" y="3375025"/>
            <a:ext cx="711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6101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6102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75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smtClean="0"/>
              <a:t>Digital signatures </a:t>
            </a:r>
          </a:p>
        </p:txBody>
      </p:sp>
      <p:pic>
        <p:nvPicPr>
          <p:cNvPr id="75799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7680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Alice thus verifies that: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smtClean="0"/>
              <a:t>Bob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smtClean="0"/>
              <a:t>no one else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smtClean="0"/>
              <a:t>Bob signed m and not m</a:t>
            </a:r>
            <a:r>
              <a:rPr lang="ja-JP" altLang="en-US" smtClean="0"/>
              <a:t>‘</a:t>
            </a:r>
            <a:endParaRPr lang="en-US" altLang="ja-JP" smtClean="0"/>
          </a:p>
          <a:p>
            <a:pPr marL="381000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pitchFamily="2" charset="2"/>
              <a:buChar char="ü"/>
            </a:pPr>
            <a:r>
              <a:rPr lang="en-US" smtClean="0"/>
              <a:t>Alice can take m, and signature K</a:t>
            </a:r>
            <a:r>
              <a:rPr lang="en-US" baseline="-25000" smtClean="0"/>
              <a:t>B</a:t>
            </a:r>
            <a:r>
              <a:rPr lang="en-US" smtClean="0"/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pitchFamily="2" charset="2"/>
              <a:buChar char="ü"/>
            </a:pPr>
            <a:endParaRPr lang="en-US" sz="2400" smtClean="0"/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smtClean="0"/>
              <a:t>Digital signatures </a:t>
            </a:r>
          </a:p>
        </p:txBody>
      </p:sp>
      <p:pic>
        <p:nvPicPr>
          <p:cNvPr id="76806" name="Picture 2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suppose Alice receives msg m, with signature: m, K</a:t>
            </a:r>
            <a:r>
              <a:rPr lang="en-US" sz="2400" baseline="-25000">
                <a:latin typeface="Gill Sans MT" pitchFamily="34" charset="0"/>
              </a:rPr>
              <a:t>B</a:t>
            </a:r>
            <a:r>
              <a:rPr lang="en-US" sz="2400">
                <a:latin typeface="Gill Sans MT" pitchFamily="34" charset="0"/>
              </a:rPr>
              <a:t>(m)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Alice verifies m signed by Bob by applying Bob</a:t>
            </a:r>
            <a:r>
              <a:rPr lang="ja-JP" altLang="en-US" sz="2400">
                <a:latin typeface="Gill Sans MT" pitchFamily="34" charset="0"/>
              </a:rPr>
              <a:t>’</a:t>
            </a:r>
            <a:r>
              <a:rPr lang="en-US" altLang="ja-JP" sz="2400">
                <a:latin typeface="Gill Sans MT" pitchFamily="34" charset="0"/>
              </a:rPr>
              <a:t>s public key K</a:t>
            </a:r>
            <a:r>
              <a:rPr lang="en-US" altLang="ja-JP" sz="2400" baseline="-25000">
                <a:latin typeface="Gill Sans MT" pitchFamily="34" charset="0"/>
              </a:rPr>
              <a:t>B</a:t>
            </a:r>
            <a:r>
              <a:rPr lang="en-US" altLang="ja-JP" sz="2400">
                <a:latin typeface="Gill Sans MT" pitchFamily="34" charset="0"/>
              </a:rPr>
              <a:t> to K</a:t>
            </a:r>
            <a:r>
              <a:rPr lang="en-US" altLang="ja-JP" sz="2400" baseline="-25000">
                <a:latin typeface="Gill Sans MT" pitchFamily="34" charset="0"/>
              </a:rPr>
              <a:t>B</a:t>
            </a:r>
            <a:r>
              <a:rPr lang="en-US" altLang="ja-JP" sz="2400">
                <a:latin typeface="Gill Sans MT" pitchFamily="34" charset="0"/>
              </a:rPr>
              <a:t>(m) then checks K</a:t>
            </a:r>
            <a:r>
              <a:rPr lang="en-US" altLang="ja-JP" sz="2400" baseline="-25000">
                <a:latin typeface="Gill Sans MT" pitchFamily="34" charset="0"/>
              </a:rPr>
              <a:t>B</a:t>
            </a:r>
            <a:r>
              <a:rPr lang="en-US" altLang="ja-JP" sz="2400">
                <a:latin typeface="Gill Sans MT" pitchFamily="34" charset="0"/>
              </a:rPr>
              <a:t>(K</a:t>
            </a:r>
            <a:r>
              <a:rPr lang="en-US" altLang="ja-JP" sz="2400" baseline="-25000">
                <a:latin typeface="Gill Sans MT" pitchFamily="34" charset="0"/>
              </a:rPr>
              <a:t>B</a:t>
            </a:r>
            <a:r>
              <a:rPr lang="en-US" altLang="ja-JP" sz="2400">
                <a:latin typeface="Gill Sans MT" pitchFamily="34" charset="0"/>
              </a:rPr>
              <a:t>(m) ) = m.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If K</a:t>
            </a:r>
            <a:r>
              <a:rPr lang="en-US" sz="2400" baseline="-25000">
                <a:latin typeface="Gill Sans MT" pitchFamily="34" charset="0"/>
              </a:rPr>
              <a:t>B</a:t>
            </a:r>
            <a:r>
              <a:rPr lang="en-US" sz="2400">
                <a:latin typeface="Gill Sans MT" pitchFamily="34" charset="0"/>
              </a:rPr>
              <a:t>(K</a:t>
            </a:r>
            <a:r>
              <a:rPr lang="en-US" sz="2400" baseline="-25000">
                <a:latin typeface="Gill Sans MT" pitchFamily="34" charset="0"/>
              </a:rPr>
              <a:t>B</a:t>
            </a:r>
            <a:r>
              <a:rPr lang="en-US" sz="2400">
                <a:latin typeface="Gill Sans MT" pitchFamily="34" charset="0"/>
              </a:rPr>
              <a:t>(m) ) = m, whoever signed m must have used Bob</a:t>
            </a:r>
            <a:r>
              <a:rPr lang="ja-JP" altLang="en-US" sz="2400">
                <a:latin typeface="Gill Sans MT" pitchFamily="34" charset="0"/>
              </a:rPr>
              <a:t>’</a:t>
            </a:r>
            <a:r>
              <a:rPr lang="en-US" altLang="ja-JP" sz="2400">
                <a:latin typeface="Gill Sans MT" pitchFamily="34" charset="0"/>
              </a:rPr>
              <a:t>s private key.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Char char="v"/>
            </a:pPr>
            <a:endParaRPr lang="en-US" sz="2400">
              <a:latin typeface="Gill Sans MT" pitchFamily="34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8 roadmap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8.1</a:t>
            </a:r>
            <a:r>
              <a:rPr lang="en-US" smtClean="0"/>
              <a:t> What is network security?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8.2</a:t>
            </a:r>
            <a:r>
              <a:rPr lang="en-US" smtClean="0"/>
              <a:t> Principles of cryptography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8.3 </a:t>
            </a:r>
            <a:r>
              <a:rPr lang="en-US" smtClean="0"/>
              <a:t>Message integrity</a:t>
            </a:r>
            <a:r>
              <a:rPr lang="en-US" i="1" smtClean="0">
                <a:solidFill>
                  <a:srgbClr val="C00000"/>
                </a:solidFill>
              </a:rPr>
              <a:t>, authentication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8.4 </a:t>
            </a:r>
            <a:r>
              <a:rPr lang="en-US" smtClean="0"/>
              <a:t>Securing e-mail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8.5</a:t>
            </a:r>
            <a:r>
              <a:rPr lang="en-US" smtClean="0"/>
              <a:t> Securing TCP connections: SSL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8.6</a:t>
            </a:r>
            <a:r>
              <a:rPr lang="en-US" smtClean="0"/>
              <a:t> Network layer security: IPsec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8.7</a:t>
            </a:r>
            <a:r>
              <a:rPr lang="en-US" smtClean="0"/>
              <a:t> Securing wireless LANs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8.8</a:t>
            </a:r>
            <a:r>
              <a:rPr lang="en-US" smtClean="0"/>
              <a:t> Operational security: firewalls and IDS</a:t>
            </a:r>
          </a:p>
        </p:txBody>
      </p:sp>
      <p:pic>
        <p:nvPicPr>
          <p:cNvPr id="58372" name="Picture 22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computationally expensive to public-key-encrypt long messages 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goal: </a:t>
            </a:r>
            <a:r>
              <a:rPr lang="en-US" sz="2400" smtClean="0"/>
              <a:t>fixed-length, easy- to-compute digital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fingerprint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r>
              <a:rPr lang="en-US" sz="2400" smtClean="0"/>
              <a:t>apply hash function H to </a:t>
            </a:r>
            <a:r>
              <a:rPr lang="en-US" sz="2400" i="1" smtClean="0"/>
              <a:t>m</a:t>
            </a:r>
            <a:r>
              <a:rPr lang="en-US" sz="2400" smtClean="0"/>
              <a:t>, get fixed size message digest, </a:t>
            </a:r>
            <a:r>
              <a:rPr lang="en-US" sz="2400" i="1" smtClean="0"/>
              <a:t>H(m).</a:t>
            </a:r>
            <a:endParaRPr lang="en-US" sz="2000" smtClean="0"/>
          </a:p>
          <a:p>
            <a:endParaRPr lang="en-US" sz="2000" smtClean="0"/>
          </a:p>
          <a:p>
            <a:endParaRPr lang="en-US" sz="2400" smtClean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Hash function properties:</a:t>
            </a:r>
          </a:p>
          <a:p>
            <a:r>
              <a:rPr lang="en-US" sz="2400" dirty="0" smtClean="0"/>
              <a:t>many-to-one</a:t>
            </a:r>
          </a:p>
          <a:p>
            <a:r>
              <a:rPr lang="en-US" sz="2400" dirty="0" smtClean="0"/>
              <a:t>produces fixed-size </a:t>
            </a:r>
            <a:r>
              <a:rPr lang="en-US" sz="2400" dirty="0" err="1" smtClean="0"/>
              <a:t>msg</a:t>
            </a:r>
            <a:r>
              <a:rPr lang="en-US" sz="2400" dirty="0" smtClean="0"/>
              <a:t> digest (fingerprint)</a:t>
            </a:r>
          </a:p>
          <a:p>
            <a:r>
              <a:rPr lang="en-US" sz="2400" dirty="0" smtClean="0"/>
              <a:t>given message digest x, computationally infeasible to find m such that x = H(m)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smtClean="0"/>
              <a:t>Internet 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Internet checksum has some properties of hash function:</a:t>
            </a:r>
          </a:p>
          <a:p>
            <a:pPr>
              <a:buFont typeface="ZapfDingbats" pitchFamily="82" charset="2"/>
              <a:buChar char="ü"/>
            </a:pPr>
            <a:r>
              <a:rPr lang="en-US" sz="2400" smtClean="0"/>
              <a:t>produces fixed length digest (16-bit sum) of message</a:t>
            </a:r>
          </a:p>
          <a:p>
            <a:pPr>
              <a:buFont typeface="ZapfDingbats" pitchFamily="82" charset="2"/>
              <a:buChar char="ü"/>
            </a:pPr>
            <a:r>
              <a:rPr lang="en-US" sz="2400" smtClean="0"/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I O U 1</a:t>
            </a:r>
          </a:p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0 0 . 9</a:t>
            </a:r>
          </a:p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49 4F 55 31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30 30 2E 39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39 42 4F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smtClean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smtClean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I O U </a:t>
            </a:r>
            <a:r>
              <a:rPr lang="en-US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0 0 . </a:t>
            </a:r>
            <a:r>
              <a:rPr lang="en-US" b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49 4F 55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30 30 2E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39 42 4F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smtClean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smtClean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smtClean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>
              <a:defRPr/>
            </a:pPr>
            <a:r>
              <a:rPr lang="en-US" smtClean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smtClean="0">
                <a:solidFill>
                  <a:schemeClr val="accent2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652838" y="2405063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598488" y="2076450"/>
            <a:ext cx="1343025" cy="841375"/>
            <a:chOff x="403" y="1308"/>
            <a:chExt cx="846" cy="530"/>
          </a:xfrm>
        </p:grpSpPr>
        <p:sp>
          <p:nvSpPr>
            <p:cNvPr id="50256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57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50181" name="Group 6"/>
          <p:cNvGrpSpPr>
            <a:grpSpLocks/>
          </p:cNvGrpSpPr>
          <p:nvPr/>
        </p:nvGrpSpPr>
        <p:grpSpPr bwMode="auto">
          <a:xfrm>
            <a:off x="2235200" y="2189069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54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5" name="Text Box 8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1765300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0183" name="Text Box 10"/>
          <p:cNvSpPr txBox="1">
            <a:spLocks noChangeArrowheads="1"/>
          </p:cNvSpPr>
          <p:nvPr/>
        </p:nvSpPr>
        <p:spPr bwMode="auto">
          <a:xfrm>
            <a:off x="3603625" y="2428875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50184" name="Line 11"/>
          <p:cNvSpPr>
            <a:spLocks noChangeShapeType="1"/>
          </p:cNvSpPr>
          <p:nvPr/>
        </p:nvSpPr>
        <p:spPr bwMode="auto">
          <a:xfrm>
            <a:off x="3789363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0185" name="Line 12"/>
          <p:cNvSpPr>
            <a:spLocks noChangeShapeType="1"/>
          </p:cNvSpPr>
          <p:nvPr/>
        </p:nvSpPr>
        <p:spPr bwMode="auto">
          <a:xfrm>
            <a:off x="3154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0186" name="Group 13"/>
          <p:cNvGrpSpPr>
            <a:grpSpLocks/>
          </p:cNvGrpSpPr>
          <p:nvPr/>
        </p:nvGrpSpPr>
        <p:grpSpPr bwMode="auto">
          <a:xfrm>
            <a:off x="3222625" y="3171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52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3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50187" name="Text Box 16"/>
          <p:cNvSpPr txBox="1">
            <a:spLocks noChangeArrowheads="1"/>
          </p:cNvSpPr>
          <p:nvPr/>
        </p:nvSpPr>
        <p:spPr bwMode="auto">
          <a:xfrm>
            <a:off x="1490663" y="3252788"/>
            <a:ext cx="960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s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private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79883" name="Picture 17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2468563" y="3333750"/>
            <a:ext cx="45878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9884" name="Group 18"/>
          <p:cNvGrpSpPr>
            <a:grpSpLocks/>
          </p:cNvGrpSpPr>
          <p:nvPr/>
        </p:nvGrpSpPr>
        <p:grpSpPr bwMode="auto">
          <a:xfrm>
            <a:off x="2406650" y="3659188"/>
            <a:ext cx="490538" cy="604837"/>
            <a:chOff x="2994" y="2073"/>
            <a:chExt cx="309" cy="381"/>
          </a:xfrm>
        </p:grpSpPr>
        <p:grpSp>
          <p:nvGrpSpPr>
            <p:cNvPr id="79939" name="Group 19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50" name="Text Box 2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51" name="Text Box 21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50249" name="Text Box 22"/>
            <p:cNvSpPr txBox="1">
              <a:spLocks noChangeArrowheads="1"/>
            </p:cNvSpPr>
            <p:nvPr/>
          </p:nvSpPr>
          <p:spPr bwMode="auto">
            <a:xfrm>
              <a:off x="3122" y="2073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50190" name="Line 23"/>
          <p:cNvSpPr>
            <a:spLocks noChangeShapeType="1"/>
          </p:cNvSpPr>
          <p:nvPr/>
        </p:nvSpPr>
        <p:spPr bwMode="auto">
          <a:xfrm flipV="1">
            <a:off x="2535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0191" name="Line 24"/>
          <p:cNvSpPr>
            <a:spLocks noChangeShapeType="1"/>
          </p:cNvSpPr>
          <p:nvPr/>
        </p:nvSpPr>
        <p:spPr bwMode="auto">
          <a:xfrm>
            <a:off x="3800475" y="4129088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9887" name="Group 25"/>
          <p:cNvGrpSpPr>
            <a:grpSpLocks/>
          </p:cNvGrpSpPr>
          <p:nvPr/>
        </p:nvGrpSpPr>
        <p:grpSpPr bwMode="auto">
          <a:xfrm>
            <a:off x="828675" y="4799013"/>
            <a:ext cx="846138" cy="519112"/>
            <a:chOff x="984" y="2831"/>
            <a:chExt cx="533" cy="327"/>
          </a:xfrm>
        </p:grpSpPr>
        <p:sp>
          <p:nvSpPr>
            <p:cNvPr id="50246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50247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193" name="Line 28"/>
          <p:cNvSpPr>
            <a:spLocks noChangeShapeType="1"/>
          </p:cNvSpPr>
          <p:nvPr/>
        </p:nvSpPr>
        <p:spPr bwMode="auto">
          <a:xfrm>
            <a:off x="1276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0194" name="Line 29"/>
          <p:cNvSpPr>
            <a:spLocks noChangeShapeType="1"/>
          </p:cNvSpPr>
          <p:nvPr/>
        </p:nvSpPr>
        <p:spPr bwMode="auto">
          <a:xfrm>
            <a:off x="1249363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79890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3775" y="5551488"/>
            <a:ext cx="627063" cy="768350"/>
          </a:xfrm>
          <a:noFill/>
        </p:spPr>
      </p:pic>
      <p:sp>
        <p:nvSpPr>
          <p:cNvPr id="50196" name="Rectangle 31"/>
          <p:cNvSpPr>
            <a:spLocks noChangeArrowheads="1"/>
          </p:cNvSpPr>
          <p:nvPr/>
        </p:nvSpPr>
        <p:spPr bwMode="auto">
          <a:xfrm>
            <a:off x="520700" y="1096963"/>
            <a:ext cx="3810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Bob sends digitally signed message:</a:t>
            </a:r>
          </a:p>
        </p:txBody>
      </p:sp>
      <p:sp>
        <p:nvSpPr>
          <p:cNvPr id="217120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4883150" y="1211263"/>
            <a:ext cx="4238625" cy="10572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Alice verifies signature, integrity of digitally signed message:</a:t>
            </a:r>
          </a:p>
        </p:txBody>
      </p:sp>
      <p:grpSp>
        <p:nvGrpSpPr>
          <p:cNvPr id="79893" name="Group 33"/>
          <p:cNvGrpSpPr>
            <a:grpSpLocks/>
          </p:cNvGrpSpPr>
          <p:nvPr/>
        </p:nvGrpSpPr>
        <p:grpSpPr bwMode="auto">
          <a:xfrm>
            <a:off x="2959100" y="4325938"/>
            <a:ext cx="1722438" cy="995362"/>
            <a:chOff x="3157" y="2362"/>
            <a:chExt cx="1085" cy="627"/>
          </a:xfrm>
        </p:grpSpPr>
        <p:grpSp>
          <p:nvGrpSpPr>
            <p:cNvPr id="79932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44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5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sp>
          <p:nvSpPr>
            <p:cNvPr id="50242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43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sp>
        <p:nvSpPr>
          <p:cNvPr id="50199" name="Line 39"/>
          <p:cNvSpPr>
            <a:spLocks noChangeShapeType="1"/>
          </p:cNvSpPr>
          <p:nvPr/>
        </p:nvSpPr>
        <p:spPr bwMode="auto">
          <a:xfrm flipH="1">
            <a:off x="1377950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217128" name="Picture 40" descr="BS00592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0038" y="2201863"/>
            <a:ext cx="627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129" name="Line 41"/>
          <p:cNvSpPr>
            <a:spLocks noChangeShapeType="1"/>
          </p:cNvSpPr>
          <p:nvPr/>
        </p:nvSpPr>
        <p:spPr bwMode="auto">
          <a:xfrm>
            <a:off x="8116888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17130" name="Group 42"/>
          <p:cNvGrpSpPr>
            <a:grpSpLocks/>
          </p:cNvGrpSpPr>
          <p:nvPr/>
        </p:nvGrpSpPr>
        <p:grpSpPr bwMode="auto">
          <a:xfrm>
            <a:off x="7248525" y="2339975"/>
            <a:ext cx="1722438" cy="995363"/>
            <a:chOff x="3157" y="2362"/>
            <a:chExt cx="1085" cy="627"/>
          </a:xfrm>
        </p:grpSpPr>
        <p:grpSp>
          <p:nvGrpSpPr>
            <p:cNvPr id="79927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39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0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sp>
          <p:nvSpPr>
            <p:cNvPr id="50237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38" name="Text Box 47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grpSp>
        <p:nvGrpSpPr>
          <p:cNvPr id="217136" name="Group 48"/>
          <p:cNvGrpSpPr>
            <a:grpSpLocks/>
          </p:cNvGrpSpPr>
          <p:nvPr/>
        </p:nvGrpSpPr>
        <p:grpSpPr bwMode="auto">
          <a:xfrm>
            <a:off x="5054600" y="3254375"/>
            <a:ext cx="1343025" cy="841375"/>
            <a:chOff x="403" y="1308"/>
            <a:chExt cx="846" cy="530"/>
          </a:xfrm>
        </p:grpSpPr>
        <p:sp>
          <p:nvSpPr>
            <p:cNvPr id="50234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35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217139" name="Group 51"/>
          <p:cNvGrpSpPr>
            <a:grpSpLocks/>
          </p:cNvGrpSpPr>
          <p:nvPr/>
        </p:nvGrpSpPr>
        <p:grpSpPr bwMode="auto">
          <a:xfrm>
            <a:off x="5187950" y="4287838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32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3" name="Text Box 53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grpSp>
        <p:nvGrpSpPr>
          <p:cNvPr id="217142" name="Group 54"/>
          <p:cNvGrpSpPr>
            <a:grpSpLocks/>
          </p:cNvGrpSpPr>
          <p:nvPr/>
        </p:nvGrpSpPr>
        <p:grpSpPr bwMode="auto">
          <a:xfrm>
            <a:off x="5289550" y="5132388"/>
            <a:ext cx="873125" cy="420687"/>
            <a:chOff x="3305" y="3136"/>
            <a:chExt cx="550" cy="265"/>
          </a:xfrm>
        </p:grpSpPr>
        <p:sp>
          <p:nvSpPr>
            <p:cNvPr id="50230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31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grpSp>
        <p:nvGrpSpPr>
          <p:cNvPr id="217145" name="Group 57"/>
          <p:cNvGrpSpPr>
            <a:grpSpLocks/>
          </p:cNvGrpSpPr>
          <p:nvPr/>
        </p:nvGrpSpPr>
        <p:grpSpPr bwMode="auto">
          <a:xfrm>
            <a:off x="7596188" y="3705225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28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29" name="Text Box 59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217148" name="Line 60"/>
          <p:cNvSpPr>
            <a:spLocks noChangeShapeType="1"/>
          </p:cNvSpPr>
          <p:nvPr/>
        </p:nvSpPr>
        <p:spPr bwMode="auto">
          <a:xfrm>
            <a:off x="8132763" y="47482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17149" name="Group 61"/>
          <p:cNvGrpSpPr>
            <a:grpSpLocks/>
          </p:cNvGrpSpPr>
          <p:nvPr/>
        </p:nvGrpSpPr>
        <p:grpSpPr bwMode="auto">
          <a:xfrm>
            <a:off x="7762875" y="5129213"/>
            <a:ext cx="873125" cy="420687"/>
            <a:chOff x="3305" y="3136"/>
            <a:chExt cx="550" cy="265"/>
          </a:xfrm>
        </p:grpSpPr>
        <p:sp>
          <p:nvSpPr>
            <p:cNvPr id="50226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27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sp>
        <p:nvSpPr>
          <p:cNvPr id="217152" name="Line 64"/>
          <p:cNvSpPr>
            <a:spLocks noChangeShapeType="1"/>
          </p:cNvSpPr>
          <p:nvPr/>
        </p:nvSpPr>
        <p:spPr bwMode="auto">
          <a:xfrm flipH="1">
            <a:off x="6003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53" name="Line 65"/>
          <p:cNvSpPr>
            <a:spLocks noChangeShapeType="1"/>
          </p:cNvSpPr>
          <p:nvPr/>
        </p:nvSpPr>
        <p:spPr bwMode="auto">
          <a:xfrm>
            <a:off x="5638800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54" name="Line 66"/>
          <p:cNvSpPr>
            <a:spLocks noChangeShapeType="1"/>
          </p:cNvSpPr>
          <p:nvPr/>
        </p:nvSpPr>
        <p:spPr bwMode="auto">
          <a:xfrm>
            <a:off x="5678488" y="40370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55" name="Line 67"/>
          <p:cNvSpPr>
            <a:spLocks noChangeShapeType="1"/>
          </p:cNvSpPr>
          <p:nvPr/>
        </p:nvSpPr>
        <p:spPr bwMode="auto">
          <a:xfrm>
            <a:off x="5689600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56" name="Text Box 68"/>
          <p:cNvSpPr txBox="1">
            <a:spLocks noChangeArrowheads="1"/>
          </p:cNvSpPr>
          <p:nvPr/>
        </p:nvSpPr>
        <p:spPr bwMode="auto">
          <a:xfrm>
            <a:off x="6061075" y="3643313"/>
            <a:ext cx="960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s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public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217157" name="Picture 69" descr="BS00768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7038975" y="3724275"/>
            <a:ext cx="45878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7158" name="Group 70"/>
          <p:cNvGrpSpPr>
            <a:grpSpLocks/>
          </p:cNvGrpSpPr>
          <p:nvPr/>
        </p:nvGrpSpPr>
        <p:grpSpPr bwMode="auto">
          <a:xfrm>
            <a:off x="6977063" y="4049713"/>
            <a:ext cx="490537" cy="604837"/>
            <a:chOff x="2994" y="2073"/>
            <a:chExt cx="309" cy="381"/>
          </a:xfrm>
        </p:grpSpPr>
        <p:grpSp>
          <p:nvGrpSpPr>
            <p:cNvPr id="79917" name="Group 71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24" name="Text Box 72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25" name="Text Box 73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50223" name="Text Box 74"/>
            <p:cNvSpPr txBox="1">
              <a:spLocks noChangeArrowheads="1"/>
            </p:cNvSpPr>
            <p:nvPr/>
          </p:nvSpPr>
          <p:spPr bwMode="auto">
            <a:xfrm>
              <a:off x="3106" y="2073"/>
              <a:ext cx="19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217163" name="Line 75"/>
          <p:cNvSpPr>
            <a:spLocks noChangeShapeType="1"/>
          </p:cNvSpPr>
          <p:nvPr/>
        </p:nvSpPr>
        <p:spPr bwMode="auto">
          <a:xfrm flipV="1">
            <a:off x="7105650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64" name="Line 76"/>
          <p:cNvSpPr>
            <a:spLocks noChangeShapeType="1"/>
          </p:cNvSpPr>
          <p:nvPr/>
        </p:nvSpPr>
        <p:spPr bwMode="auto">
          <a:xfrm>
            <a:off x="5681663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65" name="Line 77"/>
          <p:cNvSpPr>
            <a:spLocks noChangeShapeType="1"/>
          </p:cNvSpPr>
          <p:nvPr/>
        </p:nvSpPr>
        <p:spPr bwMode="auto">
          <a:xfrm flipH="1">
            <a:off x="7299325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7166" name="Text Box 78"/>
          <p:cNvSpPr txBox="1">
            <a:spLocks noChangeArrowheads="1"/>
          </p:cNvSpPr>
          <p:nvPr/>
        </p:nvSpPr>
        <p:spPr bwMode="auto">
          <a:xfrm>
            <a:off x="6170613" y="5640388"/>
            <a:ext cx="143986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equal</a:t>
            </a:r>
          </a:p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 ?</a:t>
            </a:r>
          </a:p>
        </p:txBody>
      </p:sp>
      <p:sp>
        <p:nvSpPr>
          <p:cNvPr id="50220" name="Rectangle 79"/>
          <p:cNvSpPr>
            <a:spLocks noChangeArrowheads="1"/>
          </p:cNvSpPr>
          <p:nvPr/>
        </p:nvSpPr>
        <p:spPr bwMode="auto">
          <a:xfrm>
            <a:off x="244475" y="0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36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Digital signature = signed message digest</a:t>
            </a:r>
          </a:p>
        </p:txBody>
      </p:sp>
      <p:pic>
        <p:nvPicPr>
          <p:cNvPr id="79916" name="Picture 6" descr="underline_ba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513" y="806450"/>
            <a:ext cx="8228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0" grpId="0" build="p"/>
      <p:bldP spid="217156" grpId="0"/>
      <p:bldP spid="2171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 function algorithms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3250" y="1343796"/>
            <a:ext cx="8131175" cy="4648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MD5 hash function widely used (RFC 1321) </a:t>
            </a:r>
          </a:p>
          <a:p>
            <a:pPr lvl="1"/>
            <a:r>
              <a:rPr lang="en-US" dirty="0" smtClean="0"/>
              <a:t>computes 128-bit message digest in 4-step process. </a:t>
            </a:r>
          </a:p>
          <a:p>
            <a:pPr lvl="1"/>
            <a:r>
              <a:rPr lang="en-US" dirty="0" smtClean="0"/>
              <a:t>arbitrary 128-bit string x, appears difficult to construct </a:t>
            </a:r>
            <a:r>
              <a:rPr lang="en-US" dirty="0" err="1" smtClean="0"/>
              <a:t>msg</a:t>
            </a:r>
            <a:r>
              <a:rPr lang="en-US" dirty="0" smtClean="0"/>
              <a:t> m whose MD5 hash is equal to </a:t>
            </a:r>
            <a:r>
              <a:rPr lang="en-US" dirty="0" smtClean="0"/>
              <a:t>x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xample: “</a:t>
            </a:r>
            <a:r>
              <a:rPr lang="en-US" dirty="0"/>
              <a:t>hello world” -&gt; </a:t>
            </a:r>
            <a:r>
              <a:rPr lang="en-US" dirty="0" smtClean="0"/>
              <a:t>“5eb63bbbe01eeed093cb22bb8f5acdc3” 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SHA-1 is also used</a:t>
            </a:r>
          </a:p>
          <a:p>
            <a:pPr lvl="1"/>
            <a:r>
              <a:rPr lang="en-US" dirty="0" smtClean="0"/>
              <a:t>US standard [</a:t>
            </a:r>
            <a:r>
              <a:rPr lang="en-US" sz="2000" dirty="0" smtClean="0"/>
              <a:t>NIST, FIPS PUB 180-1]</a:t>
            </a:r>
            <a:endParaRPr lang="en-US" dirty="0" smtClean="0"/>
          </a:p>
          <a:p>
            <a:pPr lvl="1"/>
            <a:r>
              <a:rPr lang="en-US" dirty="0" smtClean="0"/>
              <a:t>160-bit message </a:t>
            </a:r>
            <a:r>
              <a:rPr lang="en-US" dirty="0" smtClean="0"/>
              <a:t>digest</a:t>
            </a:r>
          </a:p>
          <a:p>
            <a:pPr lvl="1"/>
            <a:r>
              <a:rPr lang="en-US" dirty="0" smtClean="0"/>
              <a:t>Example: “</a:t>
            </a:r>
            <a:r>
              <a:rPr lang="en-US" dirty="0"/>
              <a:t>hello world” -&gt; “</a:t>
            </a:r>
            <a:r>
              <a:rPr lang="en-US" dirty="0" smtClean="0"/>
              <a:t>2aae6c35c94fcfb415dbe95f408b9ce91ee846ed”</a:t>
            </a:r>
            <a:endParaRPr lang="en-US" dirty="0" smtClean="0"/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57129" y="6349525"/>
            <a:ext cx="595547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http://www.miraclesalad.com/webtools/md5.php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2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38" y="887413"/>
            <a:ext cx="6145212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6445250" cy="952500"/>
          </a:xfrm>
        </p:spPr>
        <p:txBody>
          <a:bodyPr/>
          <a:lstStyle/>
          <a:p>
            <a:r>
              <a:rPr lang="en-US" smtClean="0"/>
              <a:t>Recall: ap5.0 security hole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00000"/>
                </a:solidFill>
              </a:rPr>
              <a:t>man (or woman) in the middle attack: </a:t>
            </a:r>
            <a:r>
              <a:rPr lang="en-US" sz="2400" smtClean="0"/>
              <a:t>Trudy poses as Alice (to Bob) and as Bob (to Alice)</a:t>
            </a:r>
          </a:p>
        </p:txBody>
      </p:sp>
      <p:pic>
        <p:nvPicPr>
          <p:cNvPr id="81925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</p:spPr>
      </p:pic>
      <p:pic>
        <p:nvPicPr>
          <p:cNvPr id="81926" name="Picture 5" descr="E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7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35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grpSp>
          <p:nvGrpSpPr>
            <p:cNvPr id="81985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39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81980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42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grpSp>
          <p:nvGrpSpPr>
            <p:cNvPr id="81977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46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81972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48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81949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sends m to Alice encrypted with Alice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s public key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1953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81954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Arial" pitchFamily="34" charset="0"/>
                <a:cs typeface="Arial" pitchFamily="34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5" name="Picture 2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425" y="1050925"/>
            <a:ext cx="5027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Public-key certification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90663"/>
            <a:ext cx="7772400" cy="4648200"/>
          </a:xfrm>
        </p:spPr>
        <p:txBody>
          <a:bodyPr/>
          <a:lstStyle/>
          <a:p>
            <a:r>
              <a:rPr lang="en-US" smtClean="0"/>
              <a:t>motivation: Trudy plays pizza prank on Bob</a:t>
            </a:r>
          </a:p>
          <a:p>
            <a:pPr lvl="1"/>
            <a:r>
              <a:rPr lang="en-US" smtClean="0"/>
              <a:t>Trudy creates e-mail order: </a:t>
            </a:r>
            <a:br>
              <a:rPr lang="en-US" smtClean="0"/>
            </a:br>
            <a:r>
              <a:rPr lang="en-US" i="1" smtClean="0"/>
              <a:t>Dear Pizza Store, Please deliver to me four pepperoni pizzas. Thank you, Bob</a:t>
            </a:r>
          </a:p>
          <a:p>
            <a:pPr lvl="1"/>
            <a:r>
              <a:rPr lang="en-US" smtClean="0"/>
              <a:t>Trudy signs order with her private key</a:t>
            </a:r>
          </a:p>
          <a:p>
            <a:pPr lvl="1"/>
            <a:r>
              <a:rPr lang="en-US" smtClean="0"/>
              <a:t>Trudy sends order to Pizza Store</a:t>
            </a:r>
          </a:p>
          <a:p>
            <a:pPr lvl="1"/>
            <a:r>
              <a:rPr lang="en-US" smtClean="0"/>
              <a:t>Trudy sends to Pizza Store her public key, but says it</a:t>
            </a:r>
            <a:r>
              <a:rPr lang="ja-JP" altLang="en-US" smtClean="0"/>
              <a:t>’</a:t>
            </a:r>
            <a:r>
              <a:rPr lang="en-US" altLang="ja-JP" smtClean="0"/>
              <a:t>s Bob</a:t>
            </a:r>
            <a:r>
              <a:rPr lang="ja-JP" altLang="en-US" smtClean="0"/>
              <a:t>’</a:t>
            </a:r>
            <a:r>
              <a:rPr lang="en-US" altLang="ja-JP" smtClean="0"/>
              <a:t>s public key</a:t>
            </a:r>
          </a:p>
          <a:p>
            <a:pPr lvl="1"/>
            <a:r>
              <a:rPr lang="en-US" smtClean="0"/>
              <a:t>Pizza Store verifies signature; then delivers four pepperoni pizzas to Bob</a:t>
            </a:r>
          </a:p>
          <a:p>
            <a:pPr lvl="1"/>
            <a:r>
              <a:rPr lang="en-US" smtClean="0"/>
              <a:t>Bob doesn</a:t>
            </a:r>
            <a:r>
              <a:rPr lang="ja-JP" altLang="en-US" smtClean="0"/>
              <a:t>’</a:t>
            </a:r>
            <a:r>
              <a:rPr lang="en-US" altLang="ja-JP" smtClean="0"/>
              <a:t>t even like pepperoni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smtClean="0"/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smtClean="0">
                <a:solidFill>
                  <a:srgbClr val="C00000"/>
                </a:solidFill>
              </a:rPr>
              <a:t>certification authority (CA): </a:t>
            </a:r>
            <a:r>
              <a:rPr lang="en-US" sz="2400" smtClean="0"/>
              <a:t>binds public key to particular entity, E.</a:t>
            </a:r>
          </a:p>
          <a:p>
            <a:r>
              <a:rPr lang="en-US" sz="2400" smtClean="0"/>
              <a:t>E (person, router) registers its public key with CA.</a:t>
            </a:r>
          </a:p>
          <a:p>
            <a:pPr lvl="1"/>
            <a:r>
              <a:rPr lang="en-US" sz="2000" smtClean="0"/>
              <a:t>E provides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proof of identity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to CA. </a:t>
            </a:r>
          </a:p>
          <a:p>
            <a:pPr lvl="1"/>
            <a:r>
              <a:rPr lang="en-US" sz="2000" smtClean="0"/>
              <a:t>CA creates certificate binding E to its public key.</a:t>
            </a:r>
          </a:p>
          <a:p>
            <a:pPr lvl="1"/>
            <a:r>
              <a:rPr lang="en-US" sz="2000" smtClean="0"/>
              <a:t>certificate containing E</a:t>
            </a:r>
            <a:r>
              <a:rPr lang="ja-JP" altLang="en-US" sz="2000" smtClean="0"/>
              <a:t>’</a:t>
            </a:r>
            <a:r>
              <a:rPr lang="en-US" altLang="ja-JP" sz="2000" smtClean="0"/>
              <a:t>s public key digitally signed by CA – CA says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this is E</a:t>
            </a:r>
            <a:r>
              <a:rPr lang="ja-JP" altLang="en-US" sz="2000" smtClean="0"/>
              <a:t>’</a:t>
            </a:r>
            <a:r>
              <a:rPr lang="en-US" altLang="ja-JP" sz="2000" smtClean="0"/>
              <a:t>s public key</a:t>
            </a:r>
            <a:r>
              <a:rPr lang="ja-JP" altLang="en-US" sz="2000" smtClean="0"/>
              <a:t>”</a:t>
            </a:r>
            <a:endParaRPr lang="en-US" sz="2000" smtClean="0"/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s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public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s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CA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private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latin typeface="Arial" pitchFamily="34" charset="0"/>
                <a:cs typeface="Arial" pitchFamily="34" charset="0"/>
              </a:rPr>
              <a:t>certificate for Bob</a:t>
            </a:r>
            <a:r>
              <a:rPr lang="ja-JP" altLang="en-US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>
                <a:latin typeface="Arial" pitchFamily="34" charset="0"/>
                <a:cs typeface="Arial" pitchFamily="34" charset="0"/>
              </a:rPr>
              <a:t>s public key, signed by CA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smtClean="0">
                <a:solidFill>
                  <a:schemeClr val="tx2"/>
                </a:solidFill>
              </a:rPr>
              <a:t>when Alice wants Bob</a:t>
            </a:r>
            <a:r>
              <a:rPr lang="ja-JP" altLang="en-US" sz="2400" smtClean="0">
                <a:solidFill>
                  <a:schemeClr val="tx2"/>
                </a:solidFill>
              </a:rPr>
              <a:t>’</a:t>
            </a:r>
            <a:r>
              <a:rPr lang="en-US" altLang="ja-JP" sz="2400" smtClean="0">
                <a:solidFill>
                  <a:schemeClr val="tx2"/>
                </a:solidFill>
              </a:rPr>
              <a:t>s public key:</a:t>
            </a:r>
          </a:p>
          <a:p>
            <a:pPr lvl="1"/>
            <a:r>
              <a:rPr lang="en-US" smtClean="0">
                <a:solidFill>
                  <a:schemeClr val="tx2"/>
                </a:solidFill>
              </a:rPr>
              <a:t>gets Bob</a:t>
            </a:r>
            <a:r>
              <a:rPr lang="ja-JP" altLang="en-US" smtClean="0">
                <a:solidFill>
                  <a:schemeClr val="tx2"/>
                </a:solidFill>
              </a:rPr>
              <a:t>’</a:t>
            </a:r>
            <a:r>
              <a:rPr lang="en-US" altLang="ja-JP" smtClean="0">
                <a:solidFill>
                  <a:schemeClr val="tx2"/>
                </a:solidFill>
              </a:rPr>
              <a:t>s certificate (Bob or elsewhere).</a:t>
            </a:r>
          </a:p>
          <a:p>
            <a:pPr lvl="1"/>
            <a:r>
              <a:rPr lang="en-US" smtClean="0">
                <a:solidFill>
                  <a:schemeClr val="tx2"/>
                </a:solidFill>
              </a:rPr>
              <a:t>apply CA</a:t>
            </a:r>
            <a:r>
              <a:rPr lang="ja-JP" altLang="en-US" smtClean="0">
                <a:solidFill>
                  <a:schemeClr val="tx2"/>
                </a:solidFill>
              </a:rPr>
              <a:t>’</a:t>
            </a:r>
            <a:r>
              <a:rPr lang="en-US" altLang="ja-JP" smtClean="0">
                <a:solidFill>
                  <a:schemeClr val="tx2"/>
                </a:solidFill>
              </a:rPr>
              <a:t>s public key to Bob</a:t>
            </a:r>
            <a:r>
              <a:rPr lang="ja-JP" altLang="en-US" smtClean="0">
                <a:solidFill>
                  <a:schemeClr val="tx2"/>
                </a:solidFill>
              </a:rPr>
              <a:t>’</a:t>
            </a:r>
            <a:r>
              <a:rPr lang="en-US" altLang="ja-JP" smtClean="0">
                <a:solidFill>
                  <a:schemeClr val="tx2"/>
                </a:solidFill>
              </a:rPr>
              <a:t>s certificate, get Bob</a:t>
            </a:r>
            <a:r>
              <a:rPr lang="ja-JP" altLang="en-US" smtClean="0">
                <a:solidFill>
                  <a:schemeClr val="tx2"/>
                </a:solidFill>
              </a:rPr>
              <a:t>’</a:t>
            </a:r>
            <a:r>
              <a:rPr lang="en-US" altLang="ja-JP" smtClean="0">
                <a:solidFill>
                  <a:schemeClr val="tx2"/>
                </a:solidFill>
              </a:rPr>
              <a:t>s public key</a:t>
            </a:r>
            <a:endParaRPr lang="en-US" smtClean="0">
              <a:solidFill>
                <a:schemeClr val="tx2"/>
              </a:solidFill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s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public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CA 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public</a:t>
            </a:r>
          </a:p>
          <a:p>
            <a:pPr algn="r"/>
            <a:r>
              <a:rPr lang="en-US" sz="1600"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smtClean="0"/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network security?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confidentiality</a:t>
            </a:r>
            <a:r>
              <a:rPr lang="en-US" smtClean="0">
                <a:solidFill>
                  <a:srgbClr val="C00000"/>
                </a:solidFill>
              </a:rPr>
              <a:t>: </a:t>
            </a:r>
            <a:r>
              <a:rPr lang="en-US" sz="2400" smtClean="0"/>
              <a:t>only sender, intended receiver should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understand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message contents</a:t>
            </a:r>
          </a:p>
          <a:p>
            <a:pPr lvl="1"/>
            <a:r>
              <a:rPr lang="en-US" smtClean="0"/>
              <a:t>sender encrypts message</a:t>
            </a:r>
          </a:p>
          <a:p>
            <a:pPr lvl="1"/>
            <a:r>
              <a:rPr lang="en-US" smtClean="0"/>
              <a:t>receiver decrypts message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authentication: </a:t>
            </a:r>
            <a:r>
              <a:rPr lang="en-US" sz="2400" smtClean="0"/>
              <a:t>sender, receiver want to confirm identity of each other 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message integrity: </a:t>
            </a:r>
            <a:r>
              <a:rPr lang="en-US" sz="2400" smtClean="0"/>
              <a:t>sender, receiver want to ensure message not altered (in transit, or afterwards) without detection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access and availability</a:t>
            </a:r>
            <a:r>
              <a:rPr lang="en-US" sz="2400" smtClean="0">
                <a:solidFill>
                  <a:srgbClr val="FF0000"/>
                </a:solidFill>
              </a:rPr>
              <a:t>:</a:t>
            </a:r>
            <a:r>
              <a:rPr lang="en-US" sz="2400" smtClean="0"/>
              <a:t> services must be accessible and available to users</a:t>
            </a:r>
          </a:p>
        </p:txBody>
      </p:sp>
      <p:pic>
        <p:nvPicPr>
          <p:cNvPr id="25604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dirty="0" smtClean="0"/>
              <a:t>RSA: Operating Procedure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232910"/>
            <a:ext cx="7615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Gill Sans MT" pitchFamily="34" charset="0"/>
              </a:rPr>
              <a:t>1.</a:t>
            </a:r>
            <a:r>
              <a:rPr lang="en-US" sz="2400" dirty="0">
                <a:latin typeface="Gill Sans MT" pitchFamily="34" charset="0"/>
              </a:rPr>
              <a:t> choose two large prime numbers </a:t>
            </a:r>
            <a:r>
              <a:rPr lang="en-US" sz="2400" i="1" dirty="0">
                <a:latin typeface="Gill Sans MT" pitchFamily="34" charset="0"/>
              </a:rPr>
              <a:t>p, q</a:t>
            </a:r>
            <a:r>
              <a:rPr lang="en-US" sz="2400" i="1" dirty="0" smtClean="0">
                <a:latin typeface="Gill Sans MT" pitchFamily="34" charset="0"/>
              </a:rPr>
              <a:t>.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(e.g., 1024 </a:t>
            </a:r>
            <a:r>
              <a:rPr lang="en-US" sz="2400" dirty="0" smtClean="0">
                <a:latin typeface="Gill Sans MT" pitchFamily="34" charset="0"/>
              </a:rPr>
              <a:t>bits)</a:t>
            </a:r>
            <a:endParaRPr lang="en-US" sz="2400" dirty="0">
              <a:latin typeface="Gill Sans MT" pitchFamily="34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1638896"/>
            <a:ext cx="4262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Gill Sans MT" pitchFamily="34" charset="0"/>
              </a:rPr>
              <a:t>2.</a:t>
            </a:r>
            <a:r>
              <a:rPr lang="en-US" sz="2400" dirty="0">
                <a:latin typeface="Gill Sans MT" pitchFamily="34" charset="0"/>
              </a:rPr>
              <a:t> compute </a:t>
            </a:r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</a:rPr>
              <a:t>n </a:t>
            </a:r>
            <a:r>
              <a:rPr lang="en-US" sz="2400" i="1" dirty="0">
                <a:latin typeface="Gill Sans MT" pitchFamily="34" charset="0"/>
              </a:rPr>
              <a:t>= </a:t>
            </a:r>
            <a:r>
              <a:rPr lang="en-US" sz="2400" i="1" dirty="0" err="1">
                <a:latin typeface="Gill Sans MT" pitchFamily="34" charset="0"/>
              </a:rPr>
              <a:t>pq</a:t>
            </a:r>
            <a:r>
              <a:rPr lang="en-US" sz="2400" i="1" dirty="0">
                <a:latin typeface="Gill Sans MT" pitchFamily="34" charset="0"/>
              </a:rPr>
              <a:t>,  z = (p-1)(q-1</a:t>
            </a:r>
            <a:r>
              <a:rPr lang="en-US" sz="2400" dirty="0">
                <a:latin typeface="Gill Sans MT" pitchFamily="34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2074650"/>
            <a:ext cx="6529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Gill Sans MT" pitchFamily="34" charset="0"/>
              </a:rPr>
              <a:t>3.</a:t>
            </a:r>
            <a:r>
              <a:rPr lang="en-US" sz="2400" dirty="0">
                <a:latin typeface="Gill Sans MT" pitchFamily="34" charset="0"/>
              </a:rPr>
              <a:t> choose </a:t>
            </a:r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</a:rPr>
              <a:t>e</a:t>
            </a:r>
            <a:r>
              <a:rPr lang="en-US" sz="2400" i="1" dirty="0">
                <a:latin typeface="Gill Sans MT" pitchFamily="34" charset="0"/>
              </a:rPr>
              <a:t> (</a:t>
            </a:r>
            <a:r>
              <a:rPr lang="en-US" sz="2400" dirty="0">
                <a:latin typeface="Gill Sans MT" pitchFamily="34" charset="0"/>
              </a:rPr>
              <a:t>with</a:t>
            </a:r>
            <a:r>
              <a:rPr lang="en-US" sz="2400" i="1" dirty="0">
                <a:latin typeface="Gill Sans MT" pitchFamily="34" charset="0"/>
              </a:rPr>
              <a:t> e&lt;n)</a:t>
            </a:r>
            <a:r>
              <a:rPr lang="en-US" sz="2400" dirty="0">
                <a:latin typeface="Gill Sans MT" pitchFamily="34" charset="0"/>
              </a:rPr>
              <a:t> that has no common factors</a:t>
            </a:r>
          </a:p>
          <a:p>
            <a:r>
              <a:rPr lang="en-US" sz="2400" dirty="0">
                <a:latin typeface="Gill Sans MT" pitchFamily="34" charset="0"/>
              </a:rPr>
              <a:t>    with z (</a:t>
            </a:r>
            <a:r>
              <a:rPr lang="en-US" sz="2400" i="1" dirty="0">
                <a:latin typeface="Gill Sans MT" pitchFamily="34" charset="0"/>
              </a:rPr>
              <a:t>e, z</a:t>
            </a:r>
            <a:r>
              <a:rPr lang="en-US" sz="2400" dirty="0">
                <a:latin typeface="Gill Sans MT" pitchFamily="34" charset="0"/>
              </a:rPr>
              <a:t> are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 dirty="0">
                <a:latin typeface="Gill Sans MT" pitchFamily="34" charset="0"/>
              </a:rPr>
              <a:t>relatively prime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 dirty="0">
                <a:latin typeface="Gill Sans MT" pitchFamily="34" charset="0"/>
              </a:rPr>
              <a:t>).</a:t>
            </a:r>
            <a:endParaRPr lang="en-US" sz="2400" dirty="0">
              <a:latin typeface="Gill Sans MT" pitchFamily="34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2840642"/>
            <a:ext cx="6446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Gill Sans MT" pitchFamily="34" charset="0"/>
              </a:rPr>
              <a:t>4.</a:t>
            </a:r>
            <a:r>
              <a:rPr lang="en-US" sz="2400" dirty="0">
                <a:latin typeface="Gill Sans MT" pitchFamily="34" charset="0"/>
              </a:rPr>
              <a:t> choose </a:t>
            </a:r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</a:rPr>
              <a:t>d</a:t>
            </a:r>
            <a:r>
              <a:rPr lang="en-US" sz="2400" dirty="0">
                <a:latin typeface="Gill Sans MT" pitchFamily="34" charset="0"/>
              </a:rPr>
              <a:t> such that </a:t>
            </a:r>
            <a:r>
              <a:rPr lang="en-US" sz="2400" i="1" dirty="0">
                <a:latin typeface="Gill Sans MT" pitchFamily="34" charset="0"/>
              </a:rPr>
              <a:t>ed-1</a:t>
            </a:r>
            <a:r>
              <a:rPr lang="en-US" sz="2400" dirty="0">
                <a:latin typeface="Gill Sans MT" pitchFamily="34" charset="0"/>
              </a:rPr>
              <a:t> is  exactly divisible by </a:t>
            </a:r>
            <a:r>
              <a:rPr lang="en-US" sz="2400" i="1" dirty="0">
                <a:latin typeface="Gill Sans MT" pitchFamily="34" charset="0"/>
              </a:rPr>
              <a:t>z</a:t>
            </a:r>
            <a:r>
              <a:rPr lang="en-US" sz="2400" dirty="0">
                <a:latin typeface="Gill Sans MT" pitchFamily="34" charset="0"/>
              </a:rPr>
              <a:t>.</a:t>
            </a:r>
          </a:p>
          <a:p>
            <a:r>
              <a:rPr lang="en-US" sz="2400" dirty="0">
                <a:latin typeface="Gill Sans MT" pitchFamily="34" charset="0"/>
              </a:rPr>
              <a:t>    (in other words: </a:t>
            </a:r>
            <a:r>
              <a:rPr lang="en-US" sz="2400" i="1" dirty="0" err="1">
                <a:latin typeface="Gill Sans MT" pitchFamily="34" charset="0"/>
              </a:rPr>
              <a:t>ed</a:t>
            </a:r>
            <a:r>
              <a:rPr lang="en-US" sz="2400" dirty="0">
                <a:latin typeface="Gill Sans MT" pitchFamily="34" charset="0"/>
              </a:rPr>
              <a:t> mod </a:t>
            </a:r>
            <a:r>
              <a:rPr lang="en-US" sz="2400" i="1" dirty="0">
                <a:latin typeface="Gill Sans MT" pitchFamily="34" charset="0"/>
              </a:rPr>
              <a:t>z  = 1 </a:t>
            </a:r>
            <a:r>
              <a:rPr lang="en-US" sz="2400" dirty="0">
                <a:latin typeface="Gill Sans MT" pitchFamily="34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3595060"/>
            <a:ext cx="4978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Gill Sans MT" pitchFamily="34" charset="0"/>
              </a:rPr>
              <a:t>5.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i="1" dirty="0">
                <a:latin typeface="Gill Sans MT" pitchFamily="34" charset="0"/>
              </a:rPr>
              <a:t>public</a:t>
            </a:r>
            <a:r>
              <a:rPr lang="en-US" sz="2400" dirty="0">
                <a:latin typeface="Gill Sans MT" pitchFamily="34" charset="0"/>
              </a:rPr>
              <a:t> key is </a:t>
            </a:r>
            <a:r>
              <a:rPr lang="en-US" sz="2400" i="1" dirty="0">
                <a:latin typeface="Gill Sans MT" pitchFamily="34" charset="0"/>
              </a:rPr>
              <a:t>(</a:t>
            </a:r>
            <a:r>
              <a:rPr lang="en-US" sz="2400" i="1" dirty="0" err="1">
                <a:solidFill>
                  <a:srgbClr val="C00000"/>
                </a:solidFill>
                <a:latin typeface="Gill Sans MT" pitchFamily="34" charset="0"/>
              </a:rPr>
              <a:t>n,e</a:t>
            </a:r>
            <a:r>
              <a:rPr lang="en-US" sz="2400" i="1" dirty="0">
                <a:latin typeface="Gill Sans MT" pitchFamily="34" charset="0"/>
              </a:rPr>
              <a:t>).</a:t>
            </a:r>
            <a:r>
              <a:rPr lang="en-US" sz="2400" dirty="0">
                <a:latin typeface="Gill Sans MT" pitchFamily="34" charset="0"/>
              </a:rPr>
              <a:t>  </a:t>
            </a:r>
            <a:r>
              <a:rPr lang="en-US" sz="2400" i="1" dirty="0">
                <a:latin typeface="Gill Sans MT" pitchFamily="34" charset="0"/>
              </a:rPr>
              <a:t>private</a:t>
            </a:r>
            <a:r>
              <a:rPr lang="en-US" sz="2400" dirty="0">
                <a:latin typeface="Gill Sans MT" pitchFamily="34" charset="0"/>
              </a:rPr>
              <a:t> key is </a:t>
            </a:r>
            <a:r>
              <a:rPr lang="en-US" sz="2400" i="1" dirty="0">
                <a:latin typeface="Gill Sans MT" pitchFamily="34" charset="0"/>
              </a:rPr>
              <a:t>(</a:t>
            </a:r>
            <a:r>
              <a:rPr lang="en-US" sz="2400" i="1" dirty="0" err="1">
                <a:solidFill>
                  <a:srgbClr val="C00000"/>
                </a:solidFill>
                <a:latin typeface="Gill Sans MT" pitchFamily="34" charset="0"/>
              </a:rPr>
              <a:t>n,d</a:t>
            </a:r>
            <a:r>
              <a:rPr lang="en-US" sz="2400" i="1" dirty="0">
                <a:latin typeface="Gill Sans MT" pitchFamily="34" charset="0"/>
              </a:rPr>
              <a:t>).</a:t>
            </a:r>
            <a:endParaRPr lang="en-US" sz="2800" i="1" dirty="0">
              <a:latin typeface="Gill Sans MT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09531" y="4067947"/>
            <a:ext cx="577851" cy="646113"/>
            <a:chOff x="1759" y="3628"/>
            <a:chExt cx="364" cy="407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59" y="3700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18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21" y="3822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2615266" y="3811922"/>
            <a:ext cx="182880" cy="548640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069324" y="3828599"/>
            <a:ext cx="165100" cy="548640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8"/>
          <p:cNvGrpSpPr>
            <a:grpSpLocks/>
          </p:cNvGrpSpPr>
          <p:nvPr/>
        </p:nvGrpSpPr>
        <p:grpSpPr bwMode="auto">
          <a:xfrm>
            <a:off x="4836735" y="4053082"/>
            <a:ext cx="577851" cy="646113"/>
            <a:chOff x="1759" y="3628"/>
            <a:chExt cx="364" cy="407"/>
          </a:xfrm>
        </p:grpSpPr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1759" y="3700"/>
              <a:ext cx="2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18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921" y="3822"/>
              <a:ext cx="2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1929" y="3628"/>
              <a:ext cx="17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69925" y="4378435"/>
            <a:ext cx="7438838" cy="593725"/>
            <a:chOff x="669925" y="4646059"/>
            <a:chExt cx="7438838" cy="593725"/>
          </a:xfrm>
        </p:grpSpPr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669925" y="4777821"/>
              <a:ext cx="6339169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99"/>
                  </a:solidFill>
                  <a:latin typeface="Gill Sans MT" pitchFamily="34" charset="0"/>
                </a:rPr>
                <a:t>6</a:t>
              </a:r>
              <a:r>
                <a:rPr lang="en-US" sz="2400" dirty="0" smtClean="0">
                  <a:solidFill>
                    <a:srgbClr val="000099"/>
                  </a:solidFill>
                  <a:latin typeface="Gill Sans MT" pitchFamily="34" charset="0"/>
                </a:rPr>
                <a:t>.</a:t>
              </a:r>
              <a:r>
                <a:rPr lang="en-US" sz="2400" dirty="0" smtClean="0">
                  <a:latin typeface="Gill Sans MT" pitchFamily="34" charset="0"/>
                </a:rPr>
                <a:t> </a:t>
              </a:r>
              <a:r>
                <a:rPr lang="en-US" sz="2400" dirty="0">
                  <a:latin typeface="Gill Sans MT" pitchFamily="34" charset="0"/>
                </a:rPr>
                <a:t>to encrypt message </a:t>
              </a:r>
              <a:r>
                <a:rPr lang="en-US" sz="2400" i="1" dirty="0">
                  <a:latin typeface="Gill Sans MT" pitchFamily="34" charset="0"/>
                </a:rPr>
                <a:t>m (&lt;n)</a:t>
              </a:r>
              <a:r>
                <a:rPr lang="en-US" sz="2400" dirty="0">
                  <a:latin typeface="Gill Sans MT" pitchFamily="34" charset="0"/>
                </a:rPr>
                <a:t>, compute</a:t>
              </a:r>
              <a:endParaRPr lang="en-US" sz="2800" dirty="0">
                <a:latin typeface="Gill Sans MT" pitchFamily="34" charset="0"/>
              </a:endParaRPr>
            </a:p>
          </p:txBody>
        </p: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5197040" y="4646059"/>
              <a:ext cx="2911723" cy="588963"/>
              <a:chOff x="3788" y="1482"/>
              <a:chExt cx="1451" cy="371"/>
            </a:xfrm>
          </p:grpSpPr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788" y="1562"/>
                <a:ext cx="145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c = m   </a:t>
                </a:r>
                <a:r>
                  <a:rPr lang="en-US" sz="2400" dirty="0">
                    <a:solidFill>
                      <a:srgbClr val="C00000"/>
                    </a:solidFill>
                    <a:latin typeface="Gill Sans MT" pitchFamily="34" charset="0"/>
                  </a:rPr>
                  <a:t>mod</a:t>
                </a:r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  n</a:t>
                </a:r>
              </a:p>
            </p:txBody>
          </p:sp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4383" y="1482"/>
                <a:ext cx="15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e</a:t>
                </a:r>
              </a:p>
            </p:txBody>
          </p:sp>
        </p:grpSp>
      </p:grpSp>
      <p:grpSp>
        <p:nvGrpSpPr>
          <p:cNvPr id="27" name="Group 9"/>
          <p:cNvGrpSpPr>
            <a:grpSpLocks/>
          </p:cNvGrpSpPr>
          <p:nvPr/>
        </p:nvGrpSpPr>
        <p:grpSpPr bwMode="auto">
          <a:xfrm>
            <a:off x="3798372" y="5100084"/>
            <a:ext cx="4486984" cy="696913"/>
            <a:chOff x="777" y="2538"/>
            <a:chExt cx="2236" cy="439"/>
          </a:xfrm>
        </p:grpSpPr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777" y="2647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800">
                <a:latin typeface="Gill Sans MT" pitchFamily="34" charset="0"/>
              </a:endParaRPr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2897" y="2538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800" i="1">
                <a:solidFill>
                  <a:srgbClr val="FF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58774" y="4800742"/>
            <a:ext cx="7881397" cy="593644"/>
            <a:chOff x="669925" y="5090668"/>
            <a:chExt cx="7881397" cy="593644"/>
          </a:xfrm>
        </p:grpSpPr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669925" y="5222647"/>
              <a:ext cx="57782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99"/>
                  </a:solidFill>
                  <a:latin typeface="Gill Sans MT" pitchFamily="34" charset="0"/>
                </a:rPr>
                <a:t>7</a:t>
              </a:r>
              <a:r>
                <a:rPr lang="en-US" sz="2400" dirty="0" smtClean="0">
                  <a:solidFill>
                    <a:srgbClr val="000099"/>
                  </a:solidFill>
                  <a:latin typeface="Gill Sans MT" pitchFamily="34" charset="0"/>
                </a:rPr>
                <a:t>.</a:t>
              </a:r>
              <a:r>
                <a:rPr lang="en-US" sz="2400" dirty="0" smtClean="0">
                  <a:latin typeface="Gill Sans MT" pitchFamily="34" charset="0"/>
                </a:rPr>
                <a:t> </a:t>
              </a:r>
              <a:r>
                <a:rPr lang="en-US" sz="2400" dirty="0">
                  <a:latin typeface="Gill Sans MT" pitchFamily="34" charset="0"/>
                </a:rPr>
                <a:t>to decrypt received bit pattern, </a:t>
              </a:r>
              <a:r>
                <a:rPr lang="en-US" sz="2400" i="1" dirty="0">
                  <a:latin typeface="Gill Sans MT" pitchFamily="34" charset="0"/>
                </a:rPr>
                <a:t>c</a:t>
              </a:r>
              <a:r>
                <a:rPr lang="en-US" sz="2400" dirty="0">
                  <a:latin typeface="Gill Sans MT" pitchFamily="34" charset="0"/>
                </a:rPr>
                <a:t>, compute</a:t>
              </a:r>
            </a:p>
          </p:txBody>
        </p:sp>
        <p:grpSp>
          <p:nvGrpSpPr>
            <p:cNvPr id="34" name="Group 13"/>
            <p:cNvGrpSpPr>
              <a:grpSpLocks/>
            </p:cNvGrpSpPr>
            <p:nvPr/>
          </p:nvGrpSpPr>
          <p:grpSpPr bwMode="auto">
            <a:xfrm>
              <a:off x="6247859" y="5090668"/>
              <a:ext cx="2303463" cy="577850"/>
              <a:chOff x="1688" y="1812"/>
              <a:chExt cx="1451" cy="364"/>
            </a:xfrm>
          </p:grpSpPr>
          <p:sp>
            <p:nvSpPr>
              <p:cNvPr id="35" name="Text Box 14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m = c   </a:t>
                </a:r>
                <a:r>
                  <a:rPr lang="en-US" sz="2400" dirty="0">
                    <a:solidFill>
                      <a:srgbClr val="C00000"/>
                    </a:solidFill>
                    <a:latin typeface="Gill Sans MT" pitchFamily="34" charset="0"/>
                  </a:rPr>
                  <a:t>mod</a:t>
                </a:r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  n</a:t>
                </a:r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230" y="1812"/>
                <a:ext cx="2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C00000"/>
                    </a:solidFill>
                    <a:latin typeface="Gill Sans MT" pitchFamily="34" charset="0"/>
                  </a:rPr>
                  <a:t>d</a:t>
                </a:r>
                <a:endParaRPr lang="en-US" sz="2800" i="1" dirty="0">
                  <a:solidFill>
                    <a:srgbClr val="C00000"/>
                  </a:solidFill>
                  <a:latin typeface="Gill Sans MT" pitchFamily="34" charset="0"/>
                </a:endParaRPr>
              </a:p>
            </p:txBody>
          </p:sp>
        </p:grpSp>
      </p:grp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1198563" y="5355014"/>
            <a:ext cx="5436413" cy="1179601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" name="Group 16"/>
          <p:cNvGrpSpPr>
            <a:grpSpLocks/>
          </p:cNvGrpSpPr>
          <p:nvPr/>
        </p:nvGrpSpPr>
        <p:grpSpPr bwMode="auto">
          <a:xfrm>
            <a:off x="2541712" y="5513841"/>
            <a:ext cx="3935413" cy="619125"/>
            <a:chOff x="868" y="3287"/>
            <a:chExt cx="2479" cy="390"/>
          </a:xfrm>
        </p:grpSpPr>
        <p:sp>
          <p:nvSpPr>
            <p:cNvPr id="40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i="1" dirty="0">
                  <a:latin typeface="Arial" pitchFamily="34" charset="0"/>
                  <a:cs typeface="Arial" pitchFamily="34" charset="0"/>
                </a:rPr>
                <a:t>m  =  (m   </a:t>
              </a:r>
              <a:r>
                <a:rPr lang="en-US" sz="2400" dirty="0">
                  <a:latin typeface="Arial" pitchFamily="34" charset="0"/>
                  <a:cs typeface="Arial" pitchFamily="34" charset="0"/>
                </a:rPr>
                <a:t>mod</a:t>
              </a:r>
              <a:r>
                <a:rPr lang="en-US" sz="2400" i="1" dirty="0">
                  <a:latin typeface="Arial" pitchFamily="34" charset="0"/>
                  <a:cs typeface="Arial" pitchFamily="34" charset="0"/>
                </a:rPr>
                <a:t>  n)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i="1" dirty="0"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i="1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latin typeface="Arial" pitchFamily="34" charset="0"/>
                  <a:cs typeface="Arial" pitchFamily="34" charset="0"/>
                </a:rPr>
                <a:t>mod</a:t>
              </a:r>
              <a:r>
                <a:rPr lang="en-US" sz="2400" i="1">
                  <a:latin typeface="Arial" pitchFamily="34" charset="0"/>
                  <a:cs typeface="Arial" pitchFamily="34" charset="0"/>
                </a:rPr>
                <a:t>  n</a:t>
              </a: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i="1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1297623" y="5400782"/>
            <a:ext cx="12394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</a:rPr>
              <a:t>magic</a:t>
            </a:r>
          </a:p>
          <a:p>
            <a:pPr algn="r"/>
            <a:r>
              <a:rPr lang="en-US" sz="2400" i="1" dirty="0">
                <a:solidFill>
                  <a:srgbClr val="C00000"/>
                </a:solidFill>
                <a:latin typeface="Gill Sans MT" pitchFamily="34" charset="0"/>
              </a:rPr>
              <a:t>happens!</a:t>
            </a:r>
          </a:p>
        </p:txBody>
      </p:sp>
      <p:sp>
        <p:nvSpPr>
          <p:cNvPr id="45" name="AutoShape 23"/>
          <p:cNvSpPr>
            <a:spLocks/>
          </p:cNvSpPr>
          <p:nvPr/>
        </p:nvSpPr>
        <p:spPr bwMode="auto">
          <a:xfrm rot="-5400000">
            <a:off x="4175736" y="5498489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4087437" y="6075469"/>
            <a:ext cx="43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smtClean="0"/>
              <a:t>Authentication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78775" cy="9667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00000"/>
                </a:solidFill>
              </a:rPr>
              <a:t>Goal: </a:t>
            </a:r>
            <a:r>
              <a:rPr lang="en-US" smtClean="0"/>
              <a:t>Bob wants Alice to </a:t>
            </a:r>
            <a:r>
              <a:rPr lang="ja-JP" altLang="en-US" smtClean="0"/>
              <a:t>“</a:t>
            </a:r>
            <a:r>
              <a:rPr lang="en-US" altLang="ja-JP" smtClean="0"/>
              <a:t>prove</a:t>
            </a:r>
            <a:r>
              <a:rPr lang="ja-JP" altLang="en-US" smtClean="0"/>
              <a:t>”</a:t>
            </a:r>
            <a:r>
              <a:rPr lang="en-US" altLang="ja-JP" smtClean="0"/>
              <a:t> her identity to him</a:t>
            </a:r>
            <a:endParaRPr lang="en-US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rgbClr val="C00000"/>
                </a:solidFill>
                <a:latin typeface="Gill Sans MT" pitchFamily="34" charset="0"/>
              </a:rPr>
              <a:t>Protocol ap1.0: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5281613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0422" name="Picture 6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7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4" name="Picture 8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08363" y="3811588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1490663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535113" y="3749675"/>
            <a:ext cx="17256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0427" name="Picture 24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094288" y="3840163"/>
            <a:ext cx="358616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in a network,</a:t>
            </a: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Bob can not 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see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 Alice, so Trudy simply declares</a:t>
            </a: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herself to be Alice</a:t>
            </a:r>
          </a:p>
        </p:txBody>
      </p:sp>
      <p:pic>
        <p:nvPicPr>
          <p:cNvPr id="61443" name="Picture 6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7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8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1063" y="3813175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Line 9"/>
          <p:cNvSpPr>
            <a:spLocks noChangeShapeType="1"/>
          </p:cNvSpPr>
          <p:nvPr/>
        </p:nvSpPr>
        <p:spPr bwMode="auto">
          <a:xfrm flipV="1">
            <a:off x="2784475" y="4473575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3109913" y="5002213"/>
            <a:ext cx="17256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smtClean="0"/>
              <a:t>Authentication</a:t>
            </a:r>
          </a:p>
        </p:txBody>
      </p:sp>
      <p:pic>
        <p:nvPicPr>
          <p:cNvPr id="61449" name="Picture 24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978775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Goal:  </a:t>
            </a:r>
            <a:r>
              <a:rPr lang="en-US" sz="2800">
                <a:latin typeface="Gill Sans MT" pitchFamily="34" charset="0"/>
              </a:rPr>
              <a:t>Bob wants Alice to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prove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her identity to him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32780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rgbClr val="C00000"/>
                </a:solidFill>
                <a:latin typeface="Gill Sans MT" pitchFamily="34" charset="0"/>
              </a:rPr>
              <a:t>Protocol ap1.0: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endParaRPr lang="en-US" sz="280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smtClean="0"/>
              <a:t>Authentication: another try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Protocol ap2.0: </a:t>
            </a:r>
            <a:r>
              <a:rPr lang="en-US" sz="2400">
                <a:latin typeface="Arial" pitchFamily="34" charset="0"/>
                <a:cs typeface="Arial" pitchFamily="34" charset="0"/>
              </a:rPr>
              <a:t>Alice says 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 in an IP packet</a:t>
            </a:r>
          </a:p>
          <a:p>
            <a:pPr algn="r"/>
            <a:r>
              <a:rPr lang="en-US" sz="2400">
                <a:latin typeface="Arial" pitchFamily="34" charset="0"/>
                <a:cs typeface="Arial" pitchFamily="34" charset="0"/>
              </a:rPr>
              <a:t>containing her source IP address 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2469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1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1238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2473" name="Group 9"/>
          <p:cNvGrpSpPr>
            <a:grpSpLocks/>
          </p:cNvGrpSpPr>
          <p:nvPr/>
        </p:nvGrpSpPr>
        <p:grpSpPr bwMode="auto">
          <a:xfrm>
            <a:off x="1574800" y="3433763"/>
            <a:ext cx="2870200" cy="649287"/>
            <a:chOff x="531" y="1791"/>
            <a:chExt cx="1808" cy="409"/>
          </a:xfrm>
        </p:grpSpPr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5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>
                  <a:latin typeface="Arial" pitchFamily="34" charset="0"/>
                  <a:cs typeface="Arial" pitchFamily="34" charset="0"/>
                </a:rPr>
                <a:t>”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6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IP address</a:t>
              </a:r>
            </a:p>
          </p:txBody>
        </p: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pic>
        <p:nvPicPr>
          <p:cNvPr id="62474" name="Picture 18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6351588" y="3986213"/>
            <a:ext cx="27924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Trudy can create</a:t>
            </a: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a packet 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spoofing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endParaRPr lang="en-US" altLang="ja-JP" sz="240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s address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3491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2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3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2925763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3495" name="Group 9"/>
          <p:cNvGrpSpPr>
            <a:grpSpLocks/>
          </p:cNvGrpSpPr>
          <p:nvPr/>
        </p:nvGrpSpPr>
        <p:grpSpPr bwMode="auto">
          <a:xfrm>
            <a:off x="3460750" y="4938713"/>
            <a:ext cx="2870200" cy="649287"/>
            <a:chOff x="531" y="1791"/>
            <a:chExt cx="1808" cy="409"/>
          </a:xfrm>
        </p:grpSpPr>
        <p:sp>
          <p:nvSpPr>
            <p:cNvPr id="34828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29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>
                  <a:latin typeface="Arial" pitchFamily="34" charset="0"/>
                  <a:cs typeface="Arial" pitchFamily="34" charset="0"/>
                </a:rPr>
                <a:t>”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800">
                  <a:latin typeface="Arial" pitchFamily="34" charset="0"/>
                  <a:cs typeface="Arial" pitchFamily="34" charset="0"/>
                </a:rPr>
                <a:t>IP address</a:t>
              </a:r>
            </a:p>
          </p:txBody>
        </p:sp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smtClean="0"/>
              <a:t>Authentication: another try</a:t>
            </a:r>
          </a:p>
        </p:txBody>
      </p:sp>
      <p:sp>
        <p:nvSpPr>
          <p:cNvPr id="3482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Protocol ap2.0: </a:t>
            </a:r>
            <a:r>
              <a:rPr lang="en-US" sz="2400">
                <a:latin typeface="Arial" pitchFamily="34" charset="0"/>
                <a:cs typeface="Arial" pitchFamily="34" charset="0"/>
              </a:rPr>
              <a:t>Alice says 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latin typeface="Arial" pitchFamily="34" charset="0"/>
                <a:cs typeface="Arial" pitchFamily="34" charset="0"/>
              </a:rPr>
              <a:t> in an IP packet</a:t>
            </a:r>
          </a:p>
          <a:p>
            <a:pPr algn="r"/>
            <a:r>
              <a:rPr lang="en-US" sz="2400">
                <a:latin typeface="Arial" pitchFamily="34" charset="0"/>
                <a:cs typeface="Arial" pitchFamily="34" charset="0"/>
              </a:rPr>
              <a:t>containing her source IP address </a:t>
            </a:r>
          </a:p>
        </p:txBody>
      </p:sp>
      <p:pic>
        <p:nvPicPr>
          <p:cNvPr id="63498" name="Picture 18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Network Security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ap3.0:  </a:t>
            </a:r>
            <a:r>
              <a:rPr lang="en-US" sz="2800">
                <a:latin typeface="Gill Sans MT" pitchFamily="34" charset="0"/>
              </a:rPr>
              <a:t>Alice says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I am Alice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and sends her</a:t>
            </a:r>
          </a:p>
          <a:p>
            <a:pPr algn="r"/>
            <a:r>
              <a:rPr lang="en-US" sz="2800">
                <a:latin typeface="Gill Sans MT" pitchFamily="34" charset="0"/>
              </a:rPr>
              <a:t> secret password to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prove</a:t>
            </a:r>
            <a:r>
              <a:rPr lang="ja-JP" altLang="en-US" sz="2800">
                <a:latin typeface="Gill Sans MT" pitchFamily="34" charset="0"/>
              </a:rPr>
              <a:t>”</a:t>
            </a:r>
            <a:r>
              <a:rPr lang="en-US" altLang="ja-JP" sz="2800">
                <a:latin typeface="Gill Sans MT" pitchFamily="34" charset="0"/>
              </a:rPr>
              <a:t> it.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4516" name="Picture 5" descr="Al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6" descr="E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7" descr="Bo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4520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5859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0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1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5862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5863" name="Text Box 14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password</a:t>
              </a:r>
            </a:p>
          </p:txBody>
        </p:sp>
        <p:sp>
          <p:nvSpPr>
            <p:cNvPr id="35864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64521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5855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6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5857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/>
              <a:r>
                <a:rPr lang="en-US" sz="1600"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5858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5851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5852" name="Line 22"/>
          <p:cNvSpPr>
            <a:spLocks noChangeShapeType="1"/>
          </p:cNvSpPr>
          <p:nvPr/>
        </p:nvSpPr>
        <p:spPr bwMode="auto">
          <a:xfrm flipH="1">
            <a:off x="2541588" y="4551363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smtClean="0"/>
              <a:t>Authentication: another try</a:t>
            </a:r>
          </a:p>
        </p:txBody>
      </p:sp>
      <p:pic>
        <p:nvPicPr>
          <p:cNvPr id="64525" name="Picture 18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8489</TotalTime>
  <Words>2165</Words>
  <Application>Microsoft Office PowerPoint</Application>
  <PresentationFormat>On-screen Show (4:3)</PresentationFormat>
  <Paragraphs>486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PowerPoint Presentation</vt:lpstr>
      <vt:lpstr>Chapter 8 roadmap</vt:lpstr>
      <vt:lpstr>What is network security?</vt:lpstr>
      <vt:lpstr>RSA: Operating Procedure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Digital signatures </vt:lpstr>
      <vt:lpstr>Digital signatures </vt:lpstr>
      <vt:lpstr>Digital signatures </vt:lpstr>
      <vt:lpstr>Message digests</vt:lpstr>
      <vt:lpstr>Internet checksum: poor crypto hash function</vt:lpstr>
      <vt:lpstr>PowerPoint Presentation</vt:lpstr>
      <vt:lpstr>Hash function algorithms</vt:lpstr>
      <vt:lpstr>Recall: ap5.0 security hole</vt:lpstr>
      <vt:lpstr>Public-key certification</vt:lpstr>
      <vt:lpstr>Certification authorities</vt:lpstr>
      <vt:lpstr>Certification authorities</vt:lpstr>
    </vt:vector>
  </TitlesOfParts>
  <Company>Polytechnic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8</dc:title>
  <dc:creator>Keith W. Ross</dc:creator>
  <cp:lastModifiedBy>Xiannong Meng</cp:lastModifiedBy>
  <cp:revision>347</cp:revision>
  <cp:lastPrinted>2011-11-30T14:38:01Z</cp:lastPrinted>
  <dcterms:created xsi:type="dcterms:W3CDTF">1999-10-08T19:08:27Z</dcterms:created>
  <dcterms:modified xsi:type="dcterms:W3CDTF">2016-04-27T14:39:11Z</dcterms:modified>
</cp:coreProperties>
</file>