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619" r:id="rId2"/>
    <p:sldId id="575" r:id="rId3"/>
    <p:sldId id="576" r:id="rId4"/>
    <p:sldId id="577" r:id="rId5"/>
    <p:sldId id="578" r:id="rId6"/>
    <p:sldId id="620" r:id="rId7"/>
    <p:sldId id="579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  <p:sldId id="593" r:id="rId22"/>
    <p:sldId id="594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99CC"/>
    <a:srgbClr val="CC0000"/>
    <a:srgbClr val="000099"/>
    <a:srgbClr val="FF0000"/>
    <a:srgbClr val="FFFF00"/>
    <a:srgbClr val="DDDDD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/>
            </a:lvl1pPr>
          </a:lstStyle>
          <a:p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/>
            </a:lvl1pPr>
          </a:lstStyle>
          <a:p>
            <a:fld id="{805BD31B-7701-4703-8442-8D4E41246F27}" type="datetimeFigureOut">
              <a:rPr lang="en-US"/>
              <a:pPr/>
              <a:t>4/27/2016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/>
            </a:lvl1pPr>
          </a:lstStyle>
          <a:p>
            <a:fld id="{FAA1CA19-2BBD-4EF4-BEFB-FD75304E28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18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8"/>
            <a:ext cx="536575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fld id="{03FE9D8B-B99A-4D16-81AA-1FA28C8252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62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999103-F1EC-4D07-AC7F-CEFA3FEAEEB7}" type="slidenum">
              <a:rPr lang="en-US"/>
              <a:pPr/>
              <a:t>2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315325" y="6477000"/>
            <a:ext cx="676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en-US" sz="1200">
                <a:latin typeface="Arial" pitchFamily="34" charset="0"/>
                <a:cs typeface="Arial" pitchFamily="34" charset="0"/>
              </a:rPr>
              <a:t>8-</a:t>
            </a:r>
            <a:fld id="{54DF972D-9A15-4613-AF2C-9CC6B748952A}" type="slidenum">
              <a:rPr lang="en-US" sz="120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2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PGP_diagram.sv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8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Security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8809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520083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98" y="516144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48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i="1"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898" y="5664822"/>
            <a:ext cx="42242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course notes are adapted for</a:t>
            </a:r>
          </a:p>
          <a:p>
            <a:r>
              <a:rPr lang="en-US" dirty="0" smtClean="0"/>
              <a:t>CSCI 363 at Bucknell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2016, </a:t>
            </a:r>
            <a:r>
              <a:rPr lang="en-US" dirty="0" err="1" smtClean="0"/>
              <a:t>Xiannong</a:t>
            </a:r>
            <a:r>
              <a:rPr lang="en-US" dirty="0" smtClean="0"/>
              <a:t> </a:t>
            </a:r>
            <a:r>
              <a:rPr lang="en-US" dirty="0" err="1" smtClean="0"/>
              <a:t>Meng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49" name="Picture 2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388" y="804863"/>
            <a:ext cx="4113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Toy: data records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39957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why not encrypt data in constant stream as we write it to TCP?</a:t>
            </a:r>
          </a:p>
          <a:p>
            <a:pPr lvl="1"/>
            <a:r>
              <a:rPr lang="en-US" sz="2000" smtClean="0"/>
              <a:t>where would we put the MAC? If at end, no message integrity until all data processed.</a:t>
            </a:r>
          </a:p>
          <a:p>
            <a:pPr lvl="1"/>
            <a:r>
              <a:rPr lang="en-US" sz="2000" smtClean="0"/>
              <a:t>e.g., with instant messaging, how can we do integrity check over all bytes sent before displaying?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instead, break stream in series of records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each record carries a MAC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receiver can act on each record as it arrives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issue: in record, receiver needs to distinguish MAC from data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want to use variable-length records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884363" y="5332413"/>
            <a:ext cx="927100" cy="5667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length</a:t>
            </a: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2811463" y="5332413"/>
            <a:ext cx="3967162" cy="5667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data</a:t>
            </a:r>
          </a:p>
        </p:txBody>
      </p:sp>
      <p:sp>
        <p:nvSpPr>
          <p:cNvPr id="104455" name="Rectangle 6"/>
          <p:cNvSpPr>
            <a:spLocks noChangeArrowheads="1"/>
          </p:cNvSpPr>
          <p:nvPr/>
        </p:nvSpPr>
        <p:spPr bwMode="auto">
          <a:xfrm>
            <a:off x="6778625" y="5332413"/>
            <a:ext cx="1030288" cy="566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MAC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3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102076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Toy: sequence numbers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>
                <a:solidFill>
                  <a:srgbClr val="C00000"/>
                </a:solidFill>
              </a:rPr>
              <a:t>problem: </a:t>
            </a:r>
            <a:r>
              <a:rPr lang="en-US" smtClean="0"/>
              <a:t>attacker can capture and replay record or re-order records</a:t>
            </a:r>
          </a:p>
          <a:p>
            <a:r>
              <a:rPr lang="en-US" i="1" smtClean="0">
                <a:solidFill>
                  <a:srgbClr val="C00000"/>
                </a:solidFill>
              </a:rPr>
              <a:t>solution: </a:t>
            </a:r>
            <a:r>
              <a:rPr lang="en-US" smtClean="0"/>
              <a:t>put sequence number into MAC:</a:t>
            </a:r>
          </a:p>
          <a:p>
            <a:pPr lvl="1"/>
            <a:r>
              <a:rPr lang="en-US" smtClean="0"/>
              <a:t>MAC = MAC(M</a:t>
            </a:r>
            <a:r>
              <a:rPr lang="en-US" baseline="-25000" smtClean="0"/>
              <a:t>x</a:t>
            </a:r>
            <a:r>
              <a:rPr lang="en-US" smtClean="0"/>
              <a:t>, sequence||data)</a:t>
            </a:r>
          </a:p>
          <a:p>
            <a:pPr lvl="1"/>
            <a:r>
              <a:rPr lang="en-US" smtClean="0"/>
              <a:t>note: no sequence number field</a:t>
            </a:r>
          </a:p>
          <a:p>
            <a:endParaRPr lang="en-US" i="1" smtClean="0">
              <a:solidFill>
                <a:srgbClr val="C00000"/>
              </a:solidFill>
            </a:endParaRPr>
          </a:p>
          <a:p>
            <a:r>
              <a:rPr lang="en-US" i="1" smtClean="0">
                <a:solidFill>
                  <a:srgbClr val="C00000"/>
                </a:solidFill>
              </a:rPr>
              <a:t>problem: </a:t>
            </a:r>
            <a:r>
              <a:rPr lang="en-US" smtClean="0"/>
              <a:t>attacker could replay all records</a:t>
            </a:r>
          </a:p>
          <a:p>
            <a:r>
              <a:rPr lang="en-US" i="1" smtClean="0">
                <a:solidFill>
                  <a:srgbClr val="C00000"/>
                </a:solidFill>
              </a:rPr>
              <a:t>solution: </a:t>
            </a:r>
            <a:r>
              <a:rPr lang="en-US" smtClean="0"/>
              <a:t>use nonce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Toy: control information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821113"/>
          </a:xfrm>
        </p:spPr>
        <p:txBody>
          <a:bodyPr/>
          <a:lstStyle/>
          <a:p>
            <a:r>
              <a:rPr lang="en-US" i="1" smtClean="0">
                <a:solidFill>
                  <a:srgbClr val="C00000"/>
                </a:solidFill>
              </a:rPr>
              <a:t>problem: </a:t>
            </a:r>
            <a:r>
              <a:rPr lang="en-US" smtClean="0"/>
              <a:t>truncation attack: </a:t>
            </a:r>
          </a:p>
          <a:p>
            <a:pPr lvl="1"/>
            <a:r>
              <a:rPr lang="en-US" smtClean="0"/>
              <a:t>attacker forges TCP connection close segment</a:t>
            </a:r>
          </a:p>
          <a:p>
            <a:pPr lvl="1"/>
            <a:r>
              <a:rPr lang="en-US" smtClean="0"/>
              <a:t>one or both sides thinks there is less data than there actually is. </a:t>
            </a:r>
          </a:p>
          <a:p>
            <a:r>
              <a:rPr lang="en-US" i="1" smtClean="0">
                <a:solidFill>
                  <a:srgbClr val="C00000"/>
                </a:solidFill>
              </a:rPr>
              <a:t>solution: </a:t>
            </a:r>
            <a:r>
              <a:rPr lang="en-US" smtClean="0"/>
              <a:t>record types, with one type for closure</a:t>
            </a:r>
          </a:p>
          <a:p>
            <a:pPr lvl="1"/>
            <a:r>
              <a:rPr lang="en-US" smtClean="0"/>
              <a:t>type 0 for data; type 1 for closure</a:t>
            </a:r>
          </a:p>
          <a:p>
            <a:r>
              <a:rPr lang="en-US" smtClean="0"/>
              <a:t>MAC = MAC(M</a:t>
            </a:r>
            <a:r>
              <a:rPr lang="en-US" baseline="-25000" smtClean="0"/>
              <a:t>x</a:t>
            </a:r>
            <a:r>
              <a:rPr lang="en-US" smtClean="0"/>
              <a:t>, sequence||type||data)</a:t>
            </a: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219710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1" name="Rectangle 7"/>
          <p:cNvSpPr>
            <a:spLocks noChangeArrowheads="1"/>
          </p:cNvSpPr>
          <p:nvPr/>
        </p:nvSpPr>
        <p:spPr bwMode="auto">
          <a:xfrm>
            <a:off x="306705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2" name="Rectangle 8"/>
          <p:cNvSpPr>
            <a:spLocks noChangeArrowheads="1"/>
          </p:cNvSpPr>
          <p:nvPr/>
        </p:nvSpPr>
        <p:spPr bwMode="auto">
          <a:xfrm>
            <a:off x="3937000" y="5592763"/>
            <a:ext cx="2584450" cy="5540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3" name="Rectangle 9"/>
          <p:cNvSpPr>
            <a:spLocks noChangeArrowheads="1"/>
          </p:cNvSpPr>
          <p:nvPr/>
        </p:nvSpPr>
        <p:spPr bwMode="auto">
          <a:xfrm>
            <a:off x="6521450" y="5592763"/>
            <a:ext cx="869950" cy="5540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4" name="Text Box 10"/>
          <p:cNvSpPr txBox="1">
            <a:spLocks noChangeArrowheads="1"/>
          </p:cNvSpPr>
          <p:nvPr/>
        </p:nvSpPr>
        <p:spPr bwMode="auto">
          <a:xfrm>
            <a:off x="2182813" y="5681663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length</a:t>
            </a:r>
          </a:p>
        </p:txBody>
      </p:sp>
      <p:sp>
        <p:nvSpPr>
          <p:cNvPr id="106505" name="Text Box 12"/>
          <p:cNvSpPr txBox="1">
            <a:spLocks noChangeArrowheads="1"/>
          </p:cNvSpPr>
          <p:nvPr/>
        </p:nvSpPr>
        <p:spPr bwMode="auto">
          <a:xfrm>
            <a:off x="3186113" y="5681663"/>
            <a:ext cx="668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type</a:t>
            </a:r>
          </a:p>
        </p:txBody>
      </p:sp>
      <p:sp>
        <p:nvSpPr>
          <p:cNvPr id="106506" name="Text Box 13"/>
          <p:cNvSpPr txBox="1">
            <a:spLocks noChangeArrowheads="1"/>
          </p:cNvSpPr>
          <p:nvPr/>
        </p:nvSpPr>
        <p:spPr bwMode="auto">
          <a:xfrm>
            <a:off x="4757738" y="5670550"/>
            <a:ext cx="682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data</a:t>
            </a:r>
          </a:p>
        </p:txBody>
      </p:sp>
      <p:sp>
        <p:nvSpPr>
          <p:cNvPr id="106507" name="Text Box 14"/>
          <p:cNvSpPr txBox="1">
            <a:spLocks noChangeArrowheads="1"/>
          </p:cNvSpPr>
          <p:nvPr/>
        </p:nvSpPr>
        <p:spPr bwMode="auto">
          <a:xfrm>
            <a:off x="6600825" y="5681663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MAC</a:t>
            </a:r>
          </a:p>
        </p:txBody>
      </p:sp>
      <p:pic>
        <p:nvPicPr>
          <p:cNvPr id="106508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1020763"/>
            <a:ext cx="5611813" cy="16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1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77787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Toy SSL: summary</a:t>
            </a:r>
          </a:p>
        </p:txBody>
      </p:sp>
      <p:grpSp>
        <p:nvGrpSpPr>
          <p:cNvPr id="107524" name="Group 3"/>
          <p:cNvGrpSpPr>
            <a:grpSpLocks/>
          </p:cNvGrpSpPr>
          <p:nvPr/>
        </p:nvGrpSpPr>
        <p:grpSpPr bwMode="auto">
          <a:xfrm>
            <a:off x="1828800" y="1474788"/>
            <a:ext cx="4343400" cy="4935537"/>
            <a:chOff x="912" y="971"/>
            <a:chExt cx="2736" cy="3109"/>
          </a:xfrm>
        </p:grpSpPr>
        <p:grpSp>
          <p:nvGrpSpPr>
            <p:cNvPr id="107530" name="Group 4"/>
            <p:cNvGrpSpPr>
              <a:grpSpLocks/>
            </p:cNvGrpSpPr>
            <p:nvPr/>
          </p:nvGrpSpPr>
          <p:grpSpPr bwMode="auto">
            <a:xfrm>
              <a:off x="912" y="1152"/>
              <a:ext cx="2736" cy="2928"/>
              <a:chOff x="912" y="864"/>
              <a:chExt cx="2736" cy="2928"/>
            </a:xfrm>
          </p:grpSpPr>
          <p:sp>
            <p:nvSpPr>
              <p:cNvPr id="107540" name="Line 5"/>
              <p:cNvSpPr>
                <a:spLocks noChangeShapeType="1"/>
              </p:cNvSpPr>
              <p:nvPr/>
            </p:nvSpPr>
            <p:spPr bwMode="auto">
              <a:xfrm>
                <a:off x="912" y="864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1" name="Line 6"/>
              <p:cNvSpPr>
                <a:spLocks noChangeShapeType="1"/>
              </p:cNvSpPr>
              <p:nvPr/>
            </p:nvSpPr>
            <p:spPr bwMode="auto">
              <a:xfrm flipH="1">
                <a:off x="912" y="1152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2" name="Line 7"/>
              <p:cNvSpPr>
                <a:spLocks noChangeShapeType="1"/>
              </p:cNvSpPr>
              <p:nvPr/>
            </p:nvSpPr>
            <p:spPr bwMode="auto">
              <a:xfrm>
                <a:off x="912" y="153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3" name="Line 8"/>
              <p:cNvSpPr>
                <a:spLocks noChangeShapeType="1"/>
              </p:cNvSpPr>
              <p:nvPr/>
            </p:nvSpPr>
            <p:spPr bwMode="auto">
              <a:xfrm>
                <a:off x="912" y="177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4" name="Line 9"/>
              <p:cNvSpPr>
                <a:spLocks noChangeShapeType="1"/>
              </p:cNvSpPr>
              <p:nvPr/>
            </p:nvSpPr>
            <p:spPr bwMode="auto">
              <a:xfrm>
                <a:off x="912" y="2064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5" name="Line 10"/>
              <p:cNvSpPr>
                <a:spLocks noChangeShapeType="1"/>
              </p:cNvSpPr>
              <p:nvPr/>
            </p:nvSpPr>
            <p:spPr bwMode="auto">
              <a:xfrm flipH="1">
                <a:off x="912" y="2352"/>
                <a:ext cx="27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6" name="Line 11"/>
              <p:cNvSpPr>
                <a:spLocks noChangeShapeType="1"/>
              </p:cNvSpPr>
              <p:nvPr/>
            </p:nvSpPr>
            <p:spPr bwMode="auto">
              <a:xfrm>
                <a:off x="912" y="2880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7" name="Line 12"/>
              <p:cNvSpPr>
                <a:spLocks noChangeShapeType="1"/>
              </p:cNvSpPr>
              <p:nvPr/>
            </p:nvSpPr>
            <p:spPr bwMode="auto">
              <a:xfrm>
                <a:off x="912" y="3216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8" name="Line 13"/>
              <p:cNvSpPr>
                <a:spLocks noChangeShapeType="1"/>
              </p:cNvSpPr>
              <p:nvPr/>
            </p:nvSpPr>
            <p:spPr bwMode="auto">
              <a:xfrm flipH="1">
                <a:off x="912" y="3600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531" name="Text Box 14"/>
            <p:cNvSpPr txBox="1">
              <a:spLocks noChangeArrowheads="1"/>
            </p:cNvSpPr>
            <p:nvPr/>
          </p:nvSpPr>
          <p:spPr bwMode="auto">
            <a:xfrm rot="219254">
              <a:off x="2006" y="971"/>
              <a:ext cx="4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hello</a:t>
              </a:r>
            </a:p>
          </p:txBody>
        </p:sp>
        <p:sp>
          <p:nvSpPr>
            <p:cNvPr id="107532" name="Text Box 15"/>
            <p:cNvSpPr txBox="1">
              <a:spLocks noChangeArrowheads="1"/>
            </p:cNvSpPr>
            <p:nvPr/>
          </p:nvSpPr>
          <p:spPr bwMode="auto">
            <a:xfrm rot="-219716">
              <a:off x="1583" y="1292"/>
              <a:ext cx="1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certificate, nonce</a:t>
              </a:r>
            </a:p>
          </p:txBody>
        </p:sp>
        <p:sp>
          <p:nvSpPr>
            <p:cNvPr id="107533" name="Text Box 16"/>
            <p:cNvSpPr txBox="1">
              <a:spLocks noChangeArrowheads="1"/>
            </p:cNvSpPr>
            <p:nvPr/>
          </p:nvSpPr>
          <p:spPr bwMode="auto">
            <a:xfrm rot="191774">
              <a:off x="1859" y="1632"/>
              <a:ext cx="1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baseline="-25000">
                  <a:latin typeface="Arial" pitchFamily="34" charset="0"/>
                  <a:cs typeface="Arial" pitchFamily="34" charset="0"/>
                </a:rPr>
                <a:t>B</a:t>
              </a:r>
              <a:r>
                <a:rPr lang="en-US" baseline="30000">
                  <a:latin typeface="Arial" pitchFamily="34" charset="0"/>
                  <a:cs typeface="Arial" pitchFamily="34" charset="0"/>
                </a:rPr>
                <a:t>+</a:t>
              </a:r>
              <a:r>
                <a:rPr lang="en-US">
                  <a:latin typeface="Arial" pitchFamily="34" charset="0"/>
                  <a:cs typeface="Arial" pitchFamily="34" charset="0"/>
                </a:rPr>
                <a:t>(MS) = EMS</a:t>
              </a:r>
            </a:p>
          </p:txBody>
        </p:sp>
        <p:sp>
          <p:nvSpPr>
            <p:cNvPr id="107534" name="Text Box 17"/>
            <p:cNvSpPr txBox="1">
              <a:spLocks noChangeArrowheads="1"/>
            </p:cNvSpPr>
            <p:nvPr/>
          </p:nvSpPr>
          <p:spPr bwMode="auto">
            <a:xfrm rot="192313">
              <a:off x="1575" y="1910"/>
              <a:ext cx="1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type 0, seq 1, data</a:t>
              </a:r>
            </a:p>
          </p:txBody>
        </p:sp>
        <p:sp>
          <p:nvSpPr>
            <p:cNvPr id="107535" name="Text Box 18"/>
            <p:cNvSpPr txBox="1">
              <a:spLocks noChangeArrowheads="1"/>
            </p:cNvSpPr>
            <p:nvPr/>
          </p:nvSpPr>
          <p:spPr bwMode="auto">
            <a:xfrm rot="192313">
              <a:off x="1703" y="2159"/>
              <a:ext cx="144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type 0, seq 2, data</a:t>
              </a:r>
            </a:p>
          </p:txBody>
        </p:sp>
        <p:sp>
          <p:nvSpPr>
            <p:cNvPr id="107536" name="Text Box 19"/>
            <p:cNvSpPr txBox="1">
              <a:spLocks noChangeArrowheads="1"/>
            </p:cNvSpPr>
            <p:nvPr/>
          </p:nvSpPr>
          <p:spPr bwMode="auto">
            <a:xfrm rot="-385404">
              <a:off x="1609" y="2515"/>
              <a:ext cx="1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type 0, seq 1, data</a:t>
              </a:r>
            </a:p>
          </p:txBody>
        </p:sp>
        <p:sp>
          <p:nvSpPr>
            <p:cNvPr id="107537" name="Text Box 20"/>
            <p:cNvSpPr txBox="1">
              <a:spLocks noChangeArrowheads="1"/>
            </p:cNvSpPr>
            <p:nvPr/>
          </p:nvSpPr>
          <p:spPr bwMode="auto">
            <a:xfrm rot="192313">
              <a:off x="1891" y="3042"/>
              <a:ext cx="144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type 0, seq 3, data</a:t>
              </a:r>
            </a:p>
          </p:txBody>
        </p:sp>
        <p:sp>
          <p:nvSpPr>
            <p:cNvPr id="107538" name="Text Box 21"/>
            <p:cNvSpPr txBox="1">
              <a:spLocks noChangeArrowheads="1"/>
            </p:cNvSpPr>
            <p:nvPr/>
          </p:nvSpPr>
          <p:spPr bwMode="auto">
            <a:xfrm rot="192313">
              <a:off x="1859" y="3379"/>
              <a:ext cx="15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type 1, seq 4, close</a:t>
              </a:r>
            </a:p>
          </p:txBody>
        </p:sp>
        <p:sp>
          <p:nvSpPr>
            <p:cNvPr id="107539" name="Text Box 22"/>
            <p:cNvSpPr txBox="1">
              <a:spLocks noChangeArrowheads="1"/>
            </p:cNvSpPr>
            <p:nvPr/>
          </p:nvSpPr>
          <p:spPr bwMode="auto">
            <a:xfrm rot="-274243">
              <a:off x="1712" y="3725"/>
              <a:ext cx="15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type 1, seq 2, close</a:t>
              </a:r>
            </a:p>
          </p:txBody>
        </p:sp>
      </p:grpSp>
      <p:sp>
        <p:nvSpPr>
          <p:cNvPr id="107525" name="AutoShape 23"/>
          <p:cNvSpPr>
            <a:spLocks/>
          </p:cNvSpPr>
          <p:nvPr/>
        </p:nvSpPr>
        <p:spPr bwMode="auto">
          <a:xfrm>
            <a:off x="1524000" y="2698750"/>
            <a:ext cx="152400" cy="3765550"/>
          </a:xfrm>
          <a:prstGeom prst="leftBrace">
            <a:avLst>
              <a:gd name="adj1" fmla="val 205903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6" name="Text Box 24"/>
          <p:cNvSpPr txBox="1">
            <a:spLocks noChangeArrowheads="1"/>
          </p:cNvSpPr>
          <p:nvPr/>
        </p:nvSpPr>
        <p:spPr bwMode="auto">
          <a:xfrm rot="-5400000">
            <a:off x="588169" y="4412457"/>
            <a:ext cx="1309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encrypted</a:t>
            </a:r>
          </a:p>
        </p:txBody>
      </p:sp>
      <p:pic>
        <p:nvPicPr>
          <p:cNvPr id="107527" name="Picture 25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" y="2314575"/>
            <a:ext cx="5270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8" name="Picture 26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4238" y="2417763"/>
            <a:ext cx="642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9" name="Text Box 27"/>
          <p:cNvSpPr txBox="1">
            <a:spLocks noChangeArrowheads="1"/>
          </p:cNvSpPr>
          <p:nvPr/>
        </p:nvSpPr>
        <p:spPr bwMode="auto">
          <a:xfrm>
            <a:off x="7142163" y="3074988"/>
            <a:ext cx="1166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bob.com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5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688" y="1031875"/>
            <a:ext cx="54848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Toy SSL isn</a:t>
            </a:r>
            <a:r>
              <a:rPr lang="ja-JP" altLang="en-US" smtClean="0"/>
              <a:t>’</a:t>
            </a:r>
            <a:r>
              <a:rPr lang="en-US" altLang="ja-JP" smtClean="0"/>
              <a:t>t complete</a:t>
            </a:r>
            <a:endParaRPr lang="en-US" smtClean="0"/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589838" cy="4648200"/>
          </a:xfrm>
        </p:spPr>
        <p:txBody>
          <a:bodyPr/>
          <a:lstStyle/>
          <a:p>
            <a:r>
              <a:rPr lang="en-US" smtClean="0"/>
              <a:t>how long are fields?</a:t>
            </a:r>
          </a:p>
          <a:p>
            <a:r>
              <a:rPr lang="en-US" smtClean="0"/>
              <a:t>which encryption protocols?</a:t>
            </a:r>
          </a:p>
          <a:p>
            <a:r>
              <a:rPr lang="en-US" smtClean="0"/>
              <a:t>want negotiation?</a:t>
            </a:r>
          </a:p>
          <a:p>
            <a:pPr lvl="1"/>
            <a:r>
              <a:rPr lang="en-US" smtClean="0"/>
              <a:t>allow client and server to support different encryption algorithms</a:t>
            </a:r>
          </a:p>
          <a:p>
            <a:pPr lvl="1"/>
            <a:r>
              <a:rPr lang="en-US" smtClean="0"/>
              <a:t>allow client and server to choose together specific algorithm before data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600" y="950913"/>
            <a:ext cx="36766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6388" y="131763"/>
            <a:ext cx="7772400" cy="1143000"/>
          </a:xfrm>
        </p:spPr>
        <p:txBody>
          <a:bodyPr/>
          <a:lstStyle/>
          <a:p>
            <a:r>
              <a:rPr lang="en-US" smtClean="0"/>
              <a:t>SSL cipher suite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08100"/>
            <a:ext cx="4556125" cy="4648200"/>
          </a:xfrm>
        </p:spPr>
        <p:txBody>
          <a:bodyPr/>
          <a:lstStyle/>
          <a:p>
            <a:r>
              <a:rPr lang="en-US" smtClean="0"/>
              <a:t>cipher suite</a:t>
            </a:r>
          </a:p>
          <a:p>
            <a:pPr lvl="1"/>
            <a:r>
              <a:rPr lang="en-US" sz="2000" smtClean="0"/>
              <a:t>public-key algorithm</a:t>
            </a:r>
          </a:p>
          <a:p>
            <a:pPr lvl="1"/>
            <a:r>
              <a:rPr lang="en-US" sz="2000" smtClean="0"/>
              <a:t>symmetric encryption algorithm</a:t>
            </a:r>
          </a:p>
          <a:p>
            <a:pPr lvl="1"/>
            <a:r>
              <a:rPr lang="en-US" sz="2000" smtClean="0"/>
              <a:t>MAC  algorithm</a:t>
            </a:r>
          </a:p>
          <a:p>
            <a:r>
              <a:rPr lang="en-US" smtClean="0"/>
              <a:t>SSL supports several cipher suites</a:t>
            </a:r>
          </a:p>
          <a:p>
            <a:r>
              <a:rPr lang="en-US" smtClean="0"/>
              <a:t>negotiation: client, server agree on cipher suite</a:t>
            </a:r>
          </a:p>
          <a:p>
            <a:pPr lvl="1"/>
            <a:r>
              <a:rPr lang="en-US" smtClean="0"/>
              <a:t>client offers choice</a:t>
            </a:r>
          </a:p>
          <a:p>
            <a:pPr lvl="1"/>
            <a:r>
              <a:rPr lang="en-US" smtClean="0"/>
              <a:t>server picks one</a:t>
            </a:r>
          </a:p>
        </p:txBody>
      </p:sp>
      <p:sp>
        <p:nvSpPr>
          <p:cNvPr id="109573" name="Rectangle 3"/>
          <p:cNvSpPr>
            <a:spLocks noChangeArrowheads="1"/>
          </p:cNvSpPr>
          <p:nvPr/>
        </p:nvSpPr>
        <p:spPr bwMode="auto">
          <a:xfrm>
            <a:off x="4879975" y="1462088"/>
            <a:ext cx="3952875" cy="39385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119063" indent="-119063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sz="2400">
                <a:latin typeface="Arial" pitchFamily="34" charset="0"/>
                <a:cs typeface="Arial" pitchFamily="34" charset="0"/>
              </a:rPr>
              <a:t>common SSL symmetric ciphers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>
                <a:latin typeface="Arial" pitchFamily="34" charset="0"/>
                <a:cs typeface="Arial" pitchFamily="34" charset="0"/>
              </a:rPr>
              <a:t>DES – Data Encryption Standard: block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>
                <a:latin typeface="Arial" pitchFamily="34" charset="0"/>
                <a:cs typeface="Arial" pitchFamily="34" charset="0"/>
              </a:rPr>
              <a:t>3DES – Triple strength: block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>
                <a:latin typeface="Arial" pitchFamily="34" charset="0"/>
                <a:cs typeface="Arial" pitchFamily="34" charset="0"/>
              </a:rPr>
              <a:t>RC2 – Rivest Cipher 2: block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>
                <a:latin typeface="Arial" pitchFamily="34" charset="0"/>
                <a:cs typeface="Arial" pitchFamily="34" charset="0"/>
              </a:rPr>
              <a:t>RC4 – Rivest Cipher 4: stream</a:t>
            </a:r>
          </a:p>
          <a:p>
            <a:pPr marL="119063" indent="-119063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sz="2400">
                <a:latin typeface="Arial" pitchFamily="34" charset="0"/>
                <a:cs typeface="Arial" pitchFamily="34" charset="0"/>
              </a:rPr>
              <a:t>SSL Public key encryption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latin typeface="Arial" pitchFamily="34" charset="0"/>
                <a:cs typeface="Arial" pitchFamily="34" charset="0"/>
              </a:rPr>
              <a:t>RSA</a:t>
            </a:r>
          </a:p>
          <a:p>
            <a:pPr marL="119063" indent="-119063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3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 SSL: handshake (1)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Purpose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smtClean="0"/>
              <a:t>server authentication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smtClean="0"/>
              <a:t>negotiation: agree on crypto algorithms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smtClean="0"/>
              <a:t>establish keys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smtClean="0"/>
              <a:t>client authentication (optional)</a:t>
            </a:r>
          </a:p>
          <a:p>
            <a:pPr marL="533400" indent="-533400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 SSL: handshake (2)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7772400" cy="46482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sz="2600" smtClean="0"/>
              <a:t>client sends list of algorithms it supports, along with client nonce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sz="2600" smtClean="0"/>
              <a:t>server chooses algorithms from list; sends back: choice + certificate + server nonce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sz="2600" smtClean="0"/>
              <a:t>client verifies certificate, extracts server</a:t>
            </a:r>
            <a:r>
              <a:rPr lang="ja-JP" altLang="en-US" sz="2600" smtClean="0"/>
              <a:t>’</a:t>
            </a:r>
            <a:r>
              <a:rPr lang="en-US" altLang="ja-JP" sz="2600" smtClean="0"/>
              <a:t>s public key, generates pre_master_secret, encrypts with server</a:t>
            </a:r>
            <a:r>
              <a:rPr lang="ja-JP" altLang="en-US" sz="2600" smtClean="0"/>
              <a:t>’</a:t>
            </a:r>
            <a:r>
              <a:rPr lang="en-US" altLang="ja-JP" sz="2600" smtClean="0"/>
              <a:t>s public key, sends to server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sz="2600" smtClean="0"/>
              <a:t>client and server independently compute encryption and MAC keys from pre_master_secret and nonces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sz="2600" smtClean="0"/>
              <a:t>client sends a MAC of all the handshake messages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sz="2600" smtClean="0"/>
              <a:t>server sends a MAC of all the handshake messages</a:t>
            </a:r>
          </a:p>
          <a:p>
            <a:pPr marL="457200" indent="-457200">
              <a:lnSpc>
                <a:spcPct val="80000"/>
              </a:lnSpc>
              <a:buClr>
                <a:srgbClr val="C00000"/>
              </a:buClr>
              <a:buFont typeface="ZapfDingbats" pitchFamily="82" charset="2"/>
              <a:buAutoNum type="arabicPeriod"/>
            </a:pPr>
            <a:endParaRPr lang="en-US" sz="2400" smtClean="0"/>
          </a:p>
          <a:p>
            <a:pPr marL="457200" indent="-457200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063625"/>
            <a:ext cx="569436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 SSL: handshaking (3)</a:t>
            </a: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last 2 steps protect handshake from tampering</a:t>
            </a:r>
          </a:p>
          <a:p>
            <a:r>
              <a:rPr lang="en-US" dirty="0" smtClean="0"/>
              <a:t>client typically offers range of algorithms, some strong, some weak</a:t>
            </a:r>
          </a:p>
          <a:p>
            <a:r>
              <a:rPr lang="en-US" dirty="0" smtClean="0"/>
              <a:t>person-in-the middle could delete stronger algorithms from list</a:t>
            </a:r>
          </a:p>
          <a:p>
            <a:r>
              <a:rPr lang="en-US" dirty="0" smtClean="0"/>
              <a:t>last 2 steps prevent this</a:t>
            </a:r>
          </a:p>
          <a:p>
            <a:pPr lvl="1"/>
            <a:r>
              <a:rPr lang="en-US" dirty="0" smtClean="0"/>
              <a:t>last two messages are encrypted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5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063625"/>
            <a:ext cx="5684838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SSL: handshaking (4)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why two random </a:t>
            </a:r>
            <a:r>
              <a:rPr lang="en-US" dirty="0" err="1" smtClean="0"/>
              <a:t>nonces</a:t>
            </a:r>
            <a:r>
              <a:rPr lang="en-US" dirty="0" smtClean="0"/>
              <a:t> (one for server and one for client) in a session?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suppose Trudy sniffs all messages between Alice &amp; Bob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next day, Trudy sets up TCP connection with Bob, sends exact same sequence of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Bob (Amazon) thinks Alice made two separate orders for the same thing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solution: Bob sends different random nonce for each connection. This causes encryption keys to be different on the two days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Trudy</a:t>
            </a:r>
            <a:r>
              <a:rPr lang="ja-JP" altLang="en-US" smtClean="0"/>
              <a:t>’</a:t>
            </a:r>
            <a:r>
              <a:rPr lang="en-US" altLang="ja-JP" dirty="0" smtClean="0"/>
              <a:t>s messages will fail Bob</a:t>
            </a:r>
            <a:r>
              <a:rPr lang="ja-JP" altLang="en-US" smtClean="0"/>
              <a:t>’</a:t>
            </a:r>
            <a:r>
              <a:rPr lang="en-US" altLang="ja-JP" dirty="0" smtClean="0"/>
              <a:t>s integrity check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8 roadmap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8.1</a:t>
            </a:r>
            <a:r>
              <a:rPr lang="en-US" smtClean="0">
                <a:solidFill>
                  <a:srgbClr val="2D2DB9"/>
                </a:solidFill>
              </a:rPr>
              <a:t> </a:t>
            </a:r>
            <a:r>
              <a:rPr lang="en-US" smtClean="0"/>
              <a:t>What is network security?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8.2</a:t>
            </a:r>
            <a:r>
              <a:rPr lang="en-US" smtClean="0"/>
              <a:t> Principles of cryptography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8.3</a:t>
            </a:r>
            <a:r>
              <a:rPr lang="en-US" smtClean="0"/>
              <a:t> Message integrity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8.4 </a:t>
            </a:r>
            <a:r>
              <a:rPr lang="en-US" smtClean="0"/>
              <a:t>Securing e-mail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8.5 Securing TCP connections: SSL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8.6</a:t>
            </a:r>
            <a:r>
              <a:rPr lang="en-US" smtClean="0"/>
              <a:t> Network layer security: IPsec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8.7</a:t>
            </a:r>
            <a:r>
              <a:rPr lang="en-US" smtClean="0"/>
              <a:t> Securing wireless LANs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8.8</a:t>
            </a:r>
            <a:r>
              <a:rPr lang="en-US" smtClean="0"/>
              <a:t> Operational security: firewalls and IDS</a:t>
            </a:r>
          </a:p>
        </p:txBody>
      </p:sp>
      <p:pic>
        <p:nvPicPr>
          <p:cNvPr id="96260" name="Picture 2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475" y="103822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89" name="Picture 2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438" y="800100"/>
            <a:ext cx="4824412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SSL record protocol</a:t>
            </a:r>
          </a:p>
        </p:txBody>
      </p:sp>
      <p:grpSp>
        <p:nvGrpSpPr>
          <p:cNvPr id="114692" name="Group 3"/>
          <p:cNvGrpSpPr>
            <a:grpSpLocks/>
          </p:cNvGrpSpPr>
          <p:nvPr/>
        </p:nvGrpSpPr>
        <p:grpSpPr bwMode="auto">
          <a:xfrm>
            <a:off x="685800" y="1219200"/>
            <a:ext cx="7315200" cy="3505200"/>
            <a:chOff x="432" y="1056"/>
            <a:chExt cx="4608" cy="2208"/>
          </a:xfrm>
        </p:grpSpPr>
        <p:sp>
          <p:nvSpPr>
            <p:cNvPr id="114696" name="Rectangle 4"/>
            <p:cNvSpPr>
              <a:spLocks noChangeArrowheads="1"/>
            </p:cNvSpPr>
            <p:nvPr/>
          </p:nvSpPr>
          <p:spPr bwMode="auto">
            <a:xfrm>
              <a:off x="1776" y="1056"/>
              <a:ext cx="2400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data</a:t>
              </a:r>
            </a:p>
          </p:txBody>
        </p:sp>
        <p:sp>
          <p:nvSpPr>
            <p:cNvPr id="114697" name="Rectangle 5"/>
            <p:cNvSpPr>
              <a:spLocks noChangeArrowheads="1"/>
            </p:cNvSpPr>
            <p:nvPr/>
          </p:nvSpPr>
          <p:spPr bwMode="auto">
            <a:xfrm>
              <a:off x="9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data </a:t>
              </a:r>
            </a:p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fragment</a:t>
              </a:r>
            </a:p>
          </p:txBody>
        </p:sp>
        <p:sp>
          <p:nvSpPr>
            <p:cNvPr id="114698" name="Rectangle 6"/>
            <p:cNvSpPr>
              <a:spLocks noChangeArrowheads="1"/>
            </p:cNvSpPr>
            <p:nvPr/>
          </p:nvSpPr>
          <p:spPr bwMode="auto">
            <a:xfrm>
              <a:off x="33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data </a:t>
              </a:r>
            </a:p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fragment</a:t>
              </a:r>
            </a:p>
          </p:txBody>
        </p:sp>
        <p:sp>
          <p:nvSpPr>
            <p:cNvPr id="114699" name="Rectangle 7"/>
            <p:cNvSpPr>
              <a:spLocks noChangeArrowheads="1"/>
            </p:cNvSpPr>
            <p:nvPr/>
          </p:nvSpPr>
          <p:spPr bwMode="auto">
            <a:xfrm>
              <a:off x="21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MAC</a:t>
              </a:r>
            </a:p>
          </p:txBody>
        </p:sp>
        <p:sp>
          <p:nvSpPr>
            <p:cNvPr id="114700" name="Rectangle 8"/>
            <p:cNvSpPr>
              <a:spLocks noChangeArrowheads="1"/>
            </p:cNvSpPr>
            <p:nvPr/>
          </p:nvSpPr>
          <p:spPr bwMode="auto">
            <a:xfrm>
              <a:off x="45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MAC</a:t>
              </a:r>
            </a:p>
          </p:txBody>
        </p:sp>
        <p:sp>
          <p:nvSpPr>
            <p:cNvPr id="114701" name="Rectangle 9"/>
            <p:cNvSpPr>
              <a:spLocks noChangeArrowheads="1"/>
            </p:cNvSpPr>
            <p:nvPr/>
          </p:nvSpPr>
          <p:spPr bwMode="auto">
            <a:xfrm>
              <a:off x="9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encrypted</a:t>
              </a:r>
            </a:p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data and MAC</a:t>
              </a:r>
            </a:p>
          </p:txBody>
        </p:sp>
        <p:sp>
          <p:nvSpPr>
            <p:cNvPr id="114702" name="Rectangle 10"/>
            <p:cNvSpPr>
              <a:spLocks noChangeArrowheads="1"/>
            </p:cNvSpPr>
            <p:nvPr/>
          </p:nvSpPr>
          <p:spPr bwMode="auto">
            <a:xfrm>
              <a:off x="33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encrypted</a:t>
              </a:r>
            </a:p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data and MAC</a:t>
              </a:r>
            </a:p>
          </p:txBody>
        </p:sp>
        <p:sp>
          <p:nvSpPr>
            <p:cNvPr id="114703" name="Rectangle 11"/>
            <p:cNvSpPr>
              <a:spLocks noChangeArrowheads="1"/>
            </p:cNvSpPr>
            <p:nvPr/>
          </p:nvSpPr>
          <p:spPr bwMode="auto">
            <a:xfrm>
              <a:off x="28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record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header</a:t>
              </a:r>
            </a:p>
          </p:txBody>
        </p:sp>
        <p:sp>
          <p:nvSpPr>
            <p:cNvPr id="114704" name="Rectangle 12"/>
            <p:cNvSpPr>
              <a:spLocks noChangeArrowheads="1"/>
            </p:cNvSpPr>
            <p:nvPr/>
          </p:nvSpPr>
          <p:spPr bwMode="auto">
            <a:xfrm>
              <a:off x="4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record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header</a:t>
              </a:r>
            </a:p>
          </p:txBody>
        </p:sp>
        <p:sp>
          <p:nvSpPr>
            <p:cNvPr id="114705" name="Line 13"/>
            <p:cNvSpPr>
              <a:spLocks noChangeShapeType="1"/>
            </p:cNvSpPr>
            <p:nvPr/>
          </p:nvSpPr>
          <p:spPr bwMode="auto">
            <a:xfrm>
              <a:off x="9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06" name="Line 14"/>
            <p:cNvSpPr>
              <a:spLocks noChangeShapeType="1"/>
            </p:cNvSpPr>
            <p:nvPr/>
          </p:nvSpPr>
          <p:spPr bwMode="auto">
            <a:xfrm>
              <a:off x="26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07" name="Line 15"/>
            <p:cNvSpPr>
              <a:spLocks noChangeShapeType="1"/>
            </p:cNvSpPr>
            <p:nvPr/>
          </p:nvSpPr>
          <p:spPr bwMode="auto">
            <a:xfrm>
              <a:off x="33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08" name="Line 16"/>
            <p:cNvSpPr>
              <a:spLocks noChangeShapeType="1"/>
            </p:cNvSpPr>
            <p:nvPr/>
          </p:nvSpPr>
          <p:spPr bwMode="auto">
            <a:xfrm>
              <a:off x="50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09" name="Line 17"/>
            <p:cNvSpPr>
              <a:spLocks noChangeShapeType="1"/>
            </p:cNvSpPr>
            <p:nvPr/>
          </p:nvSpPr>
          <p:spPr bwMode="auto">
            <a:xfrm flipH="1">
              <a:off x="912" y="1488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10" name="Line 18"/>
            <p:cNvSpPr>
              <a:spLocks noChangeShapeType="1"/>
            </p:cNvSpPr>
            <p:nvPr/>
          </p:nvSpPr>
          <p:spPr bwMode="auto">
            <a:xfrm flipH="1">
              <a:off x="2160" y="1488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11" name="Line 19"/>
            <p:cNvSpPr>
              <a:spLocks noChangeShapeType="1"/>
            </p:cNvSpPr>
            <p:nvPr/>
          </p:nvSpPr>
          <p:spPr bwMode="auto">
            <a:xfrm>
              <a:off x="3120" y="148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12" name="Line 20"/>
            <p:cNvSpPr>
              <a:spLocks noChangeShapeType="1"/>
            </p:cNvSpPr>
            <p:nvPr/>
          </p:nvSpPr>
          <p:spPr bwMode="auto">
            <a:xfrm>
              <a:off x="4176" y="1488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693" name="Text Box 21"/>
          <p:cNvSpPr txBox="1">
            <a:spLocks noChangeArrowheads="1"/>
          </p:cNvSpPr>
          <p:nvPr/>
        </p:nvSpPr>
        <p:spPr bwMode="auto">
          <a:xfrm>
            <a:off x="825500" y="5029200"/>
            <a:ext cx="5691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00000"/>
                </a:solidFill>
                <a:latin typeface="Gill Sans MT" pitchFamily="34" charset="0"/>
              </a:rPr>
              <a:t>record header:  </a:t>
            </a:r>
            <a:r>
              <a:rPr lang="en-US" sz="2400">
                <a:latin typeface="Gill Sans MT" pitchFamily="34" charset="0"/>
              </a:rPr>
              <a:t>content type; version; length </a:t>
            </a:r>
          </a:p>
        </p:txBody>
      </p:sp>
      <p:sp>
        <p:nvSpPr>
          <p:cNvPr id="114694" name="Text Box 22"/>
          <p:cNvSpPr txBox="1">
            <a:spLocks noChangeArrowheads="1"/>
          </p:cNvSpPr>
          <p:nvPr/>
        </p:nvSpPr>
        <p:spPr bwMode="auto">
          <a:xfrm>
            <a:off x="1836738" y="5524500"/>
            <a:ext cx="5921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00000"/>
                </a:solidFill>
                <a:latin typeface="Gill Sans MT" pitchFamily="34" charset="0"/>
              </a:rPr>
              <a:t>MAC:  </a:t>
            </a:r>
            <a:r>
              <a:rPr lang="en-US" sz="2400">
                <a:latin typeface="Gill Sans MT" pitchFamily="34" charset="0"/>
              </a:rPr>
              <a:t>includes sequence number, MAC key M</a:t>
            </a:r>
            <a:r>
              <a:rPr lang="en-US" sz="2400" baseline="-25000">
                <a:latin typeface="Gill Sans MT" pitchFamily="34" charset="0"/>
              </a:rPr>
              <a:t>x</a:t>
            </a:r>
          </a:p>
        </p:txBody>
      </p:sp>
      <p:sp>
        <p:nvSpPr>
          <p:cNvPr id="114695" name="Text Box 23"/>
          <p:cNvSpPr txBox="1">
            <a:spLocks noChangeArrowheads="1"/>
          </p:cNvSpPr>
          <p:nvPr/>
        </p:nvSpPr>
        <p:spPr bwMode="auto">
          <a:xfrm>
            <a:off x="1374775" y="5951538"/>
            <a:ext cx="6577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00000"/>
                </a:solidFill>
                <a:latin typeface="Gill Sans MT" pitchFamily="34" charset="0"/>
              </a:rPr>
              <a:t>fragment:  </a:t>
            </a:r>
            <a:r>
              <a:rPr lang="en-US" sz="2400">
                <a:latin typeface="Gill Sans MT" pitchFamily="34" charset="0"/>
              </a:rPr>
              <a:t>each SSL fragment 2</a:t>
            </a:r>
            <a:r>
              <a:rPr lang="en-US" sz="2400" baseline="30000">
                <a:latin typeface="Gill Sans MT" pitchFamily="34" charset="0"/>
              </a:rPr>
              <a:t>14</a:t>
            </a:r>
            <a:r>
              <a:rPr lang="en-US" sz="2400">
                <a:latin typeface="Gill Sans MT" pitchFamily="34" charset="0"/>
              </a:rPr>
              <a:t> bytes (~16 Kbytes)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SSL record format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357313" y="1397000"/>
            <a:ext cx="6708775" cy="3744913"/>
            <a:chOff x="862" y="996"/>
            <a:chExt cx="4226" cy="2574"/>
          </a:xfrm>
        </p:grpSpPr>
        <p:grpSp>
          <p:nvGrpSpPr>
            <p:cNvPr id="115718" name="Group 4"/>
            <p:cNvGrpSpPr>
              <a:grpSpLocks/>
            </p:cNvGrpSpPr>
            <p:nvPr/>
          </p:nvGrpSpPr>
          <p:grpSpPr bwMode="auto">
            <a:xfrm>
              <a:off x="862" y="1246"/>
              <a:ext cx="4226" cy="2324"/>
              <a:chOff x="862" y="1139"/>
              <a:chExt cx="4226" cy="2324"/>
            </a:xfrm>
          </p:grpSpPr>
          <p:sp>
            <p:nvSpPr>
              <p:cNvPr id="115722" name="Rectangle 5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4224" cy="196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723" name="Rectangle 6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768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724" name="Rectangle 7"/>
              <p:cNvSpPr>
                <a:spLocks noChangeArrowheads="1"/>
              </p:cNvSpPr>
              <p:nvPr/>
            </p:nvSpPr>
            <p:spPr bwMode="auto">
              <a:xfrm>
                <a:off x="1632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725" name="Rectangle 8"/>
              <p:cNvSpPr>
                <a:spLocks noChangeArrowheads="1"/>
              </p:cNvSpPr>
              <p:nvPr/>
            </p:nvSpPr>
            <p:spPr bwMode="auto">
              <a:xfrm>
                <a:off x="3024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726" name="Rectangle 9"/>
              <p:cNvSpPr>
                <a:spLocks noChangeArrowheads="1"/>
              </p:cNvSpPr>
              <p:nvPr/>
            </p:nvSpPr>
            <p:spPr bwMode="auto">
              <a:xfrm>
                <a:off x="862" y="3004"/>
                <a:ext cx="4224" cy="45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727" name="Text Box 10"/>
              <p:cNvSpPr txBox="1">
                <a:spLocks noChangeArrowheads="1"/>
              </p:cNvSpPr>
              <p:nvPr/>
            </p:nvSpPr>
            <p:spPr bwMode="auto">
              <a:xfrm>
                <a:off x="958" y="1150"/>
                <a:ext cx="645" cy="4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2000"/>
                  </a:lnSpc>
                </a:pPr>
                <a:r>
                  <a:rPr lang="en-US">
                    <a:latin typeface="Arial" pitchFamily="34" charset="0"/>
                    <a:cs typeface="Arial" pitchFamily="34" charset="0"/>
                  </a:rPr>
                  <a:t>content</a:t>
                </a:r>
              </a:p>
              <a:p>
                <a:pPr algn="ctr">
                  <a:lnSpc>
                    <a:spcPts val="2000"/>
                  </a:lnSpc>
                </a:pPr>
                <a:r>
                  <a:rPr lang="en-US">
                    <a:latin typeface="Arial" pitchFamily="34" charset="0"/>
                    <a:cs typeface="Arial" pitchFamily="34" charset="0"/>
                  </a:rPr>
                  <a:t>type</a:t>
                </a:r>
              </a:p>
            </p:txBody>
          </p:sp>
          <p:sp>
            <p:nvSpPr>
              <p:cNvPr id="115728" name="Text Box 11"/>
              <p:cNvSpPr txBox="1">
                <a:spLocks noChangeArrowheads="1"/>
              </p:cNvSpPr>
              <p:nvPr/>
            </p:nvSpPr>
            <p:spPr bwMode="auto">
              <a:xfrm>
                <a:off x="1814" y="1246"/>
                <a:ext cx="982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pitchFamily="34" charset="0"/>
                    <a:cs typeface="Arial" pitchFamily="34" charset="0"/>
                  </a:rPr>
                  <a:t>SSL version</a:t>
                </a:r>
              </a:p>
            </p:txBody>
          </p:sp>
          <p:sp>
            <p:nvSpPr>
              <p:cNvPr id="115729" name="Text Box 12"/>
              <p:cNvSpPr txBox="1">
                <a:spLocks noChangeArrowheads="1"/>
              </p:cNvSpPr>
              <p:nvPr/>
            </p:nvSpPr>
            <p:spPr bwMode="auto">
              <a:xfrm>
                <a:off x="3441" y="1226"/>
                <a:ext cx="557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pitchFamily="34" charset="0"/>
                    <a:cs typeface="Arial" pitchFamily="34" charset="0"/>
                  </a:rPr>
                  <a:t>length</a:t>
                </a:r>
              </a:p>
            </p:txBody>
          </p:sp>
          <p:sp>
            <p:nvSpPr>
              <p:cNvPr id="115730" name="Text Box 13"/>
              <p:cNvSpPr txBox="1">
                <a:spLocks noChangeArrowheads="1"/>
              </p:cNvSpPr>
              <p:nvPr/>
            </p:nvSpPr>
            <p:spPr bwMode="auto">
              <a:xfrm>
                <a:off x="2553" y="3084"/>
                <a:ext cx="476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pitchFamily="34" charset="0"/>
                    <a:cs typeface="Arial" pitchFamily="34" charset="0"/>
                  </a:rPr>
                  <a:t>MAC</a:t>
                </a:r>
              </a:p>
            </p:txBody>
          </p:sp>
          <p:sp>
            <p:nvSpPr>
              <p:cNvPr id="115731" name="Text Box 14"/>
              <p:cNvSpPr txBox="1">
                <a:spLocks noChangeArrowheads="1"/>
              </p:cNvSpPr>
              <p:nvPr/>
            </p:nvSpPr>
            <p:spPr bwMode="auto">
              <a:xfrm>
                <a:off x="2576" y="1983"/>
                <a:ext cx="430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sp>
          <p:nvSpPr>
            <p:cNvPr id="115719" name="Text Box 15"/>
            <p:cNvSpPr txBox="1">
              <a:spLocks noChangeArrowheads="1"/>
            </p:cNvSpPr>
            <p:nvPr/>
          </p:nvSpPr>
          <p:spPr bwMode="auto">
            <a:xfrm>
              <a:off x="930" y="996"/>
              <a:ext cx="55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1 byte</a:t>
              </a:r>
            </a:p>
          </p:txBody>
        </p:sp>
        <p:sp>
          <p:nvSpPr>
            <p:cNvPr id="115720" name="Text Box 16"/>
            <p:cNvSpPr txBox="1">
              <a:spLocks noChangeArrowheads="1"/>
            </p:cNvSpPr>
            <p:nvPr/>
          </p:nvSpPr>
          <p:spPr bwMode="auto">
            <a:xfrm>
              <a:off x="1610" y="1007"/>
              <a:ext cx="159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bytes(major/minor)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21" name="Text Box 17"/>
            <p:cNvSpPr txBox="1">
              <a:spLocks noChangeArrowheads="1"/>
            </p:cNvSpPr>
            <p:nvPr/>
          </p:nvSpPr>
          <p:spPr bwMode="auto">
            <a:xfrm>
              <a:off x="3350" y="1007"/>
              <a:ext cx="6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bytes</a:t>
              </a:r>
            </a:p>
          </p:txBody>
        </p:sp>
      </p:grpSp>
      <p:sp>
        <p:nvSpPr>
          <p:cNvPr id="115716" name="Text Box 18"/>
          <p:cNvSpPr txBox="1">
            <a:spLocks noChangeArrowheads="1"/>
          </p:cNvSpPr>
          <p:nvPr/>
        </p:nvSpPr>
        <p:spPr bwMode="auto">
          <a:xfrm>
            <a:off x="1127827" y="5290522"/>
            <a:ext cx="75367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Gill Sans MT" pitchFamily="34" charset="0"/>
              </a:rPr>
              <a:t>data and MAC encrypted (symmetric algorithm</a:t>
            </a:r>
            <a:r>
              <a:rPr lang="en-US" sz="2400" dirty="0" smtClean="0">
                <a:latin typeface="Gill Sans MT" pitchFamily="34" charset="0"/>
              </a:rPr>
              <a:t>)</a:t>
            </a:r>
          </a:p>
          <a:p>
            <a:r>
              <a:rPr lang="en-US" sz="2400" dirty="0" smtClean="0">
                <a:latin typeface="Gill Sans MT" pitchFamily="34" charset="0"/>
              </a:rPr>
              <a:t>MAC length is variable depending on the chosen algorithm,</a:t>
            </a:r>
          </a:p>
          <a:p>
            <a:r>
              <a:rPr lang="en-US" sz="2400" smtClean="0">
                <a:latin typeface="Gill Sans MT" pitchFamily="34" charset="0"/>
              </a:rPr>
              <a:t>e.g., MD5: 128 bits MAC, SHA1: 160 bits MAC</a:t>
            </a:r>
            <a:endParaRPr lang="en-US" sz="2400" dirty="0">
              <a:latin typeface="Gill Sans MT" pitchFamily="34" charset="0"/>
            </a:endParaRPr>
          </a:p>
        </p:txBody>
      </p:sp>
      <p:pic>
        <p:nvPicPr>
          <p:cNvPr id="115717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25" y="79851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3502025" y="293688"/>
            <a:ext cx="3962400" cy="5954712"/>
            <a:chOff x="1152" y="233"/>
            <a:chExt cx="2496" cy="3751"/>
          </a:xfrm>
        </p:grpSpPr>
        <p:sp>
          <p:nvSpPr>
            <p:cNvPr id="116747" name="Line 3"/>
            <p:cNvSpPr>
              <a:spLocks noChangeShapeType="1"/>
            </p:cNvSpPr>
            <p:nvPr/>
          </p:nvSpPr>
          <p:spPr bwMode="auto">
            <a:xfrm>
              <a:off x="1152" y="384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8" name="Line 4"/>
            <p:cNvSpPr>
              <a:spLocks noChangeShapeType="1"/>
            </p:cNvSpPr>
            <p:nvPr/>
          </p:nvSpPr>
          <p:spPr bwMode="auto">
            <a:xfrm flipH="1">
              <a:off x="1152" y="67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9" name="Line 5"/>
            <p:cNvSpPr>
              <a:spLocks noChangeShapeType="1"/>
            </p:cNvSpPr>
            <p:nvPr/>
          </p:nvSpPr>
          <p:spPr bwMode="auto">
            <a:xfrm flipH="1">
              <a:off x="1152" y="91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0" name="Line 6"/>
            <p:cNvSpPr>
              <a:spLocks noChangeShapeType="1"/>
            </p:cNvSpPr>
            <p:nvPr/>
          </p:nvSpPr>
          <p:spPr bwMode="auto">
            <a:xfrm flipH="1">
              <a:off x="1152" y="115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1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2" name="Line 8"/>
            <p:cNvSpPr>
              <a:spLocks noChangeShapeType="1"/>
            </p:cNvSpPr>
            <p:nvPr/>
          </p:nvSpPr>
          <p:spPr bwMode="auto">
            <a:xfrm>
              <a:off x="1152" y="177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3" name="Line 9"/>
            <p:cNvSpPr>
              <a:spLocks noChangeShapeType="1"/>
            </p:cNvSpPr>
            <p:nvPr/>
          </p:nvSpPr>
          <p:spPr bwMode="auto">
            <a:xfrm>
              <a:off x="1152" y="206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4" name="Line 10"/>
            <p:cNvSpPr>
              <a:spLocks noChangeShapeType="1"/>
            </p:cNvSpPr>
            <p:nvPr/>
          </p:nvSpPr>
          <p:spPr bwMode="auto">
            <a:xfrm flipH="1">
              <a:off x="1152" y="2448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5" name="Line 11"/>
            <p:cNvSpPr>
              <a:spLocks noChangeShapeType="1"/>
            </p:cNvSpPr>
            <p:nvPr/>
          </p:nvSpPr>
          <p:spPr bwMode="auto">
            <a:xfrm flipH="1">
              <a:off x="1152" y="273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6" name="Line 12"/>
            <p:cNvSpPr>
              <a:spLocks noChangeShapeType="1"/>
            </p:cNvSpPr>
            <p:nvPr/>
          </p:nvSpPr>
          <p:spPr bwMode="auto">
            <a:xfrm>
              <a:off x="1152" y="312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7" name="Line 13"/>
            <p:cNvSpPr>
              <a:spLocks noChangeShapeType="1"/>
            </p:cNvSpPr>
            <p:nvPr/>
          </p:nvSpPr>
          <p:spPr bwMode="auto">
            <a:xfrm flipH="1">
              <a:off x="1152" y="3408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8" name="Line 14"/>
            <p:cNvSpPr>
              <a:spLocks noChangeShapeType="1"/>
            </p:cNvSpPr>
            <p:nvPr/>
          </p:nvSpPr>
          <p:spPr bwMode="auto">
            <a:xfrm>
              <a:off x="1152" y="384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9" name="Text Box 15"/>
            <p:cNvSpPr txBox="1">
              <a:spLocks noChangeArrowheads="1"/>
            </p:cNvSpPr>
            <p:nvPr/>
          </p:nvSpPr>
          <p:spPr bwMode="auto">
            <a:xfrm rot="194382">
              <a:off x="1574" y="233"/>
              <a:ext cx="14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ClientHello</a:t>
              </a:r>
            </a:p>
          </p:txBody>
        </p:sp>
        <p:sp>
          <p:nvSpPr>
            <p:cNvPr id="116760" name="Text Box 16"/>
            <p:cNvSpPr txBox="1">
              <a:spLocks noChangeArrowheads="1"/>
            </p:cNvSpPr>
            <p:nvPr/>
          </p:nvSpPr>
          <p:spPr bwMode="auto">
            <a:xfrm rot="-324987">
              <a:off x="1574" y="563"/>
              <a:ext cx="15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ServerHello</a:t>
              </a:r>
            </a:p>
          </p:txBody>
        </p:sp>
        <p:sp>
          <p:nvSpPr>
            <p:cNvPr id="116761" name="Text Box 17"/>
            <p:cNvSpPr txBox="1">
              <a:spLocks noChangeArrowheads="1"/>
            </p:cNvSpPr>
            <p:nvPr/>
          </p:nvSpPr>
          <p:spPr bwMode="auto">
            <a:xfrm rot="-324987">
              <a:off x="1647" y="805"/>
              <a:ext cx="14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Certificate</a:t>
              </a:r>
            </a:p>
          </p:txBody>
        </p:sp>
        <p:sp>
          <p:nvSpPr>
            <p:cNvPr id="116762" name="Text Box 18"/>
            <p:cNvSpPr txBox="1">
              <a:spLocks noChangeArrowheads="1"/>
            </p:cNvSpPr>
            <p:nvPr/>
          </p:nvSpPr>
          <p:spPr bwMode="auto">
            <a:xfrm rot="-324987">
              <a:off x="1574" y="1046"/>
              <a:ext cx="183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ServerHelloDone</a:t>
              </a:r>
            </a:p>
          </p:txBody>
        </p:sp>
        <p:sp>
          <p:nvSpPr>
            <p:cNvPr id="116763" name="Text Box 19"/>
            <p:cNvSpPr txBox="1">
              <a:spLocks noChangeArrowheads="1"/>
            </p:cNvSpPr>
            <p:nvPr/>
          </p:nvSpPr>
          <p:spPr bwMode="auto">
            <a:xfrm rot="226813">
              <a:off x="1606" y="1478"/>
              <a:ext cx="19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ClientKeyExchange</a:t>
              </a:r>
            </a:p>
          </p:txBody>
        </p:sp>
        <p:sp>
          <p:nvSpPr>
            <p:cNvPr id="116764" name="Text Box 20"/>
            <p:cNvSpPr txBox="1">
              <a:spLocks noChangeArrowheads="1"/>
            </p:cNvSpPr>
            <p:nvPr/>
          </p:nvSpPr>
          <p:spPr bwMode="auto">
            <a:xfrm rot="258961">
              <a:off x="1594" y="1655"/>
              <a:ext cx="124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ChangeCipherSpec</a:t>
              </a:r>
            </a:p>
          </p:txBody>
        </p:sp>
        <p:sp>
          <p:nvSpPr>
            <p:cNvPr id="116765" name="Text Box 21"/>
            <p:cNvSpPr txBox="1">
              <a:spLocks noChangeArrowheads="1"/>
            </p:cNvSpPr>
            <p:nvPr/>
          </p:nvSpPr>
          <p:spPr bwMode="auto">
            <a:xfrm rot="226813">
              <a:off x="1606" y="1968"/>
              <a:ext cx="131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Finished</a:t>
              </a:r>
            </a:p>
          </p:txBody>
        </p:sp>
        <p:sp>
          <p:nvSpPr>
            <p:cNvPr id="116766" name="Text Box 22"/>
            <p:cNvSpPr txBox="1">
              <a:spLocks noChangeArrowheads="1"/>
            </p:cNvSpPr>
            <p:nvPr/>
          </p:nvSpPr>
          <p:spPr bwMode="auto">
            <a:xfrm rot="-260887">
              <a:off x="1658" y="2341"/>
              <a:ext cx="124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ChangeCipherSpec</a:t>
              </a:r>
            </a:p>
          </p:txBody>
        </p:sp>
        <p:sp>
          <p:nvSpPr>
            <p:cNvPr id="116767" name="Text Box 23"/>
            <p:cNvSpPr txBox="1">
              <a:spLocks noChangeArrowheads="1"/>
            </p:cNvSpPr>
            <p:nvPr/>
          </p:nvSpPr>
          <p:spPr bwMode="auto">
            <a:xfrm rot="-387815">
              <a:off x="1670" y="2630"/>
              <a:ext cx="131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handshake: Finished</a:t>
              </a:r>
            </a:p>
          </p:txBody>
        </p:sp>
        <p:sp>
          <p:nvSpPr>
            <p:cNvPr id="116768" name="Text Box 24"/>
            <p:cNvSpPr txBox="1">
              <a:spLocks noChangeArrowheads="1"/>
            </p:cNvSpPr>
            <p:nvPr/>
          </p:nvSpPr>
          <p:spPr bwMode="auto">
            <a:xfrm rot="258755">
              <a:off x="1747" y="3013"/>
              <a:ext cx="105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application_data</a:t>
              </a:r>
            </a:p>
          </p:txBody>
        </p:sp>
        <p:sp>
          <p:nvSpPr>
            <p:cNvPr id="116769" name="Text Box 25"/>
            <p:cNvSpPr txBox="1">
              <a:spLocks noChangeArrowheads="1"/>
            </p:cNvSpPr>
            <p:nvPr/>
          </p:nvSpPr>
          <p:spPr bwMode="auto">
            <a:xfrm rot="-295858">
              <a:off x="1811" y="3301"/>
              <a:ext cx="105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application_data</a:t>
              </a:r>
            </a:p>
          </p:txBody>
        </p:sp>
        <p:sp>
          <p:nvSpPr>
            <p:cNvPr id="116770" name="Text Box 26"/>
            <p:cNvSpPr txBox="1">
              <a:spLocks noChangeArrowheads="1"/>
            </p:cNvSpPr>
            <p:nvPr/>
          </p:nvSpPr>
          <p:spPr bwMode="auto">
            <a:xfrm rot="194382">
              <a:off x="1827" y="3733"/>
              <a:ext cx="166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Alert: warning, close_notify</a:t>
              </a:r>
            </a:p>
          </p:txBody>
        </p:sp>
      </p:grpSp>
      <p:sp>
        <p:nvSpPr>
          <p:cNvPr id="116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2413" y="366713"/>
            <a:ext cx="3170237" cy="11430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mtClean="0"/>
              <a:t>Real SSL</a:t>
            </a:r>
            <a:br>
              <a:rPr lang="en-US" smtClean="0"/>
            </a:br>
            <a:r>
              <a:rPr lang="en-US" smtClean="0"/>
              <a:t>connection</a:t>
            </a:r>
          </a:p>
        </p:txBody>
      </p:sp>
      <p:sp>
        <p:nvSpPr>
          <p:cNvPr id="116740" name="Text Box 28"/>
          <p:cNvSpPr txBox="1">
            <a:spLocks noChangeArrowheads="1"/>
          </p:cNvSpPr>
          <p:nvPr/>
        </p:nvSpPr>
        <p:spPr bwMode="auto">
          <a:xfrm>
            <a:off x="1219200" y="6049963"/>
            <a:ext cx="1917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Gill Sans MT" pitchFamily="34" charset="0"/>
              </a:rPr>
              <a:t>TCP FIN follows</a:t>
            </a:r>
          </a:p>
        </p:txBody>
      </p:sp>
      <p:pic>
        <p:nvPicPr>
          <p:cNvPr id="116741" name="Picture 29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2700" y="1989138"/>
            <a:ext cx="5270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742" name="Picture 30" descr="Bo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941513"/>
            <a:ext cx="6429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3" name="Line 32"/>
          <p:cNvSpPr>
            <a:spLocks noChangeShapeType="1"/>
          </p:cNvSpPr>
          <p:nvPr/>
        </p:nvSpPr>
        <p:spPr bwMode="auto">
          <a:xfrm flipV="1">
            <a:off x="2635250" y="2743200"/>
            <a:ext cx="1122363" cy="59213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6744" name="Text Box 33"/>
          <p:cNvSpPr txBox="1">
            <a:spLocks noChangeArrowheads="1"/>
          </p:cNvSpPr>
          <p:nvPr/>
        </p:nvSpPr>
        <p:spPr bwMode="auto">
          <a:xfrm>
            <a:off x="1038225" y="2947988"/>
            <a:ext cx="15668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everything</a:t>
            </a:r>
          </a:p>
          <a:p>
            <a:pPr algn="r"/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henceforth</a:t>
            </a:r>
          </a:p>
          <a:p>
            <a:pPr algn="r"/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encrypted</a:t>
            </a:r>
          </a:p>
        </p:txBody>
      </p:sp>
      <p:sp>
        <p:nvSpPr>
          <p:cNvPr id="116745" name="Line 34"/>
          <p:cNvSpPr>
            <a:spLocks noChangeShapeType="1"/>
          </p:cNvSpPr>
          <p:nvPr/>
        </p:nvSpPr>
        <p:spPr bwMode="auto">
          <a:xfrm>
            <a:off x="2603500" y="3592513"/>
            <a:ext cx="1392238" cy="38576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16746" name="Picture 24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688" y="1500188"/>
            <a:ext cx="262572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5" name="Picture 1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94138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28588"/>
            <a:ext cx="7772400" cy="1143000"/>
          </a:xfrm>
        </p:spPr>
        <p:txBody>
          <a:bodyPr/>
          <a:lstStyle/>
          <a:p>
            <a:r>
              <a:rPr lang="en-US" smtClean="0"/>
              <a:t>SSL: Secure Sockets Layer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22375"/>
            <a:ext cx="4132263" cy="4648200"/>
          </a:xfrm>
        </p:spPr>
        <p:txBody>
          <a:bodyPr/>
          <a:lstStyle/>
          <a:p>
            <a:pPr marL="225425" indent="-225425"/>
            <a:r>
              <a:rPr lang="en-US" sz="2400" dirty="0" smtClean="0"/>
              <a:t>widely deployed security protocol</a:t>
            </a:r>
          </a:p>
          <a:p>
            <a:pPr marL="569913" lvl="1" indent="-225425"/>
            <a:r>
              <a:rPr lang="en-US" sz="2000" dirty="0" smtClean="0"/>
              <a:t>supported by almost all browsers, web servers</a:t>
            </a:r>
          </a:p>
          <a:p>
            <a:pPr marL="569913" lvl="1" indent="-225425"/>
            <a:r>
              <a:rPr lang="en-US" sz="2000" dirty="0" smtClean="0"/>
              <a:t>https</a:t>
            </a:r>
          </a:p>
          <a:p>
            <a:pPr marL="569913" lvl="1" indent="-225425"/>
            <a:r>
              <a:rPr lang="en-US" sz="2000" dirty="0" smtClean="0"/>
              <a:t>billions $/year over SSL</a:t>
            </a:r>
          </a:p>
          <a:p>
            <a:pPr marL="225425" indent="-225425"/>
            <a:r>
              <a:rPr lang="en-US" sz="2400" dirty="0" smtClean="0"/>
              <a:t>mechanisms: [Woo 1994], implementation: Netscape</a:t>
            </a:r>
          </a:p>
          <a:p>
            <a:pPr marL="225425" indent="-225425"/>
            <a:r>
              <a:rPr lang="en-US" sz="2400" dirty="0" smtClean="0"/>
              <a:t>variation -TLS: transport layer security, RFC 2246 (1999)</a:t>
            </a:r>
          </a:p>
          <a:p>
            <a:pPr marL="225425" indent="-225425"/>
            <a:r>
              <a:rPr lang="en-US" sz="2400" dirty="0" smtClean="0"/>
              <a:t>provides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confidentiality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integrity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authentication</a:t>
            </a:r>
          </a:p>
        </p:txBody>
      </p:sp>
      <p:sp>
        <p:nvSpPr>
          <p:cNvPr id="9830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3750" y="1384300"/>
            <a:ext cx="4143375" cy="5054600"/>
          </a:xfrm>
        </p:spPr>
        <p:txBody>
          <a:bodyPr/>
          <a:lstStyle/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sz="2400" smtClean="0"/>
              <a:t>original goals: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smtClean="0"/>
              <a:t>Web e-commerce transactions 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smtClean="0"/>
              <a:t>encryption (especially credit-card numbers)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smtClean="0"/>
              <a:t>Web-server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smtClean="0"/>
              <a:t>optional client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smtClean="0"/>
              <a:t>minimum hassle in doing business with new merchant</a:t>
            </a:r>
          </a:p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sz="2400" smtClean="0"/>
              <a:t>available to all TCP applications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smtClean="0"/>
              <a:t>secure socket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SSL and TCP/IP</a:t>
            </a: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1443038" y="1603375"/>
            <a:ext cx="2325687" cy="2709863"/>
            <a:chOff x="727" y="1773"/>
            <a:chExt cx="1465" cy="1707"/>
          </a:xfrm>
        </p:grpSpPr>
        <p:sp>
          <p:nvSpPr>
            <p:cNvPr id="99344" name="Rectangle 4"/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45" name="Text Box 5"/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Application</a:t>
              </a:r>
            </a:p>
          </p:txBody>
        </p:sp>
        <p:sp>
          <p:nvSpPr>
            <p:cNvPr id="99346" name="Rectangle 6"/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47" name="Text Box 7"/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TCP</a:t>
              </a:r>
            </a:p>
          </p:txBody>
        </p:sp>
        <p:sp>
          <p:nvSpPr>
            <p:cNvPr id="99348" name="Rectangle 8"/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49" name="Text Box 9"/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IP</a:t>
              </a:r>
            </a:p>
          </p:txBody>
        </p:sp>
        <p:sp>
          <p:nvSpPr>
            <p:cNvPr id="99350" name="Text Box 10"/>
            <p:cNvSpPr txBox="1">
              <a:spLocks noChangeArrowheads="1"/>
            </p:cNvSpPr>
            <p:nvPr/>
          </p:nvSpPr>
          <p:spPr bwMode="auto">
            <a:xfrm>
              <a:off x="727" y="3228"/>
              <a:ext cx="146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normal application</a:t>
              </a:r>
            </a:p>
          </p:txBody>
        </p:sp>
      </p:grpSp>
      <p:grpSp>
        <p:nvGrpSpPr>
          <p:cNvPr id="99332" name="Group 11"/>
          <p:cNvGrpSpPr>
            <a:grpSpLocks/>
          </p:cNvGrpSpPr>
          <p:nvPr/>
        </p:nvGrpSpPr>
        <p:grpSpPr bwMode="auto">
          <a:xfrm>
            <a:off x="4822825" y="1603375"/>
            <a:ext cx="2628900" cy="2709863"/>
            <a:chOff x="2524" y="1773"/>
            <a:chExt cx="1653" cy="1707"/>
          </a:xfrm>
        </p:grpSpPr>
        <p:sp>
          <p:nvSpPr>
            <p:cNvPr id="99335" name="Rectangle 12"/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36" name="Text Box 13"/>
            <p:cNvSpPr txBox="1">
              <a:spLocks noChangeArrowheads="1"/>
            </p:cNvSpPr>
            <p:nvPr/>
          </p:nvSpPr>
          <p:spPr bwMode="auto">
            <a:xfrm>
              <a:off x="2817" y="1875"/>
              <a:ext cx="9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Application</a:t>
              </a:r>
            </a:p>
          </p:txBody>
        </p:sp>
        <p:sp>
          <p:nvSpPr>
            <p:cNvPr id="99337" name="Rectangle 14"/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38" name="Rectangle 15"/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39" name="Rectangle 16"/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40" name="Text Box 17"/>
            <p:cNvSpPr txBox="1">
              <a:spLocks noChangeArrowheads="1"/>
            </p:cNvSpPr>
            <p:nvPr/>
          </p:nvSpPr>
          <p:spPr bwMode="auto">
            <a:xfrm>
              <a:off x="3049" y="2218"/>
              <a:ext cx="4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SSL</a:t>
              </a:r>
            </a:p>
          </p:txBody>
        </p:sp>
        <p:sp>
          <p:nvSpPr>
            <p:cNvPr id="99341" name="Text Box 18"/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TCP</a:t>
              </a:r>
            </a:p>
          </p:txBody>
        </p:sp>
        <p:sp>
          <p:nvSpPr>
            <p:cNvPr id="99342" name="Text Box 19"/>
            <p:cNvSpPr txBox="1">
              <a:spLocks noChangeArrowheads="1"/>
            </p:cNvSpPr>
            <p:nvPr/>
          </p:nvSpPr>
          <p:spPr bwMode="auto">
            <a:xfrm>
              <a:off x="3158" y="2870"/>
              <a:ext cx="2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IP</a:t>
              </a:r>
            </a:p>
          </p:txBody>
        </p:sp>
        <p:sp>
          <p:nvSpPr>
            <p:cNvPr id="99343" name="Text Box 20"/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application  with SSL</a:t>
              </a:r>
            </a:p>
          </p:txBody>
        </p:sp>
      </p:grpSp>
      <p:sp>
        <p:nvSpPr>
          <p:cNvPr id="99333" name="Text Box 21"/>
          <p:cNvSpPr txBox="1">
            <a:spLocks noChangeArrowheads="1"/>
          </p:cNvSpPr>
          <p:nvPr/>
        </p:nvSpPr>
        <p:spPr bwMode="auto">
          <a:xfrm>
            <a:off x="679450" y="4724400"/>
            <a:ext cx="77009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000099"/>
              </a:buClr>
              <a:buSzPct val="74000"/>
              <a:buFont typeface="Wingdings" pitchFamily="2" charset="2"/>
              <a:buChar char="v"/>
            </a:pPr>
            <a:r>
              <a:rPr lang="en-US" sz="2800">
                <a:latin typeface="Gill Sans MT" pitchFamily="34" charset="0"/>
              </a:rPr>
              <a:t> SSL provides application programming interface (API) to applications</a:t>
            </a:r>
          </a:p>
          <a:p>
            <a:pPr marL="457200" indent="-457200">
              <a:buClr>
                <a:srgbClr val="000099"/>
              </a:buClr>
              <a:buSzPct val="74000"/>
              <a:buFont typeface="Wingdings" pitchFamily="2" charset="2"/>
              <a:buChar char="v"/>
            </a:pPr>
            <a:r>
              <a:rPr lang="en-US" sz="2800">
                <a:latin typeface="Gill Sans MT" pitchFamily="34" charset="0"/>
              </a:rPr>
              <a:t> C and Java SSL libraries/classes readily available</a:t>
            </a:r>
          </a:p>
        </p:txBody>
      </p:sp>
      <p:pic>
        <p:nvPicPr>
          <p:cNvPr id="99334" name="Picture 2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063" y="1031875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Could do something like PGP: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565150" y="4859338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 but want to send byte streams &amp; interactive data</a:t>
            </a:r>
          </a:p>
          <a:p>
            <a:pPr marL="225425" indent="-225425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 want set of secret keys for entire connection</a:t>
            </a:r>
          </a:p>
          <a:p>
            <a:pPr marL="225425" indent="-225425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 want certificate exchange as part of protocol: handshake phase</a:t>
            </a:r>
            <a:endParaRPr lang="en-US">
              <a:latin typeface="Gill Sans MT" pitchFamily="34" charset="0"/>
            </a:endParaRPr>
          </a:p>
        </p:txBody>
      </p:sp>
      <p:sp>
        <p:nvSpPr>
          <p:cNvPr id="100356" name="Freeform 4"/>
          <p:cNvSpPr>
            <a:spLocks/>
          </p:cNvSpPr>
          <p:nvPr/>
        </p:nvSpPr>
        <p:spPr bwMode="auto">
          <a:xfrm>
            <a:off x="2595563" y="1830388"/>
            <a:ext cx="989012" cy="406400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 flipV="1">
            <a:off x="1519238" y="1835150"/>
            <a:ext cx="3603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1870075" y="1335088"/>
            <a:ext cx="754063" cy="725487"/>
            <a:chOff x="694" y="2457"/>
            <a:chExt cx="475" cy="457"/>
          </a:xfrm>
        </p:grpSpPr>
        <p:sp>
          <p:nvSpPr>
            <p:cNvPr id="100413" name="Rectangle 7"/>
            <p:cNvSpPr>
              <a:spLocks noChangeArrowheads="1"/>
            </p:cNvSpPr>
            <p:nvPr/>
          </p:nvSpPr>
          <p:spPr bwMode="auto">
            <a:xfrm>
              <a:off x="694" y="2631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14" name="Text Box 8"/>
            <p:cNvSpPr txBox="1">
              <a:spLocks noChangeArrowheads="1"/>
            </p:cNvSpPr>
            <p:nvPr/>
          </p:nvSpPr>
          <p:spPr bwMode="auto">
            <a:xfrm>
              <a:off x="763" y="2657"/>
              <a:ext cx="35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H( )</a:t>
              </a:r>
            </a:p>
          </p:txBody>
        </p:sp>
        <p:sp>
          <p:nvSpPr>
            <p:cNvPr id="100415" name="Text Box 9"/>
            <p:cNvSpPr txBox="1">
              <a:spLocks noChangeArrowheads="1"/>
            </p:cNvSpPr>
            <p:nvPr/>
          </p:nvSpPr>
          <p:spPr bwMode="auto">
            <a:xfrm>
              <a:off x="902" y="2457"/>
              <a:ext cx="20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100359" name="Group 10"/>
          <p:cNvGrpSpPr>
            <a:grpSpLocks/>
          </p:cNvGrpSpPr>
          <p:nvPr/>
        </p:nvGrpSpPr>
        <p:grpSpPr bwMode="auto">
          <a:xfrm>
            <a:off x="2736850" y="1303338"/>
            <a:ext cx="757238" cy="739775"/>
            <a:chOff x="1541" y="1971"/>
            <a:chExt cx="477" cy="466"/>
          </a:xfrm>
        </p:grpSpPr>
        <p:sp>
          <p:nvSpPr>
            <p:cNvPr id="100409" name="Rectangle 11"/>
            <p:cNvSpPr>
              <a:spLocks noChangeArrowheads="1"/>
            </p:cNvSpPr>
            <p:nvPr/>
          </p:nvSpPr>
          <p:spPr bwMode="auto">
            <a:xfrm>
              <a:off x="1543" y="2154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10" name="Text Box 12"/>
            <p:cNvSpPr txBox="1">
              <a:spLocks noChangeArrowheads="1"/>
            </p:cNvSpPr>
            <p:nvPr/>
          </p:nvSpPr>
          <p:spPr bwMode="auto">
            <a:xfrm>
              <a:off x="1541" y="2189"/>
              <a:ext cx="4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( )</a:t>
              </a:r>
            </a:p>
          </p:txBody>
        </p:sp>
        <p:sp>
          <p:nvSpPr>
            <p:cNvPr id="100411" name="Text Box 13"/>
            <p:cNvSpPr txBox="1">
              <a:spLocks noChangeArrowheads="1"/>
            </p:cNvSpPr>
            <p:nvPr/>
          </p:nvSpPr>
          <p:spPr bwMode="auto">
            <a:xfrm>
              <a:off x="1750" y="1971"/>
              <a:ext cx="20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100412" name="Text Box 14"/>
            <p:cNvSpPr txBox="1">
              <a:spLocks noChangeArrowheads="1"/>
            </p:cNvSpPr>
            <p:nvPr/>
          </p:nvSpPr>
          <p:spPr bwMode="auto">
            <a:xfrm>
              <a:off x="1645" y="2088"/>
              <a:ext cx="1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grpSp>
        <p:nvGrpSpPr>
          <p:cNvPr id="100360" name="Group 15"/>
          <p:cNvGrpSpPr>
            <a:grpSpLocks/>
          </p:cNvGrpSpPr>
          <p:nvPr/>
        </p:nvGrpSpPr>
        <p:grpSpPr bwMode="auto">
          <a:xfrm>
            <a:off x="3294063" y="2179638"/>
            <a:ext cx="638175" cy="519112"/>
            <a:chOff x="2862" y="1573"/>
            <a:chExt cx="402" cy="327"/>
          </a:xfrm>
        </p:grpSpPr>
        <p:sp>
          <p:nvSpPr>
            <p:cNvPr id="100407" name="Oval 16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08" name="Text Box 17"/>
            <p:cNvSpPr txBox="1">
              <a:spLocks noChangeArrowheads="1"/>
            </p:cNvSpPr>
            <p:nvPr/>
          </p:nvSpPr>
          <p:spPr bwMode="auto">
            <a:xfrm>
              <a:off x="2862" y="1573"/>
              <a:ext cx="4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100361" name="Group 18"/>
          <p:cNvGrpSpPr>
            <a:grpSpLocks/>
          </p:cNvGrpSpPr>
          <p:nvPr/>
        </p:nvGrpSpPr>
        <p:grpSpPr bwMode="auto">
          <a:xfrm>
            <a:off x="3475038" y="1306513"/>
            <a:ext cx="1163637" cy="528637"/>
            <a:chOff x="1778" y="2485"/>
            <a:chExt cx="733" cy="333"/>
          </a:xfrm>
        </p:grpSpPr>
        <p:sp>
          <p:nvSpPr>
            <p:cNvPr id="100405" name="Text Box 19"/>
            <p:cNvSpPr txBox="1">
              <a:spLocks noChangeArrowheads="1"/>
            </p:cNvSpPr>
            <p:nvPr/>
          </p:nvSpPr>
          <p:spPr bwMode="auto">
            <a:xfrm>
              <a:off x="1778" y="2587"/>
              <a:ext cx="7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(H(m))</a:t>
              </a:r>
            </a:p>
          </p:txBody>
        </p:sp>
        <p:sp>
          <p:nvSpPr>
            <p:cNvPr id="100406" name="Text Box 20"/>
            <p:cNvSpPr txBox="1">
              <a:spLocks noChangeArrowheads="1"/>
            </p:cNvSpPr>
            <p:nvPr/>
          </p:nvSpPr>
          <p:spPr bwMode="auto">
            <a:xfrm>
              <a:off x="1877" y="2485"/>
              <a:ext cx="1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100362" name="Freeform 21"/>
          <p:cNvSpPr>
            <a:spLocks/>
          </p:cNvSpPr>
          <p:nvPr/>
        </p:nvSpPr>
        <p:spPr bwMode="auto">
          <a:xfrm flipV="1">
            <a:off x="1647825" y="2665413"/>
            <a:ext cx="1958975" cy="392112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63" name="Text Box 22"/>
          <p:cNvSpPr txBox="1">
            <a:spLocks noChangeArrowheads="1"/>
          </p:cNvSpPr>
          <p:nvPr/>
        </p:nvSpPr>
        <p:spPr bwMode="auto">
          <a:xfrm>
            <a:off x="1192213" y="1616075"/>
            <a:ext cx="39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m</a:t>
            </a:r>
          </a:p>
        </p:txBody>
      </p:sp>
      <p:grpSp>
        <p:nvGrpSpPr>
          <p:cNvPr id="100364" name="Group 23"/>
          <p:cNvGrpSpPr>
            <a:grpSpLocks/>
          </p:cNvGrpSpPr>
          <p:nvPr/>
        </p:nvGrpSpPr>
        <p:grpSpPr bwMode="auto">
          <a:xfrm>
            <a:off x="2662238" y="952500"/>
            <a:ext cx="473075" cy="531813"/>
            <a:chOff x="2637" y="716"/>
            <a:chExt cx="298" cy="335"/>
          </a:xfrm>
        </p:grpSpPr>
        <p:sp>
          <p:nvSpPr>
            <p:cNvPr id="100403" name="Text Box 24"/>
            <p:cNvSpPr txBox="1">
              <a:spLocks noChangeArrowheads="1"/>
            </p:cNvSpPr>
            <p:nvPr/>
          </p:nvSpPr>
          <p:spPr bwMode="auto">
            <a:xfrm>
              <a:off x="2637" y="763"/>
              <a:ext cx="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A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04" name="Text Box 25"/>
            <p:cNvSpPr txBox="1">
              <a:spLocks noChangeArrowheads="1"/>
            </p:cNvSpPr>
            <p:nvPr/>
          </p:nvSpPr>
          <p:spPr bwMode="auto">
            <a:xfrm>
              <a:off x="2742" y="716"/>
              <a:ext cx="1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100365" name="Line 26"/>
          <p:cNvSpPr>
            <a:spLocks noChangeShapeType="1"/>
          </p:cNvSpPr>
          <p:nvPr/>
        </p:nvSpPr>
        <p:spPr bwMode="auto">
          <a:xfrm>
            <a:off x="3113088" y="1227138"/>
            <a:ext cx="14287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0366" name="Picture 27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2362200" y="1169988"/>
            <a:ext cx="4000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67" name="Picture 28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38" y="2139950"/>
            <a:ext cx="5270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68" name="Text Box 29"/>
          <p:cNvSpPr txBox="1">
            <a:spLocks noChangeArrowheads="1"/>
          </p:cNvSpPr>
          <p:nvPr/>
        </p:nvSpPr>
        <p:spPr bwMode="auto">
          <a:xfrm>
            <a:off x="1273175" y="2887663"/>
            <a:ext cx="39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100369" name="Freeform 30"/>
          <p:cNvSpPr>
            <a:spLocks/>
          </p:cNvSpPr>
          <p:nvPr/>
        </p:nvSpPr>
        <p:spPr bwMode="auto">
          <a:xfrm>
            <a:off x="6672263" y="2741613"/>
            <a:ext cx="1335087" cy="782637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Line 31"/>
          <p:cNvSpPr>
            <a:spLocks noChangeShapeType="1"/>
          </p:cNvSpPr>
          <p:nvPr/>
        </p:nvSpPr>
        <p:spPr bwMode="auto">
          <a:xfrm>
            <a:off x="3783013" y="2425700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0371" name="Picture 32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5287963" y="1662113"/>
            <a:ext cx="4000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72" name="Picture 33" descr="BS00592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0450" y="2660650"/>
            <a:ext cx="54451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0373" name="Group 34"/>
          <p:cNvGrpSpPr>
            <a:grpSpLocks/>
          </p:cNvGrpSpPr>
          <p:nvPr/>
        </p:nvGrpSpPr>
        <p:grpSpPr bwMode="auto">
          <a:xfrm>
            <a:off x="4279900" y="1939925"/>
            <a:ext cx="754063" cy="739775"/>
            <a:chOff x="1645" y="256"/>
            <a:chExt cx="475" cy="466"/>
          </a:xfrm>
        </p:grpSpPr>
        <p:sp>
          <p:nvSpPr>
            <p:cNvPr id="100400" name="Rectangle 35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01" name="Text Box 36"/>
            <p:cNvSpPr txBox="1">
              <a:spLocks noChangeArrowheads="1"/>
            </p:cNvSpPr>
            <p:nvPr/>
          </p:nvSpPr>
          <p:spPr bwMode="auto">
            <a:xfrm>
              <a:off x="1654" y="45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( )</a:t>
              </a:r>
            </a:p>
          </p:txBody>
        </p:sp>
        <p:sp>
          <p:nvSpPr>
            <p:cNvPr id="100402" name="Text Box 37"/>
            <p:cNvSpPr txBox="1">
              <a:spLocks noChangeArrowheads="1"/>
            </p:cNvSpPr>
            <p:nvPr/>
          </p:nvSpPr>
          <p:spPr bwMode="auto">
            <a:xfrm>
              <a:off x="1871" y="256"/>
              <a:ext cx="20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100374" name="Group 38"/>
          <p:cNvGrpSpPr>
            <a:grpSpLocks/>
          </p:cNvGrpSpPr>
          <p:nvPr/>
        </p:nvGrpSpPr>
        <p:grpSpPr bwMode="auto">
          <a:xfrm>
            <a:off x="4303713" y="3140075"/>
            <a:ext cx="754062" cy="739775"/>
            <a:chOff x="2144" y="3214"/>
            <a:chExt cx="475" cy="466"/>
          </a:xfrm>
        </p:grpSpPr>
        <p:sp>
          <p:nvSpPr>
            <p:cNvPr id="100396" name="Rectangle 39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397" name="Text Box 40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B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( )</a:t>
              </a:r>
            </a:p>
          </p:txBody>
        </p:sp>
        <p:sp>
          <p:nvSpPr>
            <p:cNvPr id="100398" name="Text Box 41"/>
            <p:cNvSpPr txBox="1">
              <a:spLocks noChangeArrowheads="1"/>
            </p:cNvSpPr>
            <p:nvPr/>
          </p:nvSpPr>
          <p:spPr bwMode="auto">
            <a:xfrm>
              <a:off x="2351" y="3214"/>
              <a:ext cx="20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100399" name="Text Box 42"/>
            <p:cNvSpPr txBox="1">
              <a:spLocks noChangeArrowheads="1"/>
            </p:cNvSpPr>
            <p:nvPr/>
          </p:nvSpPr>
          <p:spPr bwMode="auto">
            <a:xfrm>
              <a:off x="2225" y="3331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100375" name="Group 43"/>
          <p:cNvGrpSpPr>
            <a:grpSpLocks/>
          </p:cNvGrpSpPr>
          <p:nvPr/>
        </p:nvGrpSpPr>
        <p:grpSpPr bwMode="auto">
          <a:xfrm>
            <a:off x="5500688" y="2768600"/>
            <a:ext cx="638175" cy="519113"/>
            <a:chOff x="2862" y="1573"/>
            <a:chExt cx="402" cy="327"/>
          </a:xfrm>
        </p:grpSpPr>
        <p:sp>
          <p:nvSpPr>
            <p:cNvPr id="100394" name="Oval 44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395" name="Text Box 45"/>
            <p:cNvSpPr txBox="1">
              <a:spLocks noChangeArrowheads="1"/>
            </p:cNvSpPr>
            <p:nvPr/>
          </p:nvSpPr>
          <p:spPr bwMode="auto">
            <a:xfrm>
              <a:off x="2862" y="1573"/>
              <a:ext cx="4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100376" name="Line 46"/>
          <p:cNvSpPr>
            <a:spLocks noChangeShapeType="1"/>
          </p:cNvSpPr>
          <p:nvPr/>
        </p:nvSpPr>
        <p:spPr bwMode="auto">
          <a:xfrm>
            <a:off x="3833813" y="36528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0377" name="Group 47"/>
          <p:cNvGrpSpPr>
            <a:grpSpLocks/>
          </p:cNvGrpSpPr>
          <p:nvPr/>
        </p:nvGrpSpPr>
        <p:grpSpPr bwMode="auto">
          <a:xfrm>
            <a:off x="5043488" y="3535363"/>
            <a:ext cx="982662" cy="530225"/>
            <a:chOff x="3497" y="648"/>
            <a:chExt cx="619" cy="334"/>
          </a:xfrm>
        </p:grpSpPr>
        <p:sp>
          <p:nvSpPr>
            <p:cNvPr id="100392" name="Text Box 48"/>
            <p:cNvSpPr txBox="1">
              <a:spLocks noChangeArrowheads="1"/>
            </p:cNvSpPr>
            <p:nvPr/>
          </p:nvSpPr>
          <p:spPr bwMode="auto">
            <a:xfrm>
              <a:off x="3497" y="749"/>
              <a:ext cx="61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B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(K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 )</a:t>
              </a:r>
            </a:p>
          </p:txBody>
        </p:sp>
        <p:sp>
          <p:nvSpPr>
            <p:cNvPr id="100393" name="Text Box 49"/>
            <p:cNvSpPr txBox="1">
              <a:spLocks noChangeArrowheads="1"/>
            </p:cNvSpPr>
            <p:nvPr/>
          </p:nvSpPr>
          <p:spPr bwMode="auto">
            <a:xfrm>
              <a:off x="3575" y="648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100378" name="Freeform 50"/>
          <p:cNvSpPr>
            <a:spLocks/>
          </p:cNvSpPr>
          <p:nvPr/>
        </p:nvSpPr>
        <p:spPr bwMode="auto">
          <a:xfrm>
            <a:off x="5035550" y="2433638"/>
            <a:ext cx="755650" cy="392112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79" name="Freeform 51"/>
          <p:cNvSpPr>
            <a:spLocks/>
          </p:cNvSpPr>
          <p:nvPr/>
        </p:nvSpPr>
        <p:spPr bwMode="auto">
          <a:xfrm flipV="1">
            <a:off x="5057775" y="3254375"/>
            <a:ext cx="755650" cy="392113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80" name="Text Box 52"/>
          <p:cNvSpPr txBox="1">
            <a:spLocks noChangeArrowheads="1"/>
          </p:cNvSpPr>
          <p:nvPr/>
        </p:nvSpPr>
        <p:spPr bwMode="auto">
          <a:xfrm>
            <a:off x="4849813" y="1597025"/>
            <a:ext cx="493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K</a:t>
            </a:r>
            <a:r>
              <a:rPr lang="en-US" sz="2400" baseline="-25000"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100381" name="Line 53"/>
          <p:cNvSpPr>
            <a:spLocks noChangeShapeType="1"/>
          </p:cNvSpPr>
          <p:nvPr/>
        </p:nvSpPr>
        <p:spPr bwMode="auto">
          <a:xfrm>
            <a:off x="4905375" y="1868488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0382" name="Group 54"/>
          <p:cNvGrpSpPr>
            <a:grpSpLocks/>
          </p:cNvGrpSpPr>
          <p:nvPr/>
        </p:nvGrpSpPr>
        <p:grpSpPr bwMode="auto">
          <a:xfrm>
            <a:off x="4257675" y="3868738"/>
            <a:ext cx="474663" cy="603250"/>
            <a:chOff x="2636" y="674"/>
            <a:chExt cx="299" cy="380"/>
          </a:xfrm>
        </p:grpSpPr>
        <p:sp>
          <p:nvSpPr>
            <p:cNvPr id="100390" name="Text Box 55"/>
            <p:cNvSpPr txBox="1">
              <a:spLocks noChangeArrowheads="1"/>
            </p:cNvSpPr>
            <p:nvPr/>
          </p:nvSpPr>
          <p:spPr bwMode="auto">
            <a:xfrm>
              <a:off x="2636" y="763"/>
              <a:ext cx="2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baseline="-25000">
                  <a:latin typeface="Arial" pitchFamily="34" charset="0"/>
                  <a:cs typeface="Arial" pitchFamily="34" charset="0"/>
                </a:rPr>
                <a:t>B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391" name="Text Box 56"/>
            <p:cNvSpPr txBox="1">
              <a:spLocks noChangeArrowheads="1"/>
            </p:cNvSpPr>
            <p:nvPr/>
          </p:nvSpPr>
          <p:spPr bwMode="auto">
            <a:xfrm>
              <a:off x="2721" y="674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100383" name="Line 57"/>
          <p:cNvSpPr>
            <a:spLocks noChangeShapeType="1"/>
          </p:cNvSpPr>
          <p:nvPr/>
        </p:nvSpPr>
        <p:spPr bwMode="auto">
          <a:xfrm>
            <a:off x="4667250" y="3906838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0384" name="Picture 58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4756150" y="4181475"/>
            <a:ext cx="4000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85" name="Line 59"/>
          <p:cNvSpPr>
            <a:spLocks noChangeShapeType="1"/>
          </p:cNvSpPr>
          <p:nvPr/>
        </p:nvSpPr>
        <p:spPr bwMode="auto">
          <a:xfrm flipV="1">
            <a:off x="6038850" y="3028950"/>
            <a:ext cx="768350" cy="14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86" name="Text Box 60"/>
          <p:cNvSpPr txBox="1">
            <a:spLocks noChangeArrowheads="1"/>
          </p:cNvSpPr>
          <p:nvPr/>
        </p:nvSpPr>
        <p:spPr bwMode="auto">
          <a:xfrm>
            <a:off x="6862763" y="2984500"/>
            <a:ext cx="968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Internet</a:t>
            </a:r>
          </a:p>
        </p:txBody>
      </p:sp>
      <p:sp>
        <p:nvSpPr>
          <p:cNvPr id="100387" name="Text Box 61"/>
          <p:cNvSpPr txBox="1">
            <a:spLocks noChangeArrowheads="1"/>
          </p:cNvSpPr>
          <p:nvPr/>
        </p:nvSpPr>
        <p:spPr bwMode="auto">
          <a:xfrm>
            <a:off x="3440113" y="3470275"/>
            <a:ext cx="493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K</a:t>
            </a:r>
            <a:r>
              <a:rPr lang="en-US" sz="2400" baseline="-25000">
                <a:latin typeface="Arial" pitchFamily="34" charset="0"/>
                <a:cs typeface="Arial" pitchFamily="34" charset="0"/>
              </a:rPr>
              <a:t>S</a:t>
            </a:r>
          </a:p>
        </p:txBody>
      </p:sp>
      <p:pic>
        <p:nvPicPr>
          <p:cNvPr id="100388" name="Picture 62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3409950" y="3835400"/>
            <a:ext cx="4000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89" name="Picture 17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5475" y="801688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PGP: Pretty Good Privacy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Security</a:t>
            </a:r>
            <a:endParaRPr lang="en-US"/>
          </a:p>
        </p:txBody>
      </p:sp>
      <p:pic>
        <p:nvPicPr>
          <p:cNvPr id="4" name="Picture 3" descr="PGP_diagr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173" y="1133823"/>
            <a:ext cx="5202858" cy="5420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59083" y="334613"/>
            <a:ext cx="492443" cy="62029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https://en.wikipedia.org/wiki/File:PGP_diagram.svg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1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88" y="103187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Toy SSL: a simple secure channel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>
                <a:solidFill>
                  <a:srgbClr val="C00000"/>
                </a:solidFill>
              </a:rPr>
              <a:t>handshake: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 smtClean="0"/>
              <a:t>Alice and Bob use their certificates, private keys to authenticate each other and exchange shared secret</a:t>
            </a:r>
          </a:p>
          <a:p>
            <a:r>
              <a:rPr lang="en-US" i="1" smtClean="0">
                <a:solidFill>
                  <a:srgbClr val="C00000"/>
                </a:solidFill>
              </a:rPr>
              <a:t>key derivation</a:t>
            </a:r>
            <a:r>
              <a:rPr lang="en-US" i="1" smtClean="0">
                <a:solidFill>
                  <a:srgbClr val="FF0000"/>
                </a:solidFill>
              </a:rPr>
              <a:t>:</a:t>
            </a:r>
            <a:r>
              <a:rPr lang="en-US" smtClean="0"/>
              <a:t> Alice and Bob use shared secret to derive set of keys</a:t>
            </a:r>
          </a:p>
          <a:p>
            <a:r>
              <a:rPr lang="en-US" i="1" smtClean="0">
                <a:solidFill>
                  <a:srgbClr val="C00000"/>
                </a:solidFill>
              </a:rPr>
              <a:t>data transfer: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 smtClean="0"/>
              <a:t>data to be transferred is broken up into series of records</a:t>
            </a:r>
          </a:p>
          <a:p>
            <a:r>
              <a:rPr lang="en-US" i="1" smtClean="0">
                <a:solidFill>
                  <a:srgbClr val="C00000"/>
                </a:solidFill>
              </a:rPr>
              <a:t>connection closure</a:t>
            </a:r>
            <a:r>
              <a:rPr lang="en-US" i="1" smtClean="0">
                <a:solidFill>
                  <a:srgbClr val="FF0000"/>
                </a:solidFill>
              </a:rPr>
              <a:t>:</a:t>
            </a:r>
            <a:r>
              <a:rPr lang="en-US" smtClean="0"/>
              <a:t> special messages to securely close connection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1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963" y="1042988"/>
            <a:ext cx="5484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Toy: a simple handshake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4141788"/>
            <a:ext cx="7772400" cy="22685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MS: </a:t>
            </a:r>
            <a:r>
              <a:rPr lang="en-US" smtClean="0"/>
              <a:t>master secret</a:t>
            </a:r>
          </a:p>
          <a:p>
            <a:pPr marL="0" indent="0"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EMS: </a:t>
            </a:r>
            <a:r>
              <a:rPr lang="en-US" smtClean="0"/>
              <a:t>encrypted master secret</a:t>
            </a:r>
          </a:p>
        </p:txBody>
      </p:sp>
      <p:sp>
        <p:nvSpPr>
          <p:cNvPr id="102405" name="Line 4"/>
          <p:cNvSpPr>
            <a:spLocks noChangeShapeType="1"/>
          </p:cNvSpPr>
          <p:nvPr/>
        </p:nvSpPr>
        <p:spPr bwMode="auto">
          <a:xfrm>
            <a:off x="1808163" y="1898650"/>
            <a:ext cx="48418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06" name="Text Box 5"/>
          <p:cNvSpPr txBox="1">
            <a:spLocks noChangeArrowheads="1"/>
          </p:cNvSpPr>
          <p:nvPr/>
        </p:nvSpPr>
        <p:spPr bwMode="auto">
          <a:xfrm rot="191117">
            <a:off x="3711575" y="1611313"/>
            <a:ext cx="742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hello</a:t>
            </a:r>
          </a:p>
        </p:txBody>
      </p:sp>
      <p:pic>
        <p:nvPicPr>
          <p:cNvPr id="102407" name="Picture 6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2200" y="2389188"/>
            <a:ext cx="5270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8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0100" y="2457450"/>
            <a:ext cx="6429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9" name="Line 8"/>
          <p:cNvSpPr>
            <a:spLocks noChangeShapeType="1"/>
          </p:cNvSpPr>
          <p:nvPr/>
        </p:nvSpPr>
        <p:spPr bwMode="auto">
          <a:xfrm flipH="1">
            <a:off x="1808163" y="2587625"/>
            <a:ext cx="4841875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0" name="Text Box 9"/>
          <p:cNvSpPr txBox="1">
            <a:spLocks noChangeArrowheads="1"/>
          </p:cNvSpPr>
          <p:nvPr/>
        </p:nvSpPr>
        <p:spPr bwMode="auto">
          <a:xfrm rot="-301744">
            <a:off x="2859088" y="2387600"/>
            <a:ext cx="2522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public key certificate</a:t>
            </a:r>
          </a:p>
        </p:txBody>
      </p:sp>
      <p:sp>
        <p:nvSpPr>
          <p:cNvPr id="102411" name="Line 10"/>
          <p:cNvSpPr>
            <a:spLocks noChangeShapeType="1"/>
          </p:cNvSpPr>
          <p:nvPr/>
        </p:nvSpPr>
        <p:spPr bwMode="auto">
          <a:xfrm>
            <a:off x="1808163" y="3508375"/>
            <a:ext cx="4841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2" name="Text Box 11"/>
          <p:cNvSpPr txBox="1">
            <a:spLocks noChangeArrowheads="1"/>
          </p:cNvSpPr>
          <p:nvPr/>
        </p:nvSpPr>
        <p:spPr bwMode="auto">
          <a:xfrm rot="219716">
            <a:off x="3813175" y="3290888"/>
            <a:ext cx="1952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K</a:t>
            </a:r>
            <a:r>
              <a:rPr lang="en-US" baseline="-25000">
                <a:latin typeface="Arial" pitchFamily="34" charset="0"/>
                <a:cs typeface="Arial" pitchFamily="34" charset="0"/>
              </a:rPr>
              <a:t>B</a:t>
            </a:r>
            <a:r>
              <a:rPr lang="en-US" baseline="30000">
                <a:latin typeface="Arial" pitchFamily="34" charset="0"/>
                <a:cs typeface="Arial" pitchFamily="34" charset="0"/>
              </a:rPr>
              <a:t>+</a:t>
            </a:r>
            <a:r>
              <a:rPr lang="en-US">
                <a:latin typeface="Arial" pitchFamily="34" charset="0"/>
                <a:cs typeface="Arial" pitchFamily="34" charset="0"/>
              </a:rPr>
              <a:t>(MS) = 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388" y="102711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Toy: key derivation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535113"/>
            <a:ext cx="7772400" cy="4967287"/>
          </a:xfrm>
        </p:spPr>
        <p:txBody>
          <a:bodyPr/>
          <a:lstStyle/>
          <a:p>
            <a:r>
              <a:rPr lang="en-US" sz="2400" dirty="0" smtClean="0"/>
              <a:t>considered bad to use same key for more than one cryptographic operation</a:t>
            </a:r>
          </a:p>
          <a:p>
            <a:pPr lvl="1"/>
            <a:r>
              <a:rPr lang="en-US" sz="2000" dirty="0" smtClean="0"/>
              <a:t>use different keys for Message Authentication Code (MAC) and encryption</a:t>
            </a:r>
          </a:p>
          <a:p>
            <a:r>
              <a:rPr lang="en-US" sz="2400" dirty="0" smtClean="0"/>
              <a:t>four keys:</a:t>
            </a:r>
          </a:p>
          <a:p>
            <a:pPr lvl="1"/>
            <a:r>
              <a:rPr lang="en-US" dirty="0" err="1" smtClean="0"/>
              <a:t>K</a:t>
            </a:r>
            <a:r>
              <a:rPr lang="en-US" baseline="-25000" dirty="0" err="1" smtClean="0"/>
              <a:t>c</a:t>
            </a:r>
            <a:r>
              <a:rPr lang="en-US" dirty="0" smtClean="0"/>
              <a:t> = encryption key for data sent from client to server</a:t>
            </a:r>
          </a:p>
          <a:p>
            <a:pPr lvl="1"/>
            <a:r>
              <a:rPr lang="en-US" dirty="0" smtClean="0"/>
              <a:t>M</a:t>
            </a:r>
            <a:r>
              <a:rPr lang="en-US" baseline="-25000" dirty="0" smtClean="0"/>
              <a:t>c</a:t>
            </a:r>
            <a:r>
              <a:rPr lang="en-US" dirty="0" smtClean="0"/>
              <a:t> = MAC key for data sent from client to server</a:t>
            </a:r>
          </a:p>
          <a:p>
            <a:pPr lvl="1"/>
            <a:r>
              <a:rPr lang="en-US" dirty="0" smtClean="0"/>
              <a:t>K</a:t>
            </a:r>
            <a:r>
              <a:rPr lang="en-US" baseline="-25000" dirty="0" smtClean="0"/>
              <a:t>s</a:t>
            </a:r>
            <a:r>
              <a:rPr lang="en-US" dirty="0" smtClean="0"/>
              <a:t> = encryption key for data sent from server to client</a:t>
            </a:r>
          </a:p>
          <a:p>
            <a:pPr lvl="1"/>
            <a:r>
              <a:rPr lang="en-US" dirty="0" smtClean="0"/>
              <a:t>M</a:t>
            </a:r>
            <a:r>
              <a:rPr lang="en-US" baseline="-25000" dirty="0" smtClean="0"/>
              <a:t>s</a:t>
            </a:r>
            <a:r>
              <a:rPr lang="en-US" dirty="0" smtClean="0"/>
              <a:t> = MAC key for data sent from server to client</a:t>
            </a:r>
          </a:p>
          <a:p>
            <a:r>
              <a:rPr lang="en-US" sz="2400" dirty="0" smtClean="0"/>
              <a:t>keys derived from key derivation function (KDF)</a:t>
            </a:r>
          </a:p>
          <a:p>
            <a:pPr lvl="1"/>
            <a:r>
              <a:rPr lang="en-US" sz="2000" dirty="0" smtClean="0"/>
              <a:t>takes master secret and (possibly) some additional random data and creates the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8789</TotalTime>
  <Words>1425</Words>
  <Application>Microsoft Office PowerPoint</Application>
  <PresentationFormat>On-screen Show (4:3)</PresentationFormat>
  <Paragraphs>269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PowerPoint Presentation</vt:lpstr>
      <vt:lpstr>Chapter 8 roadmap</vt:lpstr>
      <vt:lpstr>SSL: Secure Sockets Layer</vt:lpstr>
      <vt:lpstr>SSL and TCP/IP</vt:lpstr>
      <vt:lpstr>Could do something like PGP:</vt:lpstr>
      <vt:lpstr>PGP: Pretty Good Privacy</vt:lpstr>
      <vt:lpstr>Toy SSL: a simple secure channel</vt:lpstr>
      <vt:lpstr>Toy: a simple handshake</vt:lpstr>
      <vt:lpstr>Toy: key derivation</vt:lpstr>
      <vt:lpstr>Toy: data records</vt:lpstr>
      <vt:lpstr>Toy: sequence numbers</vt:lpstr>
      <vt:lpstr>Toy: control information</vt:lpstr>
      <vt:lpstr>Toy SSL: summary</vt:lpstr>
      <vt:lpstr>Toy SSL isn’t complete</vt:lpstr>
      <vt:lpstr>SSL cipher suite</vt:lpstr>
      <vt:lpstr>Real SSL: handshake (1)</vt:lpstr>
      <vt:lpstr>Real SSL: handshake (2)</vt:lpstr>
      <vt:lpstr>Real SSL: handshaking (3)</vt:lpstr>
      <vt:lpstr>Real SSL: handshaking (4)</vt:lpstr>
      <vt:lpstr>SSL record protocol</vt:lpstr>
      <vt:lpstr>SSL record format</vt:lpstr>
      <vt:lpstr>Real SSL connection</vt:lpstr>
    </vt:vector>
  </TitlesOfParts>
  <Company>Polytechnic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 6th edition</dc:title>
  <dc:creator>Keith W. Ross</dc:creator>
  <cp:lastModifiedBy>Xiannong Meng</cp:lastModifiedBy>
  <cp:revision>373</cp:revision>
  <cp:lastPrinted>2011-11-30T14:38:01Z</cp:lastPrinted>
  <dcterms:created xsi:type="dcterms:W3CDTF">1999-10-08T19:08:27Z</dcterms:created>
  <dcterms:modified xsi:type="dcterms:W3CDTF">2016-04-27T14:48:36Z</dcterms:modified>
</cp:coreProperties>
</file>