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37" r:id="rId2"/>
    <p:sldId id="330" r:id="rId3"/>
    <p:sldId id="644" r:id="rId4"/>
    <p:sldId id="640" r:id="rId5"/>
    <p:sldId id="642" r:id="rId6"/>
    <p:sldId id="646" r:id="rId7"/>
    <p:sldId id="647" r:id="rId8"/>
    <p:sldId id="654" r:id="rId9"/>
    <p:sldId id="649" r:id="rId10"/>
    <p:sldId id="648" r:id="rId11"/>
    <p:sldId id="651" r:id="rId12"/>
    <p:sldId id="655" r:id="rId13"/>
    <p:sldId id="656" r:id="rId14"/>
    <p:sldId id="657" r:id="rId15"/>
    <p:sldId id="658" r:id="rId16"/>
    <p:sldId id="668" r:id="rId17"/>
    <p:sldId id="659" r:id="rId18"/>
    <p:sldId id="661" r:id="rId19"/>
    <p:sldId id="660" r:id="rId20"/>
    <p:sldId id="669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66"/>
    <a:srgbClr val="3399FF"/>
    <a:srgbClr val="006633"/>
    <a:srgbClr val="CC0000"/>
    <a:srgbClr val="FFFF00"/>
    <a:srgbClr val="D60093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22" tIns="47311" rIns="94622" bIns="47311" numCol="1" anchor="t" anchorCtr="0" compatLnSpc="1">
            <a:prstTxWarp prst="textNoShape">
              <a:avLst/>
            </a:prstTxWarp>
          </a:bodyPr>
          <a:lstStyle>
            <a:lvl1pPr defTabSz="946059">
              <a:defRPr sz="1200" i="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6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22" tIns="47311" rIns="94622" bIns="47311" numCol="1" anchor="t" anchorCtr="0" compatLnSpc="1">
            <a:prstTxWarp prst="textNoShape">
              <a:avLst/>
            </a:prstTxWarp>
          </a:bodyPr>
          <a:lstStyle>
            <a:lvl1pPr algn="r" defTabSz="946059">
              <a:defRPr sz="1200" i="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22" tIns="47311" rIns="94622" bIns="47311" numCol="1" anchor="b" anchorCtr="0" compatLnSpc="1">
            <a:prstTxWarp prst="textNoShape">
              <a:avLst/>
            </a:prstTxWarp>
          </a:bodyPr>
          <a:lstStyle>
            <a:lvl1pPr defTabSz="946059">
              <a:defRPr sz="1200" i="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6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 defTabSz="946059">
              <a:defRPr sz="1200" i="0"/>
            </a:lvl1pPr>
          </a:lstStyle>
          <a:p>
            <a:fld id="{AA93BC3C-05E4-40CE-8B6C-3C7F0FF7F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58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3" rIns="96647" bIns="48323" numCol="1" anchor="t" anchorCtr="0" compatLnSpc="1">
            <a:prstTxWarp prst="textNoShape">
              <a:avLst/>
            </a:prstTxWarp>
          </a:bodyPr>
          <a:lstStyle>
            <a:lvl1pPr defTabSz="966696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3" rIns="96647" bIns="48323" numCol="1" anchor="t" anchorCtr="0" compatLnSpc="1">
            <a:prstTxWarp prst="textNoShape">
              <a:avLst/>
            </a:prstTxWarp>
          </a:bodyPr>
          <a:lstStyle>
            <a:lvl1pPr algn="r" defTabSz="966696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3" rIns="96647" bIns="483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3" rIns="96647" bIns="48323" numCol="1" anchor="b" anchorCtr="0" compatLnSpc="1">
            <a:prstTxWarp prst="textNoShape">
              <a:avLst/>
            </a:prstTxWarp>
          </a:bodyPr>
          <a:lstStyle>
            <a:lvl1pPr defTabSz="966696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3" rIns="96647" bIns="48323" numCol="1" anchor="b" anchorCtr="0" compatLnSpc="1">
            <a:prstTxWarp prst="textNoShape">
              <a:avLst/>
            </a:prstTxWarp>
          </a:bodyPr>
          <a:lstStyle>
            <a:lvl1pPr algn="r" defTabSz="966696">
              <a:defRPr sz="1200" i="0">
                <a:latin typeface="Times New Roman" pitchFamily="18" charset="0"/>
              </a:defRPr>
            </a:lvl1pPr>
          </a:lstStyle>
          <a:p>
            <a:fld id="{43D7A257-0650-43C4-AD78-94A366EDCD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756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60A630CE-2DE4-4741-B9FE-156C976F9B9F}" type="slidenum">
              <a:rPr lang="en-US"/>
              <a:pPr/>
              <a:t>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83DD36-39F2-454E-BB27-6124CED3E762}" type="slidenum">
              <a:rPr lang="en-US"/>
              <a:pPr/>
              <a:t>11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DCDE1-A3AE-48AC-AFC0-12767964EA58}" type="slidenum">
              <a:rPr lang="en-US"/>
              <a:pPr/>
              <a:t>15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E37946-A2AA-480D-B3E6-74A26B11FDE0}" type="slidenum">
              <a:rPr lang="en-US"/>
              <a:pPr/>
              <a:t>17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996F0-4F6B-4AFF-954F-6F6FA2024E65}" type="slidenum">
              <a:rPr lang="en-US"/>
              <a:pPr/>
              <a:t>18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90CE35-521F-46A5-9712-B69E6F201701}" type="slidenum">
              <a:rPr lang="en-US"/>
              <a:pPr/>
              <a:t>19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449728A7-58A7-44C1-B7D2-90D2717B2EB3}" type="slidenum">
              <a:rPr lang="en-US"/>
              <a:pPr/>
              <a:t>3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CF6672D-756C-4020-8398-87AB5011E9FD}" type="slidenum">
              <a:rPr lang="en-US"/>
              <a:pPr/>
              <a:t>4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3AC4E-7B7D-466A-83D3-EBBA0EEB7204}" type="slidenum">
              <a:rPr lang="en-US"/>
              <a:pPr/>
              <a:t>5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1D42D-BAE7-4D6E-AE3E-2F2167829A73}" type="slidenum">
              <a:rPr lang="en-US"/>
              <a:pPr/>
              <a:t>6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53BBE62-3563-4EE2-9B2B-7313270D906B}" type="slidenum">
              <a:rPr lang="en-US"/>
              <a:pPr/>
              <a:t>7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F2DF4FF-4A27-4363-85ED-A2AB185A4A03}" type="slidenum">
              <a:rPr lang="en-US"/>
              <a:pPr/>
              <a:t>8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02BE8-CA05-45E0-A1AD-03FA8C0E6A97}" type="slidenum">
              <a:rPr lang="en-US"/>
              <a:pPr/>
              <a:t>9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C6190-D5A8-4579-812B-7F56297362F3}" type="slidenum">
              <a:rPr lang="en-US"/>
              <a:pPr/>
              <a:t>10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C8E02D81-2FD9-4205-8AD8-A3CE5DB3B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B4E0AC2B-4220-4194-BB02-D4E485F1E9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B35F1CD4-0F49-46CF-8F3D-70AB5C41F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E93B0D72-221F-412D-90F3-19C8B8B0AB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60E75A26-7FF0-4F14-93FD-BFDA22C14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F12DF1F5-0785-4987-AB9D-C372BA20DA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F915CE7C-EDBE-42F7-85F9-AF093A45B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7E1E7D5-E5BC-4DB6-B29D-62BDE04342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BA644E9-CF9A-4E7B-BE78-022CDEDF6E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E95F6A1-A971-4AA8-A0AD-06BF1609FD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9D96E0FA-2D58-4111-8BB4-86D9C56E99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25" y="64865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Multmedia Networking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81975" y="6486525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7-</a:t>
            </a:r>
            <a:fld id="{2E8FB98A-8799-40F5-9B9C-AF6D88E146E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3" r:id="rId3"/>
    <p:sldLayoutId id="2147483842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55499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7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Multimedia Networking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543848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i="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i="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i="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553536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i="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5" y="5139141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536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4933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15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4764338D-0144-49D9-863C-FED1D95E39AE}" type="slidenum">
              <a:rPr lang="en-US"/>
              <a:pPr/>
              <a:t>1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4898" y="5664822"/>
            <a:ext cx="38202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course notes are adapted for</a:t>
            </a:r>
          </a:p>
          <a:p>
            <a:r>
              <a:rPr lang="en-US" dirty="0" smtClean="0"/>
              <a:t>CSCI 363 at Bucknell</a:t>
            </a:r>
          </a:p>
          <a:p>
            <a:r>
              <a:rPr lang="en-US" smtClean="0"/>
              <a:t>Spring 2016, </a:t>
            </a:r>
            <a:r>
              <a:rPr lang="en-US" dirty="0" err="1" smtClean="0"/>
              <a:t>Xiannong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stored video: challenges</a:t>
            </a:r>
            <a:endParaRPr lang="en-US" dirty="0">
              <a:ea typeface="ＭＳ Ｐゴシック" charset="0"/>
            </a:endParaRPr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487363" y="1563688"/>
            <a:ext cx="7643812" cy="20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continuous playout constraint</a:t>
            </a:r>
            <a:r>
              <a:rPr lang="en-US" sz="2800" i="0">
                <a:latin typeface="Gill Sans MT" pitchFamily="34" charset="0"/>
              </a:rPr>
              <a:t>: once client playout begins, playback must match original timing </a:t>
            </a:r>
          </a:p>
          <a:p>
            <a:pPr marL="914400" lvl="1" indent="-457200"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800" i="0">
                <a:latin typeface="Gill Sans MT" pitchFamily="34" charset="0"/>
              </a:rPr>
              <a:t>… but </a:t>
            </a: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network delays are variable </a:t>
            </a:r>
            <a:r>
              <a:rPr lang="en-US" sz="2800" i="0">
                <a:latin typeface="Gill Sans MT" pitchFamily="34" charset="0"/>
              </a:rPr>
              <a:t>(jitter), so will need </a:t>
            </a:r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client-side buffer </a:t>
            </a:r>
            <a:r>
              <a:rPr lang="en-US" sz="2800" i="0">
                <a:latin typeface="Gill Sans MT" pitchFamily="34" charset="0"/>
              </a:rPr>
              <a:t>to match playout requirements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 i="0">
                <a:latin typeface="Gill Sans MT" pitchFamily="34" charset="0"/>
              </a:rPr>
              <a:t>other challenges:</a:t>
            </a:r>
          </a:p>
          <a:p>
            <a:pPr marL="914400" lvl="1" indent="-457200"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800" i="0">
                <a:latin typeface="Gill Sans MT" pitchFamily="34" charset="0"/>
              </a:rPr>
              <a:t>client interactivity: pause, fast-forward, rewind, jump through video</a:t>
            </a:r>
          </a:p>
          <a:p>
            <a:pPr marL="914400" lvl="1" indent="-457200"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800" i="0">
                <a:latin typeface="Gill Sans MT" pitchFamily="34" charset="0"/>
              </a:rPr>
              <a:t>video packets may be lost, retransmitted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endParaRPr lang="en-US" sz="2400" i="0">
              <a:latin typeface="Gill Sans MT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D237AB3D-18FA-4D7E-9537-1885FDBA989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rate video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0">
                  <a:latin typeface="Arial"/>
                  <a:ea typeface="ＭＳ Ｐゴシック" charset="0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i="0">
                  <a:latin typeface="Arial"/>
                  <a:ea typeface="ＭＳ Ｐゴシック" charset="0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i="0">
                  <a:latin typeface="Arial"/>
                  <a:ea typeface="ＭＳ Ｐゴシック" charset="0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i="0">
                  <a:latin typeface="Arial"/>
                  <a:ea typeface="ＭＳ Ｐゴシック" charset="0"/>
                  <a:cs typeface="Arial"/>
                </a:rPr>
                <a:t>client video</a:t>
              </a:r>
            </a:p>
            <a:p>
              <a:pPr algn="r">
                <a:defRPr/>
              </a:pPr>
              <a:r>
                <a:rPr lang="en-US" i="0">
                  <a:latin typeface="Arial"/>
                  <a:ea typeface="ＭＳ Ｐゴシック" charset="0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2974975" y="1806575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  constant bit </a:t>
              </a:r>
            </a:p>
            <a:p>
              <a:pPr>
                <a:defRPr/>
              </a:pPr>
              <a:r>
                <a:rPr lang="en-US" i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rate video</a:t>
              </a:r>
            </a:p>
            <a:p>
              <a:pPr>
                <a:defRPr/>
              </a:pPr>
              <a:r>
                <a:rPr lang="en-US" i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i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i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i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buffered</a:t>
              </a:r>
            </a:p>
            <a:p>
              <a:pPr algn="ctr"/>
              <a:r>
                <a:rPr lang="en-US" sz="1400" i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video</a:t>
              </a:r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client-side </a:t>
            </a: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buffering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 </a:t>
            </a: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and </a:t>
            </a:r>
            <a:r>
              <a:rPr lang="en-US" i="1" dirty="0" err="1" smtClean="0">
                <a:solidFill>
                  <a:srgbClr val="CC0000"/>
                </a:solidFill>
                <a:ea typeface="ＭＳ Ｐゴシック" charset="0"/>
              </a:rPr>
              <a:t>playout</a:t>
            </a: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 delay: </a:t>
            </a:r>
            <a:r>
              <a:rPr lang="en-US" dirty="0">
                <a:ea typeface="ＭＳ Ｐゴシック" charset="0"/>
              </a:rPr>
              <a:t>compensate for network-added delay, delay jitter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36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FBE3FFED-2511-4F49-AC2F-9852F2198586}" type="slidenum">
              <a:rPr lang="en-US"/>
              <a:pPr/>
              <a:t>11</a:t>
            </a:fld>
            <a:endParaRPr lang="en-US"/>
          </a:p>
        </p:txBody>
      </p:sp>
      <p:pic>
        <p:nvPicPr>
          <p:cNvPr id="36877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stored video: </a:t>
            </a:r>
            <a:r>
              <a:rPr lang="en-US" dirty="0" err="1" smtClean="0">
                <a:ea typeface="ＭＳ Ｐゴシック" charset="0"/>
              </a:rPr>
              <a:t>revisted</a:t>
            </a: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Client-side buffering, </a:t>
            </a:r>
            <a:r>
              <a:rPr lang="en-US" dirty="0" err="1" smtClean="0">
                <a:ea typeface="ＭＳ Ｐゴシック" charset="0"/>
              </a:rPr>
              <a:t>playout</a:t>
            </a:r>
            <a:endParaRPr lang="en-US" dirty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Multmedia Networking</a:t>
            </a:r>
            <a:endParaRPr lang="en-US" dirty="0"/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857174C0-726F-4CDF-BF5D-1E6F4FF79006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38916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893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893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4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894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894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894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3894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4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895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5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895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</p:grpSp>
      <p:sp>
        <p:nvSpPr>
          <p:cNvPr id="38917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8918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89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8919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38920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8921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38922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 fill </a:t>
            </a:r>
          </a:p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rate, </a:t>
            </a:r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x(t)</a:t>
            </a:r>
          </a:p>
        </p:txBody>
      </p:sp>
      <p:sp>
        <p:nvSpPr>
          <p:cNvPr id="38923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client  application </a:t>
            </a:r>
          </a:p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buffer, size B</a:t>
            </a:r>
          </a:p>
        </p:txBody>
      </p:sp>
      <p:cxnSp>
        <p:nvCxnSpPr>
          <p:cNvPr id="38924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8925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8926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38927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playout rate,</a:t>
            </a:r>
          </a:p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e.g., CBR 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38928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929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 fill level, </a:t>
            </a:r>
            <a:r>
              <a:rPr lang="en-US" sz="140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Q(t)</a:t>
            </a:r>
          </a:p>
        </p:txBody>
      </p:sp>
      <p:cxnSp>
        <p:nvCxnSpPr>
          <p:cNvPr id="38930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8931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8932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video server</a:t>
            </a:r>
            <a:endParaRPr lang="en-US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33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4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client</a:t>
            </a:r>
            <a:endParaRPr lang="en-US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Client-side buffering, </a:t>
            </a:r>
            <a:r>
              <a:rPr lang="en-US" dirty="0" err="1" smtClean="0">
                <a:ea typeface="ＭＳ Ｐゴシック" charset="0"/>
              </a:rPr>
              <a:t>playout</a:t>
            </a:r>
            <a:endParaRPr lang="en-US" dirty="0"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Multmedia Networking</a:t>
            </a:r>
            <a:endParaRPr lang="en-US" dirty="0"/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39EF2246-5190-480F-9DA4-ADD620849611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39940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996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996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7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997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997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997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3997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7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998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98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998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</p:grpSp>
      <p:sp>
        <p:nvSpPr>
          <p:cNvPr id="39941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942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9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9943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39944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9945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39946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 fill </a:t>
            </a:r>
          </a:p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rate, </a:t>
            </a:r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x(t)</a:t>
            </a:r>
          </a:p>
        </p:txBody>
      </p:sp>
      <p:sp>
        <p:nvSpPr>
          <p:cNvPr id="39947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client  application </a:t>
            </a:r>
          </a:p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buffer, size B</a:t>
            </a:r>
          </a:p>
        </p:txBody>
      </p:sp>
      <p:cxnSp>
        <p:nvCxnSpPr>
          <p:cNvPr id="39948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9949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673850" y="1882775"/>
            <a:ext cx="1614488" cy="658813"/>
            <a:chOff x="6673448" y="1882401"/>
            <a:chExt cx="1614619" cy="659064"/>
          </a:xfrm>
        </p:grpSpPr>
        <p:cxnSp>
          <p:nvCxnSpPr>
            <p:cNvPr id="39963" name="Straight Connector 55"/>
            <p:cNvCxnSpPr>
              <a:cxnSpLocks noChangeShapeType="1"/>
            </p:cNvCxnSpPr>
            <p:nvPr/>
          </p:nvCxnSpPr>
          <p:spPr bwMode="auto">
            <a:xfrm>
              <a:off x="6673448" y="2541465"/>
              <a:ext cx="65298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9964" name="TextBox 57"/>
            <p:cNvSpPr txBox="1">
              <a:spLocks noChangeArrowheads="1"/>
            </p:cNvSpPr>
            <p:nvPr/>
          </p:nvSpPr>
          <p:spPr bwMode="auto">
            <a:xfrm>
              <a:off x="6833034" y="1882401"/>
              <a:ext cx="145503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playout rate,</a:t>
              </a:r>
            </a:p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e.g., CBR </a:t>
              </a:r>
              <a:r>
                <a:rPr lang="en-US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/>
          </a:p>
        </p:txBody>
      </p:sp>
      <p:sp>
        <p:nvSpPr>
          <p:cNvPr id="39952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 fill level, </a:t>
            </a:r>
            <a:r>
              <a:rPr lang="en-US" sz="140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Q(t)</a:t>
            </a:r>
          </a:p>
        </p:txBody>
      </p:sp>
      <p:cxnSp>
        <p:nvCxnSpPr>
          <p:cNvPr id="39953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9954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9955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video server</a:t>
            </a:r>
            <a:endParaRPr lang="en-US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56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7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client</a:t>
            </a:r>
            <a:endParaRPr lang="en-US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22963" y="2095500"/>
            <a:ext cx="423862" cy="846138"/>
          </a:xfrm>
          <a:prstGeom prst="rect">
            <a:avLst/>
          </a:prstGeom>
          <a:solidFill>
            <a:schemeClr val="bg1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929313" y="2100263"/>
            <a:ext cx="425450" cy="844550"/>
          </a:xfrm>
          <a:prstGeom prst="rect">
            <a:avLst/>
          </a:prstGeom>
          <a:solidFill>
            <a:srgbClr val="000099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27088" y="4608513"/>
            <a:ext cx="67008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1. 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Initial fill of buffer until </a:t>
            </a:r>
            <a:r>
              <a:rPr lang="en-US" sz="2800" i="0" dirty="0" err="1">
                <a:latin typeface="+mn-lt"/>
                <a:ea typeface="ＭＳ Ｐゴシック" charset="0"/>
                <a:cs typeface="ＭＳ Ｐゴシック" charset="0"/>
              </a:rPr>
              <a:t>playout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 begins at </a:t>
            </a:r>
            <a:r>
              <a:rPr lang="en-US" sz="2800" dirty="0" err="1">
                <a:latin typeface="+mn-lt"/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latin typeface="+mn-lt"/>
                <a:ea typeface="ＭＳ Ｐゴシック" charset="0"/>
                <a:cs typeface="ＭＳ Ｐゴシック" charset="0"/>
              </a:rPr>
              <a:t>p</a:t>
            </a:r>
            <a:endParaRPr lang="en-US" sz="2800" baseline="-250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50900" y="5089525"/>
            <a:ext cx="8024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2. </a:t>
            </a:r>
            <a:r>
              <a:rPr lang="en-US" sz="2800" i="0" dirty="0" err="1">
                <a:latin typeface="+mn-lt"/>
                <a:ea typeface="ＭＳ Ｐゴシック" charset="0"/>
                <a:cs typeface="ＭＳ Ｐゴシック" charset="0"/>
              </a:rPr>
              <a:t>playout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 begins at </a:t>
            </a:r>
            <a:r>
              <a:rPr lang="en-US" sz="2800" i="0" dirty="0" err="1">
                <a:latin typeface="+mn-lt"/>
                <a:ea typeface="ＭＳ Ｐゴシック" charset="0"/>
                <a:cs typeface="ＭＳ Ｐゴシック" charset="0"/>
              </a:rPr>
              <a:t>t</a:t>
            </a:r>
            <a:r>
              <a:rPr lang="en-US" sz="2800" i="0" baseline="-25000" dirty="0" err="1">
                <a:latin typeface="+mn-lt"/>
                <a:ea typeface="ＭＳ Ｐゴシック" charset="0"/>
                <a:cs typeface="ＭＳ Ｐゴシック" charset="0"/>
              </a:rPr>
              <a:t>p</a:t>
            </a:r>
            <a:r>
              <a:rPr lang="en-US" sz="2800" i="0" baseline="-25000" dirty="0">
                <a:latin typeface="+mn-lt"/>
                <a:ea typeface="ＭＳ Ｐゴシック" charset="0"/>
                <a:cs typeface="ＭＳ Ｐゴシック" charset="0"/>
              </a:rPr>
              <a:t>, </a:t>
            </a:r>
          </a:p>
          <a:p>
            <a:pPr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3. 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buffer fill level varies over time as fill rate</a:t>
            </a:r>
            <a:r>
              <a:rPr lang="en-US" sz="2800" i="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x(t) 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varies and </a:t>
            </a:r>
            <a:r>
              <a:rPr lang="en-US" sz="2800" i="0" dirty="0" err="1">
                <a:latin typeface="+mn-lt"/>
                <a:ea typeface="ＭＳ Ｐゴシック" charset="0"/>
                <a:cs typeface="ＭＳ Ｐゴシック" charset="0"/>
              </a:rPr>
              <a:t>playout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 rate </a:t>
            </a:r>
            <a:r>
              <a:rPr lang="en-US" sz="2800" dirty="0">
                <a:solidFill>
                  <a:srgbClr val="CC0000"/>
                </a:solidFill>
                <a:latin typeface="+mn-lt"/>
                <a:ea typeface="ＭＳ Ｐゴシック" charset="0"/>
                <a:cs typeface="ＭＳ Ｐゴシック" charset="0"/>
              </a:rPr>
              <a:t>r</a:t>
            </a:r>
            <a:r>
              <a:rPr lang="en-US" sz="2800" i="0" dirty="0">
                <a:latin typeface="+mn-lt"/>
                <a:ea typeface="ＭＳ Ｐゴシック" charset="0"/>
                <a:cs typeface="ＭＳ Ｐゴシック" charset="0"/>
              </a:rPr>
              <a:t> is constant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905500" y="2095500"/>
            <a:ext cx="760413" cy="850900"/>
          </a:xfrm>
          <a:prstGeom prst="rect">
            <a:avLst/>
          </a:prstGeom>
          <a:solidFill>
            <a:schemeClr val="bg1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69" grpId="0" animBg="1"/>
      <p:bldP spid="3" grpId="0"/>
      <p:bldP spid="70" grpId="0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42938" y="3644900"/>
            <a:ext cx="7905750" cy="303371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i="1" dirty="0" err="1" smtClean="0">
                <a:solidFill>
                  <a:srgbClr val="CC0000"/>
                </a:solidFill>
              </a:rPr>
              <a:t>playout</a:t>
            </a:r>
            <a:r>
              <a:rPr lang="en-US" i="1" dirty="0" smtClean="0">
                <a:solidFill>
                  <a:srgbClr val="CC0000"/>
                </a:solidFill>
              </a:rPr>
              <a:t> buffering: average fill rate (~x), </a:t>
            </a:r>
            <a:r>
              <a:rPr lang="en-US" i="1" dirty="0" err="1" smtClean="0">
                <a:solidFill>
                  <a:srgbClr val="CC0000"/>
                </a:solidFill>
              </a:rPr>
              <a:t>playout</a:t>
            </a:r>
            <a:r>
              <a:rPr lang="en-US" i="1" dirty="0" smtClean="0">
                <a:solidFill>
                  <a:srgbClr val="CC0000"/>
                </a:solidFill>
              </a:rPr>
              <a:t> rate (r):</a:t>
            </a:r>
          </a:p>
          <a:p>
            <a:pPr marL="0" indent="0"/>
            <a:r>
              <a:rPr lang="en-US" sz="2400" dirty="0" smtClean="0">
                <a:solidFill>
                  <a:srgbClr val="000099"/>
                </a:solidFill>
              </a:rPr>
              <a:t>~</a:t>
            </a:r>
            <a:r>
              <a:rPr lang="en-US" sz="2400" smtClean="0">
                <a:solidFill>
                  <a:srgbClr val="000099"/>
                </a:solidFill>
              </a:rPr>
              <a:t>x </a:t>
            </a:r>
            <a:r>
              <a:rPr lang="en-US" sz="2400" dirty="0" smtClean="0">
                <a:solidFill>
                  <a:srgbClr val="000099"/>
                </a:solidFill>
              </a:rPr>
              <a:t>&lt;</a:t>
            </a:r>
            <a:r>
              <a:rPr lang="en-US" sz="2400" smtClean="0">
                <a:solidFill>
                  <a:srgbClr val="000099"/>
                </a:solidFill>
              </a:rPr>
              <a:t> </a:t>
            </a:r>
            <a:r>
              <a:rPr lang="en-US" sz="2400" dirty="0" smtClean="0">
                <a:solidFill>
                  <a:srgbClr val="000099"/>
                </a:solidFill>
              </a:rPr>
              <a:t>r : </a:t>
            </a:r>
            <a:r>
              <a:rPr lang="en-US" sz="2400" dirty="0" smtClean="0"/>
              <a:t>buffer eventually empties (causing freezing of video </a:t>
            </a:r>
            <a:r>
              <a:rPr lang="en-US" sz="2400" dirty="0" err="1" smtClean="0"/>
              <a:t>playout</a:t>
            </a:r>
            <a:r>
              <a:rPr lang="en-US" sz="2400" dirty="0" smtClean="0"/>
              <a:t> until buffer again fills)</a:t>
            </a:r>
          </a:p>
          <a:p>
            <a:pPr marL="0" indent="0"/>
            <a:r>
              <a:rPr lang="en-US" sz="2400" dirty="0" smtClean="0">
                <a:solidFill>
                  <a:srgbClr val="000099"/>
                </a:solidFill>
              </a:rPr>
              <a:t>~x &gt; r: </a:t>
            </a:r>
            <a:r>
              <a:rPr lang="en-US" sz="2400" dirty="0" smtClean="0"/>
              <a:t>buffer will not empty, provided initial </a:t>
            </a:r>
            <a:r>
              <a:rPr lang="en-US" sz="2400" dirty="0" err="1" smtClean="0"/>
              <a:t>playout</a:t>
            </a:r>
            <a:r>
              <a:rPr lang="en-US" sz="2400" dirty="0" smtClean="0"/>
              <a:t> delay is large enough to absorb variability in x(t)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</a:rPr>
              <a:t>initial </a:t>
            </a:r>
            <a:r>
              <a:rPr lang="en-US" i="1" dirty="0" err="1" smtClean="0">
                <a:solidFill>
                  <a:srgbClr val="CC0000"/>
                </a:solidFill>
              </a:rPr>
              <a:t>playout</a:t>
            </a:r>
            <a:r>
              <a:rPr lang="en-US" i="1" dirty="0" smtClean="0">
                <a:solidFill>
                  <a:srgbClr val="CC0000"/>
                </a:solidFill>
              </a:rPr>
              <a:t> delay tradeoff: </a:t>
            </a:r>
            <a:r>
              <a:rPr lang="en-US" dirty="0" smtClean="0"/>
              <a:t>buffer starvation less likely with larger delay, but larger delay until user begins watching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Multmedia Networking</a:t>
            </a:r>
            <a:endParaRPr lang="en-US" dirty="0"/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6D46400B-FC17-4C4A-8F77-EB11D64ABCD2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40964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4098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4098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4099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4099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4099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4099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99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4099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4100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</p:grpSp>
      <p:sp>
        <p:nvSpPr>
          <p:cNvPr id="40965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66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40967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0968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40969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 fill </a:t>
            </a:r>
          </a:p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rate, </a:t>
            </a:r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x(t)</a:t>
            </a:r>
          </a:p>
        </p:txBody>
      </p:sp>
      <p:sp>
        <p:nvSpPr>
          <p:cNvPr id="40970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client  application </a:t>
            </a:r>
          </a:p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buffer, size B</a:t>
            </a:r>
          </a:p>
        </p:txBody>
      </p:sp>
      <p:cxnSp>
        <p:nvCxnSpPr>
          <p:cNvPr id="40971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0972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0973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40974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playout rate,</a:t>
            </a:r>
          </a:p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e.g., CBR 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40975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 w="1587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6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latin typeface="Arial" pitchFamily="34" charset="0"/>
                <a:cs typeface="Arial" pitchFamily="34" charset="0"/>
              </a:rPr>
              <a:t>buffer fill level, </a:t>
            </a:r>
            <a:r>
              <a:rPr lang="en-US" sz="140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Q(t)</a:t>
            </a:r>
          </a:p>
        </p:txBody>
      </p:sp>
      <p:cxnSp>
        <p:nvCxnSpPr>
          <p:cNvPr id="40977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0978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0979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video server</a:t>
            </a:r>
            <a:endParaRPr lang="en-US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Client-side buffering, </a:t>
            </a:r>
            <a:r>
              <a:rPr lang="en-US" dirty="0" err="1" smtClean="0">
                <a:ea typeface="ＭＳ Ｐゴシック" charset="0"/>
              </a:rPr>
              <a:t>playout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40981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multimedia</a:t>
            </a:r>
            <a:r>
              <a:rPr lang="en-US" dirty="0">
                <a:ea typeface="ＭＳ Ｐゴシック" charset="0"/>
              </a:rPr>
              <a:t>: </a:t>
            </a:r>
            <a:r>
              <a:rPr lang="en-US" dirty="0" smtClean="0">
                <a:ea typeface="ＭＳ Ｐゴシック" charset="0"/>
              </a:rPr>
              <a:t>UDP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dirty="0" smtClean="0">
                <a:ea typeface="ＭＳ Ｐゴシック" charset="0"/>
              </a:rPr>
              <a:t>server </a:t>
            </a:r>
            <a:r>
              <a:rPr lang="en-US" dirty="0">
                <a:ea typeface="ＭＳ Ｐゴシック" charset="0"/>
              </a:rPr>
              <a:t>sends at rate appropriate for client </a:t>
            </a:r>
            <a:endParaRPr lang="en-US" dirty="0" smtClean="0">
              <a:ea typeface="ＭＳ Ｐゴシック" charset="0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sz="2800" dirty="0">
                <a:ea typeface="ＭＳ Ｐゴシック" charset="0"/>
              </a:rPr>
              <a:t>o</a:t>
            </a:r>
            <a:r>
              <a:rPr lang="en-US" sz="2800" dirty="0" smtClean="0">
                <a:ea typeface="ＭＳ Ｐゴシック" charset="0"/>
              </a:rPr>
              <a:t>ften: </a:t>
            </a:r>
            <a:r>
              <a:rPr lang="en-US" sz="2800" dirty="0">
                <a:ea typeface="ＭＳ Ｐゴシック" charset="0"/>
              </a:rPr>
              <a:t>send rate = encoding rate = constant rate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>
                <a:ea typeface="ＭＳ Ｐゴシック" charset="0"/>
              </a:rPr>
              <a:t>t</a:t>
            </a:r>
            <a:r>
              <a:rPr lang="en-US" sz="2800" dirty="0" smtClean="0">
                <a:ea typeface="ＭＳ Ｐゴシック" charset="0"/>
              </a:rPr>
              <a:t>ransmission rate can be oblivious to congestion levels</a:t>
            </a:r>
            <a:endParaRPr lang="en-US" sz="2800" dirty="0">
              <a:ea typeface="ＭＳ Ｐゴシック" charset="0"/>
            </a:endParaRP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</a:rPr>
              <a:t>short </a:t>
            </a:r>
            <a:r>
              <a:rPr lang="en-US" dirty="0" err="1">
                <a:ea typeface="ＭＳ Ｐゴシック" charset="0"/>
              </a:rPr>
              <a:t>playout</a:t>
            </a:r>
            <a:r>
              <a:rPr lang="en-US" dirty="0">
                <a:ea typeface="ＭＳ Ｐゴシック" charset="0"/>
              </a:rPr>
              <a:t> delay (2-5 seconds) to remove network jitter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</a:rPr>
              <a:t>error </a:t>
            </a:r>
            <a:r>
              <a:rPr lang="en-US" dirty="0" smtClean="0">
                <a:ea typeface="ＭＳ Ｐゴシック" charset="0"/>
              </a:rPr>
              <a:t>recovery: application-level, </a:t>
            </a:r>
            <a:r>
              <a:rPr lang="en-US" dirty="0" err="1" smtClean="0">
                <a:ea typeface="ＭＳ Ｐゴシック" charset="0"/>
              </a:rPr>
              <a:t>timeipermitting</a:t>
            </a:r>
            <a:endParaRPr lang="en-US" dirty="0" smtClean="0">
              <a:ea typeface="ＭＳ Ｐゴシック" charset="0"/>
            </a:endParaRPr>
          </a:p>
          <a:p>
            <a:pPr>
              <a:buFont typeface="Wingdings" charset="0"/>
              <a:buChar char="v"/>
              <a:defRPr/>
            </a:pPr>
            <a:r>
              <a:rPr lang="en-US" dirty="0" smtClean="0">
                <a:ea typeface="ＭＳ Ｐゴシック" charset="0"/>
              </a:rPr>
              <a:t>RTSP (Real Time Streaming Protocol) [RFC </a:t>
            </a:r>
            <a:r>
              <a:rPr lang="en-US" dirty="0" smtClean="0">
                <a:ea typeface="ＭＳ Ｐゴシック" charset="0"/>
              </a:rPr>
              <a:t>2326]: multimedia payload types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 smtClean="0">
                <a:ea typeface="ＭＳ Ｐゴシック" charset="0"/>
              </a:rPr>
              <a:t>UDP may </a:t>
            </a:r>
            <a:r>
              <a:rPr lang="en-US" i="1" dirty="0" smtClean="0">
                <a:ea typeface="ＭＳ Ｐゴシック" charset="0"/>
              </a:rPr>
              <a:t>not</a:t>
            </a:r>
            <a:r>
              <a:rPr lang="en-US" dirty="0" smtClean="0">
                <a:ea typeface="ＭＳ Ｐゴシック" charset="0"/>
              </a:rPr>
              <a:t> go through firewalls</a:t>
            </a:r>
            <a:endParaRPr lang="en-US" dirty="0">
              <a:ea typeface="ＭＳ Ｐゴシック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4198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CFCD23CA-53C7-4F75-A414-E05C49D069FC}" type="slidenum">
              <a:rPr lang="en-US"/>
              <a:pPr/>
              <a:t>15</a:t>
            </a:fld>
            <a:endParaRPr lang="en-US"/>
          </a:p>
        </p:txBody>
      </p:sp>
      <p:pic>
        <p:nvPicPr>
          <p:cNvPr id="41989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stream example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consumption rate: 2 Mbps (given)</a:t>
            </a:r>
          </a:p>
          <a:p>
            <a:r>
              <a:rPr lang="en-US" dirty="0" smtClean="0"/>
              <a:t>Then the server would transmit one UDP packet full of data every (8000 bits)/(2 Mbps) = 4 </a:t>
            </a:r>
            <a:r>
              <a:rPr lang="en-US" dirty="0" err="1" smtClean="0"/>
              <a:t>ms</a:t>
            </a:r>
            <a:r>
              <a:rPr lang="en-US" dirty="0" smtClean="0"/>
              <a:t>, assuming each packet contains 8000 bits data</a:t>
            </a:r>
            <a:endParaRPr lang="en-US" dirty="0" smtClean="0"/>
          </a:p>
          <a:p>
            <a:r>
              <a:rPr lang="en-US" dirty="0" smtClean="0"/>
              <a:t>Some issues:</a:t>
            </a:r>
          </a:p>
          <a:p>
            <a:pPr lvl="1"/>
            <a:r>
              <a:rPr lang="en-US" dirty="0" smtClean="0"/>
              <a:t>UDP doesn’t handle variable network bandwidth well</a:t>
            </a:r>
          </a:p>
          <a:p>
            <a:pPr lvl="1"/>
            <a:r>
              <a:rPr lang="en-US" dirty="0" smtClean="0"/>
              <a:t>UDP streaming requires a media control server (e.g., RTSP server) to process client-server interaction, and to track client state</a:t>
            </a:r>
          </a:p>
          <a:p>
            <a:pPr lvl="1"/>
            <a:r>
              <a:rPr lang="en-US" dirty="0" smtClean="0"/>
              <a:t>Many firewalls are designed to block UDP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Multmedia Networking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7-</a:t>
            </a:r>
            <a:fld id="{E93B0D72-221F-412D-90F3-19C8B8B0AB5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4"/>
          <p:cNvGrpSpPr>
            <a:grpSpLocks/>
          </p:cNvGrpSpPr>
          <p:nvPr/>
        </p:nvGrpSpPr>
        <p:grpSpPr bwMode="auto">
          <a:xfrm>
            <a:off x="5951538" y="2817813"/>
            <a:ext cx="1035050" cy="644525"/>
            <a:chOff x="5288362" y="3066231"/>
            <a:chExt cx="1034815" cy="644839"/>
          </a:xfrm>
        </p:grpSpPr>
        <p:grpSp>
          <p:nvGrpSpPr>
            <p:cNvPr id="44061" name="Group 77"/>
            <p:cNvGrpSpPr>
              <a:grpSpLocks/>
            </p:cNvGrpSpPr>
            <p:nvPr/>
          </p:nvGrpSpPr>
          <p:grpSpPr bwMode="auto">
            <a:xfrm>
              <a:off x="5288362" y="3066231"/>
              <a:ext cx="721504" cy="644839"/>
              <a:chOff x="5125853" y="2720015"/>
              <a:chExt cx="1352281" cy="644839"/>
            </a:xfrm>
          </p:grpSpPr>
          <p:sp>
            <p:nvSpPr>
              <p:cNvPr id="44063" name="Rectangle 78"/>
              <p:cNvSpPr>
                <a:spLocks noChangeArrowheads="1"/>
              </p:cNvSpPr>
              <p:nvPr/>
            </p:nvSpPr>
            <p:spPr bwMode="auto">
              <a:xfrm>
                <a:off x="5125853" y="2720015"/>
                <a:ext cx="1352281" cy="64483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sz="1400"/>
              </a:p>
            </p:txBody>
          </p:sp>
          <p:sp>
            <p:nvSpPr>
              <p:cNvPr id="44064" name="Rectangle 79"/>
              <p:cNvSpPr>
                <a:spLocks noChangeArrowheads="1"/>
              </p:cNvSpPr>
              <p:nvPr/>
            </p:nvSpPr>
            <p:spPr bwMode="auto">
              <a:xfrm>
                <a:off x="5330788" y="2729246"/>
                <a:ext cx="1143274" cy="626501"/>
              </a:xfrm>
              <a:prstGeom prst="rect">
                <a:avLst/>
              </a:prstGeom>
              <a:solidFill>
                <a:srgbClr val="000099"/>
              </a:solidFill>
              <a:ln w="1587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/>
              </a:p>
            </p:txBody>
          </p:sp>
        </p:grpSp>
        <p:cxnSp>
          <p:nvCxnSpPr>
            <p:cNvPr id="44062" name="Straight Connector 82"/>
            <p:cNvCxnSpPr>
              <a:cxnSpLocks noChangeShapeType="1"/>
            </p:cNvCxnSpPr>
            <p:nvPr/>
          </p:nvCxnSpPr>
          <p:spPr bwMode="auto">
            <a:xfrm>
              <a:off x="5780752" y="3366157"/>
              <a:ext cx="54242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4034" name="Group 70"/>
          <p:cNvGrpSpPr>
            <a:grpSpLocks/>
          </p:cNvGrpSpPr>
          <p:nvPr/>
        </p:nvGrpSpPr>
        <p:grpSpPr bwMode="auto">
          <a:xfrm>
            <a:off x="1960563" y="2747963"/>
            <a:ext cx="722312" cy="644525"/>
            <a:chOff x="5125853" y="2720015"/>
            <a:chExt cx="1352281" cy="644839"/>
          </a:xfrm>
        </p:grpSpPr>
        <p:sp>
          <p:nvSpPr>
            <p:cNvPr id="44059" name="Rectangle 71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 sz="1400"/>
            </a:p>
          </p:txBody>
        </p:sp>
        <p:sp>
          <p:nvSpPr>
            <p:cNvPr id="44060" name="Rectangle 72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 w="1587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/>
            </a:p>
          </p:txBody>
        </p:sp>
      </p:grp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multimedia</a:t>
            </a:r>
            <a:r>
              <a:rPr lang="en-US" dirty="0">
                <a:ea typeface="ＭＳ Ｐゴシック" charset="0"/>
              </a:rPr>
              <a:t>: </a:t>
            </a:r>
            <a:r>
              <a:rPr lang="en-US" dirty="0" smtClean="0">
                <a:ea typeface="ＭＳ Ｐゴシック" charset="0"/>
              </a:rPr>
              <a:t>HTTP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smtClean="0"/>
              <a:t>multimedia file retrieved via HTTP GET</a:t>
            </a:r>
          </a:p>
          <a:p>
            <a:r>
              <a:rPr lang="en-US" smtClean="0"/>
              <a:t>send at maximum possible rate under TCP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fill rate fluctuates due to TCP congestion control, retransmissions (in-order delivery)</a:t>
            </a:r>
          </a:p>
          <a:p>
            <a:r>
              <a:rPr lang="en-US" smtClean="0"/>
              <a:t>larger playout delay: smooth TCP delivery rate</a:t>
            </a:r>
          </a:p>
          <a:p>
            <a:r>
              <a:rPr lang="en-US" smtClean="0"/>
              <a:t>HTTP/TCP passes more easily through firewalls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0EDBADD1-95EE-4CFF-AE95-618A0B18769A}" type="slidenum">
              <a:rPr lang="en-US"/>
              <a:pPr/>
              <a:t>17</a:t>
            </a:fld>
            <a:endParaRPr lang="en-US"/>
          </a:p>
        </p:txBody>
      </p:sp>
      <p:pic>
        <p:nvPicPr>
          <p:cNvPr id="44039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Freeform 1287"/>
          <p:cNvSpPr>
            <a:spLocks/>
          </p:cNvSpPr>
          <p:nvPr/>
        </p:nvSpPr>
        <p:spPr bwMode="auto">
          <a:xfrm>
            <a:off x="2852738" y="2711450"/>
            <a:ext cx="1958975" cy="909638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44041" name="Straight Connector 45"/>
          <p:cNvCxnSpPr>
            <a:cxnSpLocks noChangeShapeType="1"/>
          </p:cNvCxnSpPr>
          <p:nvPr/>
        </p:nvCxnSpPr>
        <p:spPr bwMode="auto">
          <a:xfrm>
            <a:off x="2549525" y="3130550"/>
            <a:ext cx="10477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4042" name="Straight Connector 46"/>
          <p:cNvCxnSpPr>
            <a:cxnSpLocks noChangeShapeType="1"/>
          </p:cNvCxnSpPr>
          <p:nvPr/>
        </p:nvCxnSpPr>
        <p:spPr bwMode="auto">
          <a:xfrm>
            <a:off x="4705350" y="3141663"/>
            <a:ext cx="12922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44043" name="TextBox 47"/>
          <p:cNvSpPr txBox="1">
            <a:spLocks noChangeArrowheads="1"/>
          </p:cNvSpPr>
          <p:nvPr/>
        </p:nvSpPr>
        <p:spPr bwMode="auto">
          <a:xfrm>
            <a:off x="4913313" y="2651125"/>
            <a:ext cx="98107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 rate, </a:t>
            </a:r>
            <a:r>
              <a:rPr lang="en-US" sz="1400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x(t)</a:t>
            </a:r>
          </a:p>
        </p:txBody>
      </p:sp>
      <p:grpSp>
        <p:nvGrpSpPr>
          <p:cNvPr id="44044" name="Group 2"/>
          <p:cNvGrpSpPr>
            <a:grpSpLocks/>
          </p:cNvGrpSpPr>
          <p:nvPr/>
        </p:nvGrpSpPr>
        <p:grpSpPr bwMode="auto">
          <a:xfrm>
            <a:off x="6888163" y="2803525"/>
            <a:ext cx="1131887" cy="644525"/>
            <a:chOff x="5125853" y="2720015"/>
            <a:chExt cx="1352281" cy="644839"/>
          </a:xfrm>
        </p:grpSpPr>
        <p:sp>
          <p:nvSpPr>
            <p:cNvPr id="44057" name="Rectangle 44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 sz="1400"/>
            </a:p>
          </p:txBody>
        </p:sp>
        <p:sp>
          <p:nvSpPr>
            <p:cNvPr id="44058" name="Rectangle 54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 w="1587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/>
            </a:p>
          </p:txBody>
        </p:sp>
      </p:grpSp>
      <p:grpSp>
        <p:nvGrpSpPr>
          <p:cNvPr id="44045" name="Group 134"/>
          <p:cNvGrpSpPr>
            <a:grpSpLocks/>
          </p:cNvGrpSpPr>
          <p:nvPr/>
        </p:nvGrpSpPr>
        <p:grpSpPr bwMode="auto">
          <a:xfrm>
            <a:off x="620713" y="2820988"/>
            <a:ext cx="1201737" cy="533400"/>
            <a:chOff x="3621" y="3265"/>
            <a:chExt cx="1776" cy="744"/>
          </a:xfrm>
        </p:grpSpPr>
        <p:pic>
          <p:nvPicPr>
            <p:cNvPr id="44053" name="Picture 135" descr="reel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5 h 438"/>
                <a:gd name="T4" fmla="*/ 114 w 1401"/>
                <a:gd name="T5" fmla="*/ 382 h 438"/>
                <a:gd name="T6" fmla="*/ 132 w 1401"/>
                <a:gd name="T7" fmla="*/ 358 h 438"/>
                <a:gd name="T8" fmla="*/ 210 w 1401"/>
                <a:gd name="T9" fmla="*/ 403 h 438"/>
                <a:gd name="T10" fmla="*/ 450 w 1401"/>
                <a:gd name="T11" fmla="*/ 385 h 438"/>
                <a:gd name="T12" fmla="*/ 486 w 1401"/>
                <a:gd name="T13" fmla="*/ 394 h 438"/>
                <a:gd name="T14" fmla="*/ 690 w 1401"/>
                <a:gd name="T15" fmla="*/ 418 h 438"/>
                <a:gd name="T16" fmla="*/ 1075 w 1401"/>
                <a:gd name="T17" fmla="*/ 439 h 438"/>
                <a:gd name="T18" fmla="*/ 1402 w 1401"/>
                <a:gd name="T19" fmla="*/ 421 h 438"/>
                <a:gd name="T20" fmla="*/ 1393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5 h 123"/>
                <a:gd name="T6" fmla="*/ 801 w 999"/>
                <a:gd name="T7" fmla="*/ 41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0 h 123"/>
                <a:gd name="T16" fmla="*/ 987 w 999"/>
                <a:gd name="T17" fmla="*/ 120 h 123"/>
                <a:gd name="T18" fmla="*/ 18 w 999"/>
                <a:gd name="T19" fmla="*/ 117 h 123"/>
                <a:gd name="T20" fmla="*/ 0 w 999"/>
                <a:gd name="T21" fmla="*/ 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4056" name="Picture 138" descr="video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046" name="TextBox 73"/>
          <p:cNvSpPr txBox="1">
            <a:spLocks noChangeArrowheads="1"/>
          </p:cNvSpPr>
          <p:nvPr/>
        </p:nvSpPr>
        <p:spPr bwMode="auto">
          <a:xfrm>
            <a:off x="1682750" y="3433763"/>
            <a:ext cx="11890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TCP send buffer</a:t>
            </a:r>
            <a:endParaRPr lang="en-US" sz="1400" i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7" name="TextBox 74"/>
          <p:cNvSpPr txBox="1">
            <a:spLocks noChangeArrowheads="1"/>
          </p:cNvSpPr>
          <p:nvPr/>
        </p:nvSpPr>
        <p:spPr bwMode="auto">
          <a:xfrm>
            <a:off x="855663" y="3419475"/>
            <a:ext cx="1187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video</a:t>
            </a:r>
          </a:p>
          <a:p>
            <a:pPr algn="ctr"/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file</a:t>
            </a:r>
            <a:endParaRPr lang="en-US" sz="1400" i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048" name="Straight Connector 75"/>
          <p:cNvCxnSpPr>
            <a:cxnSpLocks noChangeShapeType="1"/>
          </p:cNvCxnSpPr>
          <p:nvPr/>
        </p:nvCxnSpPr>
        <p:spPr bwMode="auto">
          <a:xfrm>
            <a:off x="1582738" y="3130550"/>
            <a:ext cx="5429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44049" name="TextBox 81"/>
          <p:cNvSpPr txBox="1">
            <a:spLocks noChangeArrowheads="1"/>
          </p:cNvSpPr>
          <p:nvPr/>
        </p:nvSpPr>
        <p:spPr bwMode="auto">
          <a:xfrm>
            <a:off x="5686425" y="3475038"/>
            <a:ext cx="1189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TCP receive buffer</a:t>
            </a:r>
            <a:endParaRPr lang="en-US" sz="1400" i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0" name="TextBox 84"/>
          <p:cNvSpPr txBox="1">
            <a:spLocks noChangeArrowheads="1"/>
          </p:cNvSpPr>
          <p:nvPr/>
        </p:nvSpPr>
        <p:spPr bwMode="auto">
          <a:xfrm>
            <a:off x="6846888" y="3475038"/>
            <a:ext cx="1408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application playout buffer</a:t>
            </a:r>
            <a:endParaRPr lang="en-US" sz="1400" i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1" name="TextBox 61439"/>
          <p:cNvSpPr txBox="1">
            <a:spLocks noChangeArrowheads="1"/>
          </p:cNvSpPr>
          <p:nvPr/>
        </p:nvSpPr>
        <p:spPr bwMode="auto">
          <a:xfrm>
            <a:off x="1490663" y="3962400"/>
            <a:ext cx="960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server</a:t>
            </a:r>
          </a:p>
        </p:txBody>
      </p:sp>
      <p:sp>
        <p:nvSpPr>
          <p:cNvPr id="44052" name="TextBox 86"/>
          <p:cNvSpPr txBox="1">
            <a:spLocks noChangeArrowheads="1"/>
          </p:cNvSpPr>
          <p:nvPr/>
        </p:nvSpPr>
        <p:spPr bwMode="auto">
          <a:xfrm>
            <a:off x="6475413" y="3976688"/>
            <a:ext cx="846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multimedia</a:t>
            </a:r>
            <a:r>
              <a:rPr lang="en-US" dirty="0">
                <a:ea typeface="ＭＳ Ｐゴシック" charset="0"/>
              </a:rPr>
              <a:t>: </a:t>
            </a:r>
            <a:r>
              <a:rPr lang="en-US" dirty="0" smtClean="0">
                <a:ea typeface="ＭＳ Ｐゴシック" charset="0"/>
              </a:rPr>
              <a:t>DASH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i="1" dirty="0" smtClean="0">
                <a:solidFill>
                  <a:srgbClr val="CC0000"/>
                </a:solidFill>
              </a:rPr>
              <a:t>DASH: D</a:t>
            </a:r>
            <a:r>
              <a:rPr lang="en-US" dirty="0" smtClean="0">
                <a:solidFill>
                  <a:srgbClr val="CC0000"/>
                </a:solidFill>
              </a:rPr>
              <a:t>ynamic, </a:t>
            </a:r>
            <a:r>
              <a:rPr lang="en-US" i="1" dirty="0" smtClean="0">
                <a:solidFill>
                  <a:srgbClr val="CC0000"/>
                </a:solidFill>
              </a:rPr>
              <a:t>A</a:t>
            </a:r>
            <a:r>
              <a:rPr lang="en-US" dirty="0" smtClean="0">
                <a:solidFill>
                  <a:srgbClr val="CC0000"/>
                </a:solidFill>
              </a:rPr>
              <a:t>daptive </a:t>
            </a:r>
            <a:r>
              <a:rPr lang="en-US" i="1" dirty="0" smtClean="0">
                <a:solidFill>
                  <a:srgbClr val="CC0000"/>
                </a:solidFill>
              </a:rPr>
              <a:t>S</a:t>
            </a:r>
            <a:r>
              <a:rPr lang="en-US" dirty="0" smtClean="0">
                <a:solidFill>
                  <a:srgbClr val="CC0000"/>
                </a:solidFill>
              </a:rPr>
              <a:t>treaming over </a:t>
            </a:r>
            <a:r>
              <a:rPr lang="en-US" i="1" dirty="0" smtClean="0">
                <a:solidFill>
                  <a:srgbClr val="CC0000"/>
                </a:solidFill>
              </a:rPr>
              <a:t>H</a:t>
            </a:r>
            <a:r>
              <a:rPr lang="en-US" dirty="0" smtClean="0">
                <a:solidFill>
                  <a:srgbClr val="CC0000"/>
                </a:solidFill>
              </a:rPr>
              <a:t>TTP (a.k.a. MPEG-DASH)</a:t>
            </a:r>
          </a:p>
          <a:p>
            <a:r>
              <a:rPr lang="en-US" altLang="en-US" i="1" dirty="0" smtClean="0">
                <a:solidFill>
                  <a:srgbClr val="000099"/>
                </a:solidFill>
              </a:rPr>
              <a:t>“</a:t>
            </a:r>
            <a:r>
              <a:rPr lang="en-US" i="1" dirty="0" smtClean="0">
                <a:solidFill>
                  <a:srgbClr val="000099"/>
                </a:solidFill>
              </a:rPr>
              <a:t>intelligence</a:t>
            </a:r>
            <a:r>
              <a:rPr lang="en-US" altLang="en-US" i="1" dirty="0" smtClean="0">
                <a:solidFill>
                  <a:srgbClr val="000099"/>
                </a:solidFill>
              </a:rPr>
              <a:t>”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at client: </a:t>
            </a:r>
            <a:r>
              <a:rPr lang="en-US" dirty="0" smtClean="0"/>
              <a:t>client determines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</a:rPr>
              <a:t>when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to request chunk (so that buffer starvation, or overflow does not occur)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</a:rPr>
              <a:t>what encoding rate </a:t>
            </a:r>
            <a:r>
              <a:rPr lang="en-US" dirty="0" smtClean="0">
                <a:solidFill>
                  <a:srgbClr val="000000"/>
                </a:solidFill>
              </a:rPr>
              <a:t>to request </a:t>
            </a:r>
            <a:r>
              <a:rPr lang="en-US" dirty="0" smtClean="0"/>
              <a:t>(higher quality when more bandwidth available) 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 smtClean="0">
                <a:solidFill>
                  <a:srgbClr val="CC0000"/>
                </a:solidFill>
              </a:rPr>
              <a:t>where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to request chunk (can request from URL server that is </a:t>
            </a:r>
            <a:r>
              <a:rPr lang="en-US" altLang="en-US" dirty="0" smtClean="0"/>
              <a:t>“</a:t>
            </a:r>
            <a:r>
              <a:rPr lang="en-US" dirty="0" smtClean="0"/>
              <a:t>close</a:t>
            </a:r>
            <a:r>
              <a:rPr lang="en-US" altLang="en-US" dirty="0" smtClean="0"/>
              <a:t>”</a:t>
            </a:r>
            <a:r>
              <a:rPr lang="en-US" dirty="0" smtClean="0"/>
              <a:t> to client or has high available bandwidth)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481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B950C43E-4948-4190-AF4D-B2761A6AF755}" type="slidenum">
              <a:rPr lang="en-US"/>
              <a:pPr/>
              <a:t>18</a:t>
            </a:fld>
            <a:endParaRPr lang="en-US"/>
          </a:p>
        </p:txBody>
      </p:sp>
      <p:pic>
        <p:nvPicPr>
          <p:cNvPr id="48133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</a:t>
            </a:r>
            <a:r>
              <a:rPr lang="en-US" dirty="0" smtClean="0">
                <a:ea typeface="ＭＳ Ｐゴシック" charset="0"/>
              </a:rPr>
              <a:t>multimedia</a:t>
            </a:r>
            <a:r>
              <a:rPr lang="en-US" dirty="0">
                <a:ea typeface="ＭＳ Ｐゴシック" charset="0"/>
              </a:rPr>
              <a:t>: </a:t>
            </a:r>
            <a:r>
              <a:rPr lang="en-US" dirty="0" smtClean="0">
                <a:ea typeface="ＭＳ Ｐゴシック" charset="0"/>
              </a:rPr>
              <a:t>DASH</a:t>
            </a:r>
            <a:endParaRPr lang="en-US" dirty="0">
              <a:ea typeface="ＭＳ Ｐゴシック" charset="0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i="1" smtClean="0">
                <a:solidFill>
                  <a:srgbClr val="000099"/>
                </a:solidFill>
                <a:ea typeface="ＭＳ Ｐゴシック" charset="0"/>
              </a:rPr>
              <a:t>server</a:t>
            </a:r>
            <a:r>
              <a:rPr lang="en-US" i="1" dirty="0" smtClean="0">
                <a:solidFill>
                  <a:srgbClr val="000099"/>
                </a:solidFill>
                <a:ea typeface="ＭＳ Ｐゴシック" charset="0"/>
              </a:rPr>
              <a:t>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divides video file into multiple chunks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each chunk stored, encoded at different rates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 dirty="0">
                <a:solidFill>
                  <a:srgbClr val="000099"/>
                </a:solidFill>
                <a:ea typeface="ＭＳ Ｐゴシック" charset="0"/>
              </a:rPr>
              <a:t>m</a:t>
            </a:r>
            <a:r>
              <a:rPr lang="en-US" i="1" dirty="0" smtClean="0">
                <a:solidFill>
                  <a:srgbClr val="000099"/>
                </a:solidFill>
                <a:ea typeface="ＭＳ Ｐゴシック" charset="0"/>
              </a:rPr>
              <a:t>anifest file: </a:t>
            </a:r>
            <a:r>
              <a:rPr lang="en-US" dirty="0" smtClean="0">
                <a:ea typeface="ＭＳ Ｐゴシック" charset="0"/>
              </a:rPr>
              <a:t>provides URLs for different chunks</a:t>
            </a:r>
          </a:p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000099"/>
                </a:solidFill>
                <a:ea typeface="ＭＳ Ｐゴシック" charset="0"/>
              </a:rPr>
              <a:t>c</a:t>
            </a:r>
            <a:r>
              <a:rPr lang="en-US" i="1" dirty="0" smtClean="0">
                <a:solidFill>
                  <a:srgbClr val="000099"/>
                </a:solidFill>
                <a:ea typeface="ＭＳ Ｐゴシック" charset="0"/>
              </a:rPr>
              <a:t>lient: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p</a:t>
            </a:r>
            <a:r>
              <a:rPr lang="en-US" dirty="0" smtClean="0">
                <a:ea typeface="ＭＳ Ｐゴシック" charset="0"/>
              </a:rPr>
              <a:t>eriodically measures server-to-client bandwidth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consulting manifest, requests one chunk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at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a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time </a:t>
            </a:r>
          </a:p>
          <a:p>
            <a:pPr lvl="2">
              <a:defRPr/>
            </a:pPr>
            <a:r>
              <a:rPr lang="en-US" sz="2400" dirty="0">
                <a:ea typeface="ＭＳ Ｐゴシック" charset="0"/>
              </a:rPr>
              <a:t>c</a:t>
            </a:r>
            <a:r>
              <a:rPr lang="en-US" sz="2400" dirty="0" smtClean="0">
                <a:ea typeface="ＭＳ Ｐゴシック" charset="0"/>
              </a:rPr>
              <a:t>hooses maximum coding rate sustainable given current bandwidth</a:t>
            </a:r>
          </a:p>
          <a:p>
            <a:pPr lvl="2">
              <a:defRPr/>
            </a:pPr>
            <a:r>
              <a:rPr lang="en-US" sz="2400" dirty="0">
                <a:ea typeface="ＭＳ Ｐゴシック" charset="0"/>
              </a:rPr>
              <a:t>c</a:t>
            </a:r>
            <a:r>
              <a:rPr lang="en-US" sz="2400" dirty="0" smtClean="0">
                <a:ea typeface="ＭＳ Ｐゴシック" charset="0"/>
              </a:rPr>
              <a:t>an choose different coding rates at different points in time (depending on available bandwidth at time)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22DBFC37-F3C9-4F81-AAFC-AF7D33F70130}" type="slidenum">
              <a:rPr lang="en-US"/>
              <a:pPr/>
              <a:t>19</a:t>
            </a:fld>
            <a:endParaRPr lang="en-US"/>
          </a:p>
        </p:txBody>
      </p:sp>
      <p:pic>
        <p:nvPicPr>
          <p:cNvPr id="46085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 networking: </a:t>
            </a:r>
            <a:r>
              <a:rPr lang="en-US" dirty="0">
                <a:ea typeface="ＭＳ Ｐゴシック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7.1 multimedia networking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7.2</a:t>
            </a:r>
            <a:r>
              <a:rPr lang="en-US" sz="3200" smtClean="0"/>
              <a:t> streaming </a:t>
            </a:r>
            <a:r>
              <a:rPr lang="en-US" sz="3200" i="1" smtClean="0"/>
              <a:t>stored</a:t>
            </a:r>
            <a:r>
              <a:rPr lang="en-US" sz="3200" smtClean="0"/>
              <a:t> video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7.3</a:t>
            </a:r>
            <a:r>
              <a:rPr lang="en-US" sz="3200" smtClean="0"/>
              <a:t> voice-over-IP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7.4</a:t>
            </a:r>
            <a:r>
              <a:rPr lang="en-US" sz="3200" smtClean="0"/>
              <a:t> protocols for </a:t>
            </a:r>
            <a:r>
              <a:rPr lang="en-US" sz="3200" i="1" smtClean="0"/>
              <a:t>real-time</a:t>
            </a:r>
            <a:r>
              <a:rPr lang="en-US" sz="3200" smtClean="0"/>
              <a:t> conversational     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7.5</a:t>
            </a:r>
            <a:r>
              <a:rPr lang="en-US" sz="3200" smtClean="0"/>
              <a:t> network support for multimedia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19E55A48-9C66-4272-8A5F-F7250830227F}" type="slidenum">
              <a:rPr lang="en-US"/>
              <a:pPr/>
              <a:t>2</a:t>
            </a:fld>
            <a:endParaRPr lang="en-US"/>
          </a:p>
        </p:txBody>
      </p:sp>
      <p:pic>
        <p:nvPicPr>
          <p:cNvPr id="18437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MPEG-DASH structure</a:t>
            </a:r>
            <a:endParaRPr lang="en-US" dirty="0"/>
          </a:p>
        </p:txBody>
      </p:sp>
      <p:pic>
        <p:nvPicPr>
          <p:cNvPr id="6" name="Content Placeholder 5" descr="MPEG-DASHScop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0455" y="1681185"/>
            <a:ext cx="6038921" cy="348126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Multmedia Networking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7-</a:t>
            </a:r>
            <a:fld id="{E93B0D72-221F-412D-90F3-19C8B8B0AB5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08292" y="5698273"/>
            <a:ext cx="344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http://dashif.org/mpeg-dash/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Multimedia: audio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DAF0E7AE-088B-40B7-BDFC-BD462DDFF220}" type="slidenum">
              <a:rPr lang="en-US"/>
              <a:pPr/>
              <a:t>3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44780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defRPr/>
            </a:pPr>
            <a:r>
              <a:rPr lang="en-US" sz="2400" i="0" dirty="0" smtClean="0"/>
              <a:t>analog audio signal sampled at constant rate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telephone: 8,000 samples/sec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music CD : 44,100 samples/sec</a:t>
            </a:r>
          </a:p>
          <a:p>
            <a:pPr>
              <a:defRPr/>
            </a:pPr>
            <a:r>
              <a:rPr lang="en-US" sz="2400" i="0" dirty="0" smtClean="0"/>
              <a:t>each sample quantized, i.e., rounded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e.g., 2</a:t>
            </a:r>
            <a:r>
              <a:rPr lang="en-US" i="0" baseline="30000" dirty="0" smtClean="0">
                <a:cs typeface="ＭＳ Ｐゴシック" charset="0"/>
              </a:rPr>
              <a:t>8</a:t>
            </a:r>
            <a:r>
              <a:rPr lang="en-US" i="0" dirty="0" smtClean="0">
                <a:cs typeface="ＭＳ Ｐゴシック" charset="0"/>
              </a:rPr>
              <a:t>=256 possible quantized values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each quantized value represented by bits, e.g., 8 bits for 256 values</a:t>
            </a:r>
            <a:endParaRPr lang="en-US" i="0" dirty="0">
              <a:cs typeface="ＭＳ Ｐゴシック" charset="0"/>
            </a:endParaRPr>
          </a:p>
        </p:txBody>
      </p:sp>
      <p:pic>
        <p:nvPicPr>
          <p:cNvPr id="20485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486" name="Straight Connector 7"/>
          <p:cNvCxnSpPr>
            <a:cxnSpLocks noChangeShapeType="1"/>
          </p:cNvCxnSpPr>
          <p:nvPr/>
        </p:nvCxnSpPr>
        <p:spPr bwMode="auto">
          <a:xfrm>
            <a:off x="5070475" y="2201863"/>
            <a:ext cx="0" cy="221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5068888" y="3343275"/>
            <a:ext cx="155575" cy="10556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26050" y="3225800"/>
            <a:ext cx="157163" cy="1174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83213" y="3063875"/>
            <a:ext cx="155575" cy="1330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40375" y="2928938"/>
            <a:ext cx="155575" cy="14668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00713" y="2913063"/>
            <a:ext cx="155575" cy="14922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57875" y="3063875"/>
            <a:ext cx="155575" cy="13430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13450" y="3198813"/>
            <a:ext cx="157163" cy="1203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72200" y="3268663"/>
            <a:ext cx="155575" cy="11350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9363" y="3284538"/>
            <a:ext cx="155575" cy="11096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88113" y="3165475"/>
            <a:ext cx="155575" cy="12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643688" y="2944813"/>
            <a:ext cx="155575" cy="14509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00850" y="2681288"/>
            <a:ext cx="155575" cy="1711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961188" y="2794000"/>
            <a:ext cx="155575" cy="16017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118350" y="3063875"/>
            <a:ext cx="155575" cy="13335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273925" y="3327400"/>
            <a:ext cx="157163" cy="10652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432675" y="3467100"/>
            <a:ext cx="155575" cy="9271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20503" name="Straight Connector 26"/>
          <p:cNvCxnSpPr>
            <a:cxnSpLocks noChangeShapeType="1"/>
          </p:cNvCxnSpPr>
          <p:nvPr/>
        </p:nvCxnSpPr>
        <p:spPr bwMode="auto">
          <a:xfrm>
            <a:off x="5070475" y="4400550"/>
            <a:ext cx="3281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504" name="TextBox 27"/>
          <p:cNvSpPr txBox="1">
            <a:spLocks noChangeArrowheads="1"/>
          </p:cNvSpPr>
          <p:nvPr/>
        </p:nvSpPr>
        <p:spPr bwMode="auto">
          <a:xfrm>
            <a:off x="7893050" y="4398963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0">
                <a:latin typeface="Arial" pitchFamily="34" charset="0"/>
                <a:cs typeface="Arial" pitchFamily="34" charset="0"/>
              </a:rPr>
              <a:t>time</a:t>
            </a:r>
          </a:p>
        </p:txBody>
      </p:sp>
      <p:sp>
        <p:nvSpPr>
          <p:cNvPr id="20505" name="TextBox 28"/>
          <p:cNvSpPr txBox="1">
            <a:spLocks noChangeArrowheads="1"/>
          </p:cNvSpPr>
          <p:nvPr/>
        </p:nvSpPr>
        <p:spPr bwMode="auto">
          <a:xfrm rot="-5400000">
            <a:off x="4008438" y="3198812"/>
            <a:ext cx="17160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0">
                <a:latin typeface="Arial" pitchFamily="34" charset="0"/>
                <a:cs typeface="Arial" pitchFamily="34" charset="0"/>
              </a:rPr>
              <a:t>audio signal amplitude</a:t>
            </a:r>
          </a:p>
        </p:txBody>
      </p:sp>
      <p:sp>
        <p:nvSpPr>
          <p:cNvPr id="20506" name="TextBox 29"/>
          <p:cNvSpPr txBox="1">
            <a:spLocks noChangeArrowheads="1"/>
          </p:cNvSpPr>
          <p:nvPr/>
        </p:nvSpPr>
        <p:spPr bwMode="auto">
          <a:xfrm>
            <a:off x="7761288" y="29098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analog</a:t>
            </a:r>
          </a:p>
          <a:p>
            <a:r>
              <a:rPr lang="en-US" sz="1200" i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signal</a:t>
            </a:r>
          </a:p>
        </p:txBody>
      </p:sp>
      <p:sp>
        <p:nvSpPr>
          <p:cNvPr id="20507" name="Freeform 30"/>
          <p:cNvSpPr>
            <a:spLocks/>
          </p:cNvSpPr>
          <p:nvPr/>
        </p:nvSpPr>
        <p:spPr bwMode="auto">
          <a:xfrm>
            <a:off x="5072063" y="2589213"/>
            <a:ext cx="3228975" cy="1174750"/>
          </a:xfrm>
          <a:custGeom>
            <a:avLst/>
            <a:gdLst>
              <a:gd name="T0" fmla="*/ 0 w 3230339"/>
              <a:gd name="T1" fmla="*/ 745990 h 1173968"/>
              <a:gd name="T2" fmla="*/ 635024 w 3230339"/>
              <a:gd name="T3" fmla="*/ 248983 h 1173968"/>
              <a:gd name="T4" fmla="*/ 1283852 w 3230339"/>
              <a:gd name="T5" fmla="*/ 676961 h 1173968"/>
              <a:gd name="T6" fmla="*/ 1877462 w 3230339"/>
              <a:gd name="T7" fmla="*/ 480 h 1173968"/>
              <a:gd name="T8" fmla="*/ 2415852 w 3230339"/>
              <a:gd name="T9" fmla="*/ 801213 h 1173968"/>
              <a:gd name="T10" fmla="*/ 3230339 w 3230339"/>
              <a:gd name="T11" fmla="*/ 1173968 h 1173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230339" h="1173968">
                <a:moveTo>
                  <a:pt x="0" y="745990"/>
                </a:moveTo>
                <a:cubicBezTo>
                  <a:pt x="39114" y="794310"/>
                  <a:pt x="421049" y="260488"/>
                  <a:pt x="635024" y="248983"/>
                </a:cubicBezTo>
                <a:cubicBezTo>
                  <a:pt x="848999" y="237478"/>
                  <a:pt x="1076779" y="718378"/>
                  <a:pt x="1283852" y="676961"/>
                </a:cubicBezTo>
                <a:cubicBezTo>
                  <a:pt x="1490925" y="635544"/>
                  <a:pt x="1688795" y="-20229"/>
                  <a:pt x="1877462" y="480"/>
                </a:cubicBezTo>
                <a:cubicBezTo>
                  <a:pt x="2066129" y="21189"/>
                  <a:pt x="2190373" y="605632"/>
                  <a:pt x="2415852" y="801213"/>
                </a:cubicBezTo>
                <a:cubicBezTo>
                  <a:pt x="2641331" y="996794"/>
                  <a:pt x="2948489" y="1077328"/>
                  <a:pt x="3230339" y="1173968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20508" name="Straight Connector 31"/>
          <p:cNvCxnSpPr>
            <a:cxnSpLocks noChangeShapeType="1"/>
          </p:cNvCxnSpPr>
          <p:nvPr/>
        </p:nvCxnSpPr>
        <p:spPr bwMode="auto">
          <a:xfrm flipH="1">
            <a:off x="7948613" y="3297238"/>
            <a:ext cx="176212" cy="295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950075" y="2070100"/>
            <a:ext cx="1644650" cy="723900"/>
            <a:chOff x="7074194" y="1793646"/>
            <a:chExt cx="1645251" cy="724141"/>
          </a:xfrm>
        </p:grpSpPr>
        <p:cxnSp>
          <p:nvCxnSpPr>
            <p:cNvPr id="20518" name="Straight Connector 33"/>
            <p:cNvCxnSpPr>
              <a:cxnSpLocks noChangeShapeType="1"/>
            </p:cNvCxnSpPr>
            <p:nvPr/>
          </p:nvCxnSpPr>
          <p:spPr bwMode="auto">
            <a:xfrm>
              <a:off x="7074194" y="2510361"/>
              <a:ext cx="185676" cy="742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</p:cxnSp>
        <p:sp>
          <p:nvSpPr>
            <p:cNvPr id="20519" name="TextBox 34"/>
            <p:cNvSpPr txBox="1">
              <a:spLocks noChangeArrowheads="1"/>
            </p:cNvSpPr>
            <p:nvPr/>
          </p:nvSpPr>
          <p:spPr bwMode="auto">
            <a:xfrm>
              <a:off x="7550903" y="1793646"/>
              <a:ext cx="11685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i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quantized value of</a:t>
              </a:r>
            </a:p>
            <a:p>
              <a:r>
                <a:rPr lang="en-US" sz="1200" i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analog value</a:t>
              </a:r>
            </a:p>
          </p:txBody>
        </p:sp>
        <p:cxnSp>
          <p:nvCxnSpPr>
            <p:cNvPr id="20520" name="Straight Connector 35"/>
            <p:cNvCxnSpPr>
              <a:cxnSpLocks noChangeShapeType="1"/>
            </p:cNvCxnSpPr>
            <p:nvPr/>
          </p:nvCxnSpPr>
          <p:spPr bwMode="auto">
            <a:xfrm flipH="1">
              <a:off x="7189314" y="1942186"/>
              <a:ext cx="427051" cy="54217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</p:spPr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5549900" y="2008188"/>
            <a:ext cx="1443038" cy="785812"/>
            <a:chOff x="5673505" y="1732173"/>
            <a:chExt cx="1442931" cy="785213"/>
          </a:xfrm>
        </p:grpSpPr>
        <p:sp>
          <p:nvSpPr>
            <p:cNvPr id="20515" name="TextBox 37"/>
            <p:cNvSpPr txBox="1">
              <a:spLocks noChangeArrowheads="1"/>
            </p:cNvSpPr>
            <p:nvPr/>
          </p:nvSpPr>
          <p:spPr bwMode="auto">
            <a:xfrm>
              <a:off x="5673505" y="1732173"/>
              <a:ext cx="11051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200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quantization error</a:t>
              </a:r>
            </a:p>
          </p:txBody>
        </p:sp>
        <p:cxnSp>
          <p:nvCxnSpPr>
            <p:cNvPr id="20516" name="Straight Connector 38"/>
            <p:cNvCxnSpPr>
              <a:cxnSpLocks noChangeShapeType="1"/>
            </p:cNvCxnSpPr>
            <p:nvPr/>
          </p:nvCxnSpPr>
          <p:spPr bwMode="auto">
            <a:xfrm>
              <a:off x="7112679" y="2314493"/>
              <a:ext cx="3757" cy="2028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med"/>
              <a:tailEnd type="none" w="sm" len="sm"/>
            </a:ln>
            <a:effectLst/>
          </p:spPr>
        </p:cxnSp>
        <p:cxnSp>
          <p:nvCxnSpPr>
            <p:cNvPr id="20517" name="Straight Connector 39"/>
            <p:cNvCxnSpPr>
              <a:cxnSpLocks noChangeShapeType="1"/>
              <a:stCxn id="20515" idx="3"/>
            </p:cNvCxnSpPr>
            <p:nvPr/>
          </p:nvCxnSpPr>
          <p:spPr bwMode="auto">
            <a:xfrm>
              <a:off x="6778619" y="1963006"/>
              <a:ext cx="292728" cy="392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5056188" y="4114800"/>
            <a:ext cx="2582862" cy="1135063"/>
            <a:chOff x="5180292" y="3838340"/>
            <a:chExt cx="2583010" cy="1135938"/>
          </a:xfrm>
        </p:grpSpPr>
        <p:cxnSp>
          <p:nvCxnSpPr>
            <p:cNvPr id="20512" name="Straight Arrow Connector 41"/>
            <p:cNvCxnSpPr>
              <a:cxnSpLocks noChangeShapeType="1"/>
            </p:cNvCxnSpPr>
            <p:nvPr/>
          </p:nvCxnSpPr>
          <p:spPr bwMode="auto">
            <a:xfrm flipV="1">
              <a:off x="5180292" y="3838340"/>
              <a:ext cx="2583010" cy="14269"/>
            </a:xfrm>
            <a:prstGeom prst="straightConnector1">
              <a:avLst/>
            </a:prstGeom>
            <a:noFill/>
            <a:ln w="9525">
              <a:solidFill>
                <a:srgbClr val="008000"/>
              </a:solidFill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0513" name="TextBox 42"/>
            <p:cNvSpPr txBox="1">
              <a:spLocks noChangeArrowheads="1"/>
            </p:cNvSpPr>
            <p:nvPr/>
          </p:nvSpPr>
          <p:spPr bwMode="auto">
            <a:xfrm>
              <a:off x="5639878" y="4512613"/>
              <a:ext cx="17095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i="0">
                  <a:solidFill>
                    <a:srgbClr val="006633"/>
                  </a:solidFill>
                  <a:latin typeface="Arial" pitchFamily="34" charset="0"/>
                  <a:cs typeface="Arial" pitchFamily="34" charset="0"/>
                </a:rPr>
                <a:t>sampling rate</a:t>
              </a:r>
            </a:p>
            <a:p>
              <a:r>
                <a:rPr lang="en-US" sz="1200" i="0">
                  <a:solidFill>
                    <a:srgbClr val="006633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1200">
                  <a:solidFill>
                    <a:srgbClr val="006633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1200" i="0">
                  <a:solidFill>
                    <a:srgbClr val="006633"/>
                  </a:solidFill>
                  <a:latin typeface="Arial" pitchFamily="34" charset="0"/>
                  <a:cs typeface="Arial" pitchFamily="34" charset="0"/>
                </a:rPr>
                <a:t>sample/sec)</a:t>
              </a:r>
            </a:p>
          </p:txBody>
        </p:sp>
        <p:cxnSp>
          <p:nvCxnSpPr>
            <p:cNvPr id="20514" name="Straight Connector 43"/>
            <p:cNvCxnSpPr>
              <a:cxnSpLocks noChangeShapeType="1"/>
            </p:cNvCxnSpPr>
            <p:nvPr/>
          </p:nvCxnSpPr>
          <p:spPr bwMode="auto">
            <a:xfrm flipV="1">
              <a:off x="6650182" y="3881146"/>
              <a:ext cx="214061" cy="713447"/>
            </a:xfrm>
            <a:prstGeom prst="line">
              <a:avLst/>
            </a:prstGeom>
            <a:noFill/>
            <a:ln w="9525">
              <a:solidFill>
                <a:srgbClr val="006633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Multimedia: audio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5BC3227E-4FA0-4500-AC18-9EE0CE003CEA}" type="slidenum">
              <a:rPr lang="en-US"/>
              <a:pPr/>
              <a:t>4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1975" y="1270794"/>
            <a:ext cx="41497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example: 8,000 samples/sec, 256 quantized values:  64,000 bps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receiver converts bits back to analog signal: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 i="0" dirty="0">
                <a:latin typeface="Gill Sans MT" pitchFamily="34" charset="0"/>
              </a:rPr>
              <a:t>some quality reduction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0" u="sng" dirty="0" smtClean="0">
                <a:solidFill>
                  <a:srgbClr val="CC0000"/>
                </a:solidFill>
                <a:latin typeface="Gill Sans MT" pitchFamily="34" charset="0"/>
              </a:rPr>
              <a:t>example </a:t>
            </a:r>
            <a:r>
              <a:rPr lang="en-US" sz="2800" i="0" u="sng" dirty="0">
                <a:solidFill>
                  <a:srgbClr val="CC0000"/>
                </a:solidFill>
                <a:latin typeface="Gill Sans MT" pitchFamily="34" charset="0"/>
              </a:rPr>
              <a:t>rates</a:t>
            </a:r>
            <a:endParaRPr lang="en-US" sz="2800" i="0" dirty="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CD: 1.411 </a:t>
            </a:r>
            <a:r>
              <a:rPr lang="en-US" sz="2400" i="0" dirty="0" smtClean="0">
                <a:latin typeface="Gill Sans MT" pitchFamily="34" charset="0"/>
              </a:rPr>
              <a:t>Mbps (44,100 samples/s, 16 bit/s or 705.6 kbps for mono, 32bit/s or 1.411mbps for stereo)</a:t>
            </a:r>
            <a:endParaRPr lang="en-US" sz="2400" i="0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MP3: </a:t>
            </a:r>
            <a:r>
              <a:rPr lang="en-US" sz="2400" i="0" dirty="0" smtClean="0">
                <a:latin typeface="Gill Sans MT" pitchFamily="34" charset="0"/>
              </a:rPr>
              <a:t>96 kbps, 128 kbps, </a:t>
            </a:r>
            <a:r>
              <a:rPr lang="en-US" sz="2400" i="0" dirty="0">
                <a:latin typeface="Gill Sans MT" pitchFamily="34" charset="0"/>
              </a:rPr>
              <a:t>160 kbps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Internet telephony: 5.3 kbps and up</a:t>
            </a:r>
          </a:p>
        </p:txBody>
      </p:sp>
      <p:pic>
        <p:nvPicPr>
          <p:cNvPr id="22533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4727575" y="2008188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0"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0">
                  <a:latin typeface="Arial" pitchFamily="34" charset="0"/>
                  <a:cs typeface="Arial" pitchFamily="34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analog</a:t>
              </a:r>
            </a:p>
            <a:p>
              <a:r>
                <a:rPr lang="en-US" sz="1200" i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 i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quantized value of</a:t>
                </a:r>
              </a:p>
              <a:p>
                <a:r>
                  <a:rPr lang="en-US" sz="1200" i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200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 i="0">
                    <a:solidFill>
                      <a:srgbClr val="006633"/>
                    </a:solidFill>
                    <a:latin typeface="Arial" pitchFamily="34" charset="0"/>
                    <a:cs typeface="Arial" pitchFamily="34" charset="0"/>
                  </a:rPr>
                  <a:t>sampling rate</a:t>
                </a:r>
              </a:p>
              <a:p>
                <a:r>
                  <a:rPr lang="en-US" sz="1200" i="0">
                    <a:solidFill>
                      <a:srgbClr val="006633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sz="1200">
                    <a:solidFill>
                      <a:srgbClr val="006633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1200" i="0">
                    <a:solidFill>
                      <a:srgbClr val="006633"/>
                    </a:solidFill>
                    <a:latin typeface="Arial" pitchFamily="34" charset="0"/>
                    <a:cs typeface="Arial" pitchFamily="34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5763" y="1339850"/>
            <a:ext cx="3957637" cy="490855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</a:rPr>
              <a:t>video: sequence of images displayed at constant rate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e.g</a:t>
            </a:r>
            <a:r>
              <a:rPr lang="en-US" smtClean="0">
                <a:ea typeface="ＭＳ Ｐゴシック" charset="0"/>
              </a:rPr>
              <a:t>., </a:t>
            </a:r>
            <a:r>
              <a:rPr lang="en-US" dirty="0">
                <a:ea typeface="ＭＳ Ｐゴシック" charset="0"/>
              </a:rPr>
              <a:t>24 images/sec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</a:rPr>
              <a:t>digital image: array of pixels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each pixel represented by bits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 smtClean="0">
                <a:ea typeface="ＭＳ Ｐゴシック" charset="0"/>
              </a:rPr>
              <a:t>coding: use redundancy </a:t>
            </a:r>
            <a:r>
              <a:rPr lang="en-US" sz="2400" i="1" dirty="0" smtClean="0">
                <a:solidFill>
                  <a:srgbClr val="CC0000"/>
                </a:solidFill>
                <a:ea typeface="ＭＳ Ｐゴシック" charset="0"/>
              </a:rPr>
              <a:t>within</a:t>
            </a:r>
            <a:r>
              <a:rPr lang="en-US" sz="2400" dirty="0" smtClean="0">
                <a:ea typeface="ＭＳ Ｐゴシック" charset="0"/>
              </a:rPr>
              <a:t> and </a:t>
            </a:r>
            <a:r>
              <a:rPr lang="en-US" sz="2400" i="1" dirty="0" smtClean="0">
                <a:solidFill>
                  <a:srgbClr val="CC0000"/>
                </a:solidFill>
                <a:ea typeface="ＭＳ Ｐゴシック" charset="0"/>
              </a:rPr>
              <a:t>between</a:t>
            </a:r>
            <a:r>
              <a:rPr lang="en-US" sz="2400" dirty="0" smtClean="0">
                <a:solidFill>
                  <a:srgbClr val="CC0000"/>
                </a:solidFill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images to decrease # bits used to encode image</a:t>
            </a:r>
            <a:endParaRPr lang="en-US" sz="2400" dirty="0">
              <a:ea typeface="ＭＳ Ｐゴシック" charset="0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spatial (within image)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temporal (from one image to next</a:t>
            </a:r>
            <a:r>
              <a:rPr lang="en-US" dirty="0" smtClean="0">
                <a:ea typeface="ＭＳ Ｐゴシック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6818799F-BE98-4D56-B9E2-2E67B65A42C6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Multimedia: video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24581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4589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CC0000"/>
                  </a:solidFill>
                  <a:latin typeface="Arial Narrow" pitchFamily="34" charset="0"/>
                </a:rPr>
                <a:t>……………………...…</a:t>
              </a:r>
            </a:p>
          </p:txBody>
        </p:sp>
        <p:sp>
          <p:nvSpPr>
            <p:cNvPr id="24590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spatial coding example: 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instead of sending</a:t>
              </a:r>
              <a:r>
                <a:rPr lang="en-US" sz="1400">
                  <a:latin typeface="Arial" pitchFamily="34" charset="0"/>
                  <a:cs typeface="Arial" pitchFamily="34" charset="0"/>
                </a:rPr>
                <a:t> N 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values of same color (all purple), send only two values: color  value (</a:t>
              </a:r>
              <a:r>
                <a:rPr lang="en-US" sz="1400">
                  <a:latin typeface="Arial" pitchFamily="34" charset="0"/>
                  <a:cs typeface="Arial" pitchFamily="34" charset="0"/>
                </a:rPr>
                <a:t>purple)  and number of repeated values (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N)</a:t>
              </a:r>
            </a:p>
          </p:txBody>
        </p:sp>
        <p:sp>
          <p:nvSpPr>
            <p:cNvPr id="24591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CC0000"/>
                  </a:solidFill>
                  <a:latin typeface="Arial Narrow" pitchFamily="34" charset="0"/>
                </a:rPr>
                <a:t>……………………...…</a:t>
              </a:r>
            </a:p>
          </p:txBody>
        </p:sp>
        <p:cxnSp>
          <p:nvCxnSpPr>
            <p:cNvPr id="24592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</p:cxn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frame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frame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i+1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temporal coding example: </a:t>
            </a:r>
            <a:r>
              <a:rPr lang="en-US" sz="1400" i="0">
                <a:latin typeface="Arial" pitchFamily="34" charset="0"/>
                <a:cs typeface="Arial" pitchFamily="34" charset="0"/>
              </a:rPr>
              <a:t>instead of sending complete frame at i+1, send only differences from frame i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5018E77C-ED43-4BBE-8C7D-01FF94ABF0CA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Multimedia: video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26628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30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6637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CC0000"/>
                  </a:solidFill>
                  <a:latin typeface="Arial Narrow" pitchFamily="34" charset="0"/>
                </a:rPr>
                <a:t>……………………...…</a:t>
              </a:r>
            </a:p>
          </p:txBody>
        </p:sp>
        <p:sp>
          <p:nvSpPr>
            <p:cNvPr id="26638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spatial coding example: 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instead of sending</a:t>
              </a:r>
              <a:r>
                <a:rPr lang="en-US" sz="1400">
                  <a:latin typeface="Arial" pitchFamily="34" charset="0"/>
                  <a:cs typeface="Arial" pitchFamily="34" charset="0"/>
                </a:rPr>
                <a:t> N 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values of same color (all purple), send only two values: color  value (</a:t>
              </a:r>
              <a:r>
                <a:rPr lang="en-US" sz="1400">
                  <a:latin typeface="Arial" pitchFamily="34" charset="0"/>
                  <a:cs typeface="Arial" pitchFamily="34" charset="0"/>
                </a:rPr>
                <a:t>purple)  and number of repeated values (</a:t>
              </a:r>
              <a:r>
                <a:rPr lang="en-US" sz="1400" i="0">
                  <a:latin typeface="Arial" pitchFamily="34" charset="0"/>
                  <a:cs typeface="Arial" pitchFamily="34" charset="0"/>
                </a:rPr>
                <a:t>N)</a:t>
              </a:r>
            </a:p>
          </p:txBody>
        </p:sp>
        <p:sp>
          <p:nvSpPr>
            <p:cNvPr id="26639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CC0000"/>
                  </a:solidFill>
                  <a:latin typeface="Arial Narrow" pitchFamily="34" charset="0"/>
                </a:rPr>
                <a:t>……………………...…</a:t>
              </a:r>
            </a:p>
          </p:txBody>
        </p:sp>
        <p:cxnSp>
          <p:nvCxnSpPr>
            <p:cNvPr id="26640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</p:cxnSp>
      </p:grpSp>
      <p:pic>
        <p:nvPicPr>
          <p:cNvPr id="26631" name="Picture 2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frame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i</a:t>
            </a:r>
          </a:p>
        </p:txBody>
      </p:sp>
      <p:sp>
        <p:nvSpPr>
          <p:cNvPr id="26633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frame</a:t>
            </a:r>
            <a:r>
              <a: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i+1</a:t>
            </a:r>
          </a:p>
        </p:txBody>
      </p:sp>
      <p:sp>
        <p:nvSpPr>
          <p:cNvPr id="26634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temporal coding example: </a:t>
            </a:r>
            <a:r>
              <a:rPr lang="en-US" sz="1400" i="0">
                <a:latin typeface="Arial" pitchFamily="34" charset="0"/>
                <a:cs typeface="Arial" pitchFamily="34" charset="0"/>
              </a:rPr>
              <a:t>instead of sending complete frame at i+1, send only differences from frame i</a:t>
            </a:r>
          </a:p>
        </p:txBody>
      </p:sp>
      <p:cxnSp>
        <p:nvCxnSpPr>
          <p:cNvPr id="26635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298450" y="1228725"/>
            <a:ext cx="41148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CBR: (constant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encoding rate fixed</a:t>
            </a:r>
          </a:p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VBR:  (variable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</a:t>
            </a:r>
            <a:r>
              <a:rPr lang="en-US" sz="2400" i="0" dirty="0" smtClean="0"/>
              <a:t>encoding rate changes as amount of spatial, temporal coding changes </a:t>
            </a:r>
          </a:p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examples: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MPEG 1 (CD-ROM) 1.5 Mbps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MPEG2 (DVD) 3-6 Mbps</a:t>
            </a:r>
          </a:p>
          <a:p>
            <a:pPr lvl="1">
              <a:defRPr/>
            </a:pPr>
            <a:r>
              <a:rPr lang="en-US" i="0" dirty="0" smtClean="0">
                <a:cs typeface="ＭＳ Ｐゴシック" charset="0"/>
              </a:rPr>
              <a:t>MPEG4 (often used in Internet, &lt; 1 Mbps)</a:t>
            </a:r>
            <a:endParaRPr lang="en-US" i="0" dirty="0"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+mj-cs"/>
              </a:rPr>
              <a:t>Multimedia networking: 3 application types</a:t>
            </a:r>
            <a:endParaRPr lang="en-US" sz="3200" dirty="0">
              <a:ea typeface="ＭＳ Ｐゴシック" charset="0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993DB0D9-75DE-462C-B0C9-EAE6A1108730}" type="slidenum">
              <a:rPr lang="en-US"/>
              <a:pPr/>
              <a:t>7</a:t>
            </a:fld>
            <a:endParaRPr lang="en-US"/>
          </a:p>
        </p:txBody>
      </p:sp>
      <p:pic>
        <p:nvPicPr>
          <p:cNvPr id="28676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7762875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</a:t>
            </a: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treaming, stored</a:t>
            </a:r>
            <a:r>
              <a:rPr lang="en-US" dirty="0" smtClean="0">
                <a:solidFill>
                  <a:srgbClr val="CC0000"/>
                </a:solidFill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</a:rPr>
              <a:t>audio, video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 dirty="0">
                <a:solidFill>
                  <a:srgbClr val="000099"/>
                </a:solidFill>
                <a:ea typeface="ＭＳ Ｐゴシック" charset="0"/>
              </a:rPr>
              <a:t>s</a:t>
            </a:r>
            <a:r>
              <a:rPr lang="en-US" i="1" dirty="0" smtClean="0">
                <a:solidFill>
                  <a:srgbClr val="000099"/>
                </a:solidFill>
                <a:ea typeface="ＭＳ Ｐゴシック" charset="0"/>
              </a:rPr>
              <a:t>treaming: </a:t>
            </a:r>
            <a:r>
              <a:rPr lang="en-US" dirty="0" smtClean="0">
                <a:ea typeface="ＭＳ Ｐゴシック" charset="0"/>
              </a:rPr>
              <a:t>can begin </a:t>
            </a:r>
            <a:r>
              <a:rPr lang="en-US" dirty="0" err="1" smtClean="0">
                <a:ea typeface="ＭＳ Ｐゴシック" charset="0"/>
              </a:rPr>
              <a:t>playout</a:t>
            </a:r>
            <a:r>
              <a:rPr lang="en-US" dirty="0" smtClean="0">
                <a:ea typeface="ＭＳ Ｐゴシック" charset="0"/>
              </a:rPr>
              <a:t> before downloading entire file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 dirty="0" smtClean="0">
                <a:solidFill>
                  <a:srgbClr val="000099"/>
                </a:solidFill>
                <a:ea typeface="ＭＳ Ｐゴシック" charset="0"/>
              </a:rPr>
              <a:t>stored (at server): </a:t>
            </a:r>
            <a:r>
              <a:rPr lang="en-US" dirty="0" smtClean="0">
                <a:ea typeface="ＭＳ Ｐゴシック" charset="0"/>
              </a:rPr>
              <a:t>can transmit faster than </a:t>
            </a:r>
            <a:r>
              <a:rPr lang="en-US" dirty="0" smtClean="0">
                <a:ea typeface="ＭＳ Ｐゴシック" charset="0"/>
              </a:rPr>
              <a:t>audio/video, </a:t>
            </a:r>
            <a:r>
              <a:rPr lang="en-US" dirty="0" smtClean="0">
                <a:ea typeface="ＭＳ Ｐゴシック" charset="0"/>
              </a:rPr>
              <a:t>will be rendered (implies storing/buffering at client)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</a:t>
            </a:r>
            <a:r>
              <a:rPr lang="en-US" dirty="0" smtClean="0">
                <a:ea typeface="ＭＳ Ｐゴシック" charset="0"/>
              </a:rPr>
              <a:t>.g., YouTube, Netflix, </a:t>
            </a:r>
            <a:r>
              <a:rPr lang="en-US" dirty="0" err="1" smtClean="0">
                <a:ea typeface="ＭＳ Ｐゴシック" charset="0"/>
              </a:rPr>
              <a:t>Hulu</a:t>
            </a:r>
            <a:endParaRPr lang="en-US" dirty="0" smtClean="0">
              <a:ea typeface="ＭＳ Ｐゴシック" charset="0"/>
            </a:endParaRPr>
          </a:p>
          <a:p>
            <a:pPr>
              <a:buFont typeface="Wingdings" charset="0"/>
              <a:buChar char="v"/>
              <a:defRPr/>
            </a:pP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conversational (interactive) </a:t>
            </a:r>
            <a:r>
              <a:rPr lang="en-US" dirty="0" smtClean="0">
                <a:ea typeface="ＭＳ Ｐゴシック" charset="0"/>
              </a:rPr>
              <a:t>voice/video over IP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i</a:t>
            </a:r>
            <a:r>
              <a:rPr lang="en-US" dirty="0" smtClean="0">
                <a:ea typeface="ＭＳ Ｐゴシック" charset="0"/>
              </a:rPr>
              <a:t>nteractive nature of human-to-human conversation limits delay tolerance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</a:t>
            </a:r>
            <a:r>
              <a:rPr lang="en-US" dirty="0" smtClean="0">
                <a:ea typeface="ＭＳ Ｐゴシック" charset="0"/>
              </a:rPr>
              <a:t>.g., Skype</a:t>
            </a:r>
          </a:p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</a:t>
            </a:r>
            <a:r>
              <a:rPr lang="en-US" i="1" dirty="0" smtClean="0">
                <a:solidFill>
                  <a:srgbClr val="CC0000"/>
                </a:solidFill>
                <a:ea typeface="ＭＳ Ｐゴシック" charset="0"/>
              </a:rPr>
              <a:t>treaming live </a:t>
            </a:r>
            <a:r>
              <a:rPr lang="en-US" dirty="0" smtClean="0">
                <a:ea typeface="ＭＳ Ｐゴシック" charset="0"/>
              </a:rPr>
              <a:t>audio, video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e.g., live sporting event (</a:t>
            </a:r>
            <a:r>
              <a:rPr lang="en-US" dirty="0" err="1" smtClean="0">
                <a:ea typeface="ＭＳ Ｐゴシック" charset="0"/>
              </a:rPr>
              <a:t>futbol</a:t>
            </a:r>
            <a:r>
              <a:rPr lang="en-US" dirty="0" smtClean="0">
                <a:ea typeface="ＭＳ Ｐゴシック" charset="0"/>
              </a:rPr>
              <a:t>)</a:t>
            </a: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Multimedia networking: </a:t>
            </a:r>
            <a:r>
              <a:rPr lang="en-US" dirty="0">
                <a:ea typeface="ＭＳ Ｐゴシック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7.1</a:t>
            </a:r>
            <a:r>
              <a:rPr lang="en-US" sz="3200" smtClean="0">
                <a:solidFill>
                  <a:srgbClr val="CC0000"/>
                </a:solidFill>
              </a:rPr>
              <a:t> </a:t>
            </a:r>
            <a:r>
              <a:rPr lang="en-US" sz="3200" smtClean="0"/>
              <a:t>multimedia networking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7.2 streaming </a:t>
            </a:r>
            <a:r>
              <a:rPr lang="en-US" sz="3200" i="1" smtClean="0">
                <a:solidFill>
                  <a:srgbClr val="CC0000"/>
                </a:solidFill>
              </a:rPr>
              <a:t>stored</a:t>
            </a:r>
            <a:r>
              <a:rPr lang="en-US" sz="3200" smtClean="0">
                <a:solidFill>
                  <a:srgbClr val="CC0000"/>
                </a:solidFill>
              </a:rPr>
              <a:t> video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7.3</a:t>
            </a:r>
            <a:r>
              <a:rPr lang="en-US" sz="3200" smtClean="0"/>
              <a:t> voice-over-IP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7.4</a:t>
            </a:r>
            <a:r>
              <a:rPr lang="en-US" sz="3200" smtClean="0"/>
              <a:t> protocols for </a:t>
            </a:r>
            <a:r>
              <a:rPr lang="en-US" sz="3200" i="1" smtClean="0"/>
              <a:t>real-time</a:t>
            </a:r>
            <a:r>
              <a:rPr lang="en-US" sz="3200" smtClean="0"/>
              <a:t> conversational     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3200" smtClean="0">
                <a:solidFill>
                  <a:srgbClr val="000099"/>
                </a:solidFill>
              </a:rPr>
              <a:t>7.5</a:t>
            </a:r>
            <a:r>
              <a:rPr lang="en-US" sz="3200" smtClean="0"/>
              <a:t> network support for multimedia</a:t>
            </a:r>
          </a:p>
          <a:p>
            <a:pPr marL="457200" indent="-45720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9C440400-F3DC-4D1D-977A-A3F131FCBCA1}" type="slidenum">
              <a:rPr lang="en-US"/>
              <a:pPr/>
              <a:t>8</a:t>
            </a:fld>
            <a:endParaRPr lang="en-US"/>
          </a:p>
        </p:txBody>
      </p:sp>
      <p:pic>
        <p:nvPicPr>
          <p:cNvPr id="30725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3230563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" pitchFamily="34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cs typeface="Arial" pitchFamily="34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Streaming s</a:t>
            </a:r>
            <a:r>
              <a:rPr lang="en-US" dirty="0" smtClean="0">
                <a:ea typeface="ＭＳ Ｐゴシック" charset="0"/>
              </a:rPr>
              <a:t>tored video: </a:t>
            </a:r>
            <a:endParaRPr lang="en-US" dirty="0">
              <a:ea typeface="ＭＳ Ｐゴシック" charset="0"/>
            </a:endParaRPr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2803525" y="4560888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5 h 438"/>
                <a:gd name="T4" fmla="*/ 114 w 1401"/>
                <a:gd name="T5" fmla="*/ 382 h 438"/>
                <a:gd name="T6" fmla="*/ 132 w 1401"/>
                <a:gd name="T7" fmla="*/ 358 h 438"/>
                <a:gd name="T8" fmla="*/ 210 w 1401"/>
                <a:gd name="T9" fmla="*/ 403 h 438"/>
                <a:gd name="T10" fmla="*/ 450 w 1401"/>
                <a:gd name="T11" fmla="*/ 385 h 438"/>
                <a:gd name="T12" fmla="*/ 486 w 1401"/>
                <a:gd name="T13" fmla="*/ 394 h 438"/>
                <a:gd name="T14" fmla="*/ 690 w 1401"/>
                <a:gd name="T15" fmla="*/ 418 h 438"/>
                <a:gd name="T16" fmla="*/ 1075 w 1401"/>
                <a:gd name="T17" fmla="*/ 439 h 438"/>
                <a:gd name="T18" fmla="*/ 1402 w 1401"/>
                <a:gd name="T19" fmla="*/ 421 h 438"/>
                <a:gd name="T20" fmla="*/ 1393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5 h 123"/>
                <a:gd name="T6" fmla="*/ 801 w 999"/>
                <a:gd name="T7" fmla="*/ 41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0 h 123"/>
                <a:gd name="T16" fmla="*/ 987 w 999"/>
                <a:gd name="T17" fmla="*/ 120 h 123"/>
                <a:gd name="T18" fmla="*/ 18 w 999"/>
                <a:gd name="T19" fmla="*/ 117 h 123"/>
                <a:gd name="T20" fmla="*/ 0 w 999"/>
                <a:gd name="T21" fmla="*/ 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1498600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US" dirty="0">
                  <a:latin typeface="Arial"/>
                  <a:ea typeface="ＭＳ Ｐゴシック" charset="0"/>
                  <a:cs typeface="Arial"/>
                </a:rPr>
                <a:t>video</a:t>
              </a:r>
            </a:p>
            <a:p>
              <a:pPr>
                <a:defRPr/>
              </a:pPr>
              <a:r>
                <a:rPr lang="en-US" dirty="0">
                  <a:latin typeface="Arial"/>
                  <a:ea typeface="ＭＳ Ｐゴシック" charset="0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1028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3165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2. video</a:t>
              </a:r>
            </a:p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4451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streaming</a:t>
              </a:r>
              <a:r>
                <a:rPr lang="en-US" dirty="0">
                  <a:latin typeface="Arial"/>
                  <a:ea typeface="ＭＳ Ｐゴシック" charset="0"/>
                  <a:cs typeface="Arial"/>
                </a:rPr>
                <a:t>: </a:t>
              </a:r>
              <a:r>
                <a:rPr lang="en-US" i="0" dirty="0">
                  <a:latin typeface="Arial"/>
                  <a:ea typeface="ＭＳ Ｐゴシック" charset="0"/>
                  <a:cs typeface="Arial"/>
                </a:rPr>
                <a:t>at this time, client </a:t>
              </a:r>
            </a:p>
            <a:p>
              <a:pPr>
                <a:defRPr/>
              </a:pPr>
              <a:r>
                <a:rPr lang="en-US" i="0" dirty="0">
                  <a:latin typeface="Arial"/>
                  <a:ea typeface="ＭＳ Ｐゴシック" charset="0"/>
                  <a:cs typeface="Arial"/>
                </a:rPr>
                <a:t>playing out early part of video, </a:t>
              </a:r>
            </a:p>
            <a:p>
              <a:pPr>
                <a:defRPr/>
              </a:pPr>
              <a:r>
                <a:rPr lang="en-US" i="0" dirty="0">
                  <a:latin typeface="Arial"/>
                  <a:ea typeface="ＭＳ Ｐゴシック" charset="0"/>
                  <a:cs typeface="Arial"/>
                </a:rPr>
                <a:t>while server still sending later</a:t>
              </a:r>
            </a:p>
            <a:p>
              <a:pPr>
                <a:defRPr/>
              </a:pPr>
              <a:r>
                <a:rPr lang="en-US" i="0" dirty="0">
                  <a:latin typeface="Arial"/>
                  <a:ea typeface="ＭＳ Ｐゴシック" charset="0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3981450" y="3975100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ea typeface="ＭＳ Ｐゴシック" charset="0"/>
                  <a:cs typeface="Arial"/>
                </a:rPr>
                <a:t>network delay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ea typeface="ＭＳ Ｐゴシック" charset="0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/>
              <a:t>Multmedia Networking</a:t>
            </a:r>
          </a:p>
        </p:txBody>
      </p:sp>
      <p:sp>
        <p:nvSpPr>
          <p:cNvPr id="327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7-</a:t>
            </a:r>
            <a:fld id="{294F79EE-FE26-490C-B085-E39166AA57C0}" type="slidenum">
              <a:rPr lang="en-US"/>
              <a:pPr/>
              <a:t>9</a:t>
            </a:fld>
            <a:endParaRPr lang="en-US"/>
          </a:p>
        </p:txBody>
      </p:sp>
      <p:pic>
        <p:nvPicPr>
          <p:cNvPr id="32782" name="Picture 20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3914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3. video received,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played out at client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ea typeface="ＭＳ Ｐゴシック" charset="0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5875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35913</TotalTime>
  <Words>1523</Words>
  <Application>Microsoft Office PowerPoint</Application>
  <PresentationFormat>On-screen Show (4:3)</PresentationFormat>
  <Paragraphs>280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PowerPoint Presentation</vt:lpstr>
      <vt:lpstr>Multimedia networking: outline</vt:lpstr>
      <vt:lpstr>Multimedia: audio</vt:lpstr>
      <vt:lpstr>Multimedia: audio</vt:lpstr>
      <vt:lpstr>Multimedia: video</vt:lpstr>
      <vt:lpstr>Multimedia: video</vt:lpstr>
      <vt:lpstr>Multimedia networking: 3 application types</vt:lpstr>
      <vt:lpstr>Multimedia networking: outline</vt:lpstr>
      <vt:lpstr>Streaming stored video: </vt:lpstr>
      <vt:lpstr>Streaming stored video: challenges</vt:lpstr>
      <vt:lpstr>Streaming stored video: revisted</vt:lpstr>
      <vt:lpstr>Client-side buffering, playout</vt:lpstr>
      <vt:lpstr>Client-side buffering, playout</vt:lpstr>
      <vt:lpstr>Client-side buffering, playout</vt:lpstr>
      <vt:lpstr>Streaming multimedia: UDP</vt:lpstr>
      <vt:lpstr>UDP stream example and issues</vt:lpstr>
      <vt:lpstr>Streaming multimedia: HTTP</vt:lpstr>
      <vt:lpstr>Streaming multimedia: DASH</vt:lpstr>
      <vt:lpstr>Streaming multimedia: DASH</vt:lpstr>
      <vt:lpstr>MPEG-DASH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5</dc:title>
  <dc:creator>Jim Kurose and Keith Ross</dc:creator>
  <cp:lastModifiedBy>Xiannong Meng</cp:lastModifiedBy>
  <cp:revision>451</cp:revision>
  <cp:lastPrinted>2011-11-07T02:22:15Z</cp:lastPrinted>
  <dcterms:created xsi:type="dcterms:W3CDTF">1999-10-08T19:08:27Z</dcterms:created>
  <dcterms:modified xsi:type="dcterms:W3CDTF">2016-04-28T18:56:06Z</dcterms:modified>
</cp:coreProperties>
</file>