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37" r:id="rId2"/>
    <p:sldId id="330" r:id="rId3"/>
    <p:sldId id="644" r:id="rId4"/>
    <p:sldId id="640" r:id="rId5"/>
    <p:sldId id="642" r:id="rId6"/>
    <p:sldId id="646" r:id="rId7"/>
    <p:sldId id="647" r:id="rId8"/>
    <p:sldId id="654" r:id="rId9"/>
    <p:sldId id="649" r:id="rId10"/>
    <p:sldId id="648" r:id="rId11"/>
    <p:sldId id="651" r:id="rId12"/>
    <p:sldId id="655" r:id="rId13"/>
    <p:sldId id="656" r:id="rId14"/>
    <p:sldId id="657" r:id="rId15"/>
    <p:sldId id="658" r:id="rId16"/>
    <p:sldId id="668" r:id="rId17"/>
    <p:sldId id="659" r:id="rId18"/>
    <p:sldId id="661" r:id="rId19"/>
    <p:sldId id="660" r:id="rId20"/>
    <p:sldId id="669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66"/>
    <a:srgbClr val="3399FF"/>
    <a:srgbClr val="006633"/>
    <a:srgbClr val="CC0000"/>
    <a:srgbClr val="FFFF00"/>
    <a:srgbClr val="D60093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22" tIns="47311" rIns="94622" bIns="47311" numCol="1" anchor="t" anchorCtr="0" compatLnSpc="1">
            <a:prstTxWarp prst="textNoShape">
              <a:avLst/>
            </a:prstTxWarp>
          </a:bodyPr>
          <a:lstStyle>
            <a:lvl1pPr defTabSz="946059">
              <a:defRPr sz="1200" i="0"/>
            </a:lvl1pPr>
          </a:lstStyle>
          <a:p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1626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22" tIns="47311" rIns="94622" bIns="47311" numCol="1" anchor="t" anchorCtr="0" compatLnSpc="1">
            <a:prstTxWarp prst="textNoShape">
              <a:avLst/>
            </a:prstTxWarp>
          </a:bodyPr>
          <a:lstStyle>
            <a:lvl1pPr algn="r" defTabSz="946059">
              <a:defRPr sz="1200" i="0"/>
            </a:lvl1pPr>
          </a:lstStyle>
          <a:p>
            <a:endParaRPr 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9714"/>
            <a:ext cx="3163888" cy="47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22" tIns="47311" rIns="94622" bIns="47311" numCol="1" anchor="b" anchorCtr="0" compatLnSpc="1">
            <a:prstTxWarp prst="textNoShape">
              <a:avLst/>
            </a:prstTxWarp>
          </a:bodyPr>
          <a:lstStyle>
            <a:lvl1pPr defTabSz="946059">
              <a:defRPr sz="1200" i="0"/>
            </a:lvl1pPr>
          </a:lstStyle>
          <a:p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1626" y="9129714"/>
            <a:ext cx="3163888" cy="47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22" tIns="47311" rIns="94622" bIns="47311" numCol="1" anchor="b" anchorCtr="0" compatLnSpc="1">
            <a:prstTxWarp prst="textNoShape">
              <a:avLst/>
            </a:prstTxWarp>
          </a:bodyPr>
          <a:lstStyle>
            <a:lvl1pPr algn="r" defTabSz="946059">
              <a:defRPr sz="1200" i="0"/>
            </a:lvl1pPr>
          </a:lstStyle>
          <a:p>
            <a:fld id="{AA93BC3C-05E4-40CE-8B6C-3C7F0FF7F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58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t" anchorCtr="0" compatLnSpc="1">
            <a:prstTxWarp prst="textNoShape">
              <a:avLst/>
            </a:prstTxWarp>
          </a:bodyPr>
          <a:lstStyle>
            <a:lvl1pPr defTabSz="966696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t" anchorCtr="0" compatLnSpc="1">
            <a:prstTxWarp prst="textNoShape">
              <a:avLst/>
            </a:prstTxWarp>
          </a:bodyPr>
          <a:lstStyle>
            <a:lvl1pPr algn="r" defTabSz="966696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b" anchorCtr="0" compatLnSpc="1">
            <a:prstTxWarp prst="textNoShape">
              <a:avLst/>
            </a:prstTxWarp>
          </a:bodyPr>
          <a:lstStyle>
            <a:lvl1pPr defTabSz="966696">
              <a:defRPr sz="12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3" rIns="96647" bIns="48323" numCol="1" anchor="b" anchorCtr="0" compatLnSpc="1">
            <a:prstTxWarp prst="textNoShape">
              <a:avLst/>
            </a:prstTxWarp>
          </a:bodyPr>
          <a:lstStyle>
            <a:lvl1pPr algn="r" defTabSz="966696">
              <a:defRPr sz="1200" i="0">
                <a:latin typeface="Times New Roman" pitchFamily="18" charset="0"/>
              </a:defRPr>
            </a:lvl1pPr>
          </a:lstStyle>
          <a:p>
            <a:fld id="{43D7A257-0650-43C4-AD78-94A366EDC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56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60A630CE-2DE4-4741-B9FE-156C976F9B9F}" type="slidenum">
              <a:rPr lang="en-US"/>
              <a:pPr/>
              <a:t>2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83DD36-39F2-454E-BB27-6124CED3E762}" type="slidenum">
              <a:rPr lang="en-US"/>
              <a:pPr/>
              <a:t>11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DCDE1-A3AE-48AC-AFC0-12767964EA58}" type="slidenum">
              <a:rPr lang="en-US"/>
              <a:pPr/>
              <a:t>15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E37946-A2AA-480D-B3E6-74A26B11FDE0}" type="slidenum">
              <a:rPr lang="en-US"/>
              <a:pPr/>
              <a:t>17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996F0-4F6B-4AFF-954F-6F6FA2024E65}" type="slidenum">
              <a:rPr lang="en-US"/>
              <a:pPr/>
              <a:t>18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0CE35-521F-46A5-9712-B69E6F201701}" type="slidenum">
              <a:rPr lang="en-US"/>
              <a:pPr/>
              <a:t>19</a:t>
            </a:fld>
            <a:endParaRPr lang="en-US"/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449728A7-58A7-44C1-B7D2-90D2717B2EB3}" type="slidenum">
              <a:rPr lang="en-US"/>
              <a:pPr/>
              <a:t>3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3CF6672D-756C-4020-8398-87AB5011E9FD}" type="slidenum">
              <a:rPr lang="en-US"/>
              <a:pPr/>
              <a:t>4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33AC4E-7B7D-466A-83D3-EBBA0EEB7204}" type="slidenum">
              <a:rPr lang="en-US"/>
              <a:pPr/>
              <a:t>5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1D42D-BAE7-4D6E-AE3E-2F2167829A73}" type="slidenum">
              <a:rPr lang="en-US"/>
              <a:pPr/>
              <a:t>6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753BBE62-3563-4EE2-9B2B-7313270D906B}" type="slidenum">
              <a:rPr lang="en-US"/>
              <a:pPr/>
              <a:t>7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5F2DF4FF-4A27-4363-85ED-A2AB185A4A03}" type="slidenum">
              <a:rPr lang="en-US"/>
              <a:pPr/>
              <a:t>8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02BE8-CA05-45E0-A1AD-03FA8C0E6A97}" type="slidenum">
              <a:rPr lang="en-US"/>
              <a:pPr/>
              <a:t>9</a:t>
            </a:fld>
            <a:endParaRPr 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AC6190-D5A8-4579-812B-7F56297362F3}" type="slidenum">
              <a:rPr lang="en-US"/>
              <a:pPr/>
              <a:t>10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Multmedia Networking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C8E02D81-2FD9-4205-8AD8-A3CE5DB3B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B4E0AC2B-4220-4194-BB02-D4E485F1E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B35F1CD4-0F49-46CF-8F3D-70AB5C41F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Multmedia Networking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E93B0D72-221F-412D-90F3-19C8B8B0A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60E75A26-7FF0-4F14-93FD-BFDA22C14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Multmedia Networking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7-</a:t>
            </a:r>
            <a:fld id="{F12DF1F5-0785-4987-AB9D-C372BA20D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F915CE7C-EDBE-42F7-85F9-AF093A45B5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37E1E7D5-E5BC-4DB6-B29D-62BDE0434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3BA644E9-CF9A-4E7B-BE78-022CDEDF6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1E95F6A1-A971-4AA8-A0AD-06BF1609FD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5-</a:t>
            </a:r>
            <a:fld id="{9D96E0FA-2D58-4111-8BB4-86D9C56E9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25" y="64865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Multmedia Networking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81975" y="6486525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7-</a:t>
            </a:r>
            <a:fld id="{2E8FB98A-8799-40F5-9B9C-AF6D88E146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3" r:id="rId3"/>
    <p:sldLayoutId id="2147483842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71475" y="715963"/>
            <a:ext cx="55499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Chapter 7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Multimedia Networking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Computer Networking: A Top Down Approach </a:t>
            </a:r>
            <a:br>
              <a:rPr lang="en-US" sz="28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6</a:t>
            </a:r>
            <a:r>
              <a:rPr lang="en-US" sz="2000" baseline="30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th</a:t>
            </a: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 edition 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Jim Kurose, Keith Ross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Addison-Wesley</a:t>
            </a:r>
            <a:b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srgbClr val="008000"/>
                </a:solidFill>
                <a:latin typeface="Gill Sans MT" charset="0"/>
                <a:ea typeface="ＭＳ Ｐゴシック" charset="0"/>
                <a:cs typeface="Arial" charset="0"/>
              </a:rPr>
              <a:t>March 2012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69888" y="2543848"/>
            <a:ext cx="5378450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0" dirty="0">
                <a:latin typeface="Arial" pitchFamily="34" charset="0"/>
                <a:cs typeface="Arial" pitchFamily="34" charset="0"/>
              </a:rPr>
              <a:t>A note on the use of these </a:t>
            </a:r>
            <a:r>
              <a:rPr lang="en-US" i="0" dirty="0" err="1">
                <a:latin typeface="Arial" pitchFamily="34" charset="0"/>
                <a:cs typeface="Arial" pitchFamily="34" charset="0"/>
              </a:rPr>
              <a:t>ppt</a:t>
            </a:r>
            <a:r>
              <a:rPr lang="en-US" i="0" dirty="0">
                <a:latin typeface="Arial" pitchFamily="34" charset="0"/>
                <a:cs typeface="Arial" pitchFamily="34" charset="0"/>
              </a:rPr>
              <a:t> slides:</a:t>
            </a:r>
          </a:p>
          <a:p>
            <a:r>
              <a:rPr lang="en-US" sz="1200" i="0" dirty="0">
                <a:latin typeface="Arial" pitchFamily="34" charset="0"/>
                <a:cs typeface="Arial" pitchFamily="34" charset="0"/>
              </a:rPr>
              <a:t>We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re making these slides freely available to all (faculty, students, readers). They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re in PowerPoint form so you see the animations; and can add, modify, and delete slides  (including this one) and slide content to suit your needs. They obviously represent a lot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73063" y="3553536"/>
            <a:ext cx="53784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</a:pPr>
            <a:endParaRPr lang="en-US" sz="1400" i="0" dirty="0">
              <a:latin typeface="Gill Sans MT" pitchFamily="34" charset="0"/>
              <a:cs typeface="Arial" pitchFamily="34" charset="0"/>
            </a:endParaRP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If you use these slides (e.g., in a class) that you mention their source (after all, we</a:t>
            </a:r>
            <a:r>
              <a:rPr lang="ja-JP" altLang="en-US" sz="1200" i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i="0" dirty="0">
                <a:latin typeface="Arial" pitchFamily="34" charset="0"/>
                <a:cs typeface="Arial" pitchFamily="34" charset="0"/>
              </a:rPr>
              <a:t>d like people to use our book!)</a:t>
            </a: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buClr>
                <a:schemeClr val="accent2"/>
              </a:buClr>
              <a:buFont typeface="Wingdings" pitchFamily="2" charset="2"/>
              <a:buChar char="q"/>
            </a:pPr>
            <a:endParaRPr lang="en-US" sz="1200" i="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</a:pPr>
            <a:endParaRPr lang="en-US" sz="1200" i="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</a:pPr>
            <a:r>
              <a:rPr lang="en-US" sz="1200" i="0" dirty="0">
                <a:latin typeface="Arial" pitchFamily="34" charset="0"/>
                <a:cs typeface="Arial" pitchFamily="34" charset="0"/>
              </a:rPr>
              <a:t>     J.F Kurose and K.W. Ross, All Rights Reserved</a:t>
            </a:r>
          </a:p>
        </p:txBody>
      </p:sp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45" y="5139141"/>
            <a:ext cx="1873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6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4933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Box 2"/>
          <p:cNvSpPr txBox="1">
            <a:spLocks noChangeArrowheads="1"/>
          </p:cNvSpPr>
          <p:nvPr/>
        </p:nvSpPr>
        <p:spPr bwMode="auto">
          <a:xfrm>
            <a:off x="-1995488" y="3043238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153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4764338D-0144-49D9-863C-FED1D95E39AE}" type="slidenum">
              <a:rPr lang="en-US"/>
              <a:pPr/>
              <a:t>1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4898" y="5664822"/>
            <a:ext cx="38202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course notes are adapted for</a:t>
            </a:r>
          </a:p>
          <a:p>
            <a:r>
              <a:rPr lang="en-US" dirty="0" smtClean="0"/>
              <a:t>CSCI 363 at Bucknell</a:t>
            </a:r>
          </a:p>
          <a:p>
            <a:r>
              <a:rPr lang="en-US" smtClean="0"/>
              <a:t>Spring 2016, </a:t>
            </a:r>
            <a:r>
              <a:rPr lang="en-US" dirty="0" err="1" smtClean="0"/>
              <a:t>Xiannong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6" descr="underline_b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900" y="992188"/>
            <a:ext cx="8228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298450"/>
            <a:ext cx="8080375" cy="871538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Streaming </a:t>
            </a:r>
            <a:r>
              <a:rPr lang="en-US" dirty="0" smtClean="0">
                <a:ea typeface="ＭＳ Ｐゴシック" charset="0"/>
              </a:rPr>
              <a:t>stored video: challenges</a:t>
            </a:r>
            <a:endParaRPr lang="en-US" dirty="0">
              <a:ea typeface="ＭＳ Ｐゴシック" charset="0"/>
            </a:endParaRPr>
          </a:p>
        </p:txBody>
      </p:sp>
      <p:sp>
        <p:nvSpPr>
          <p:cNvPr id="219289" name="Rectangle 153"/>
          <p:cNvSpPr>
            <a:spLocks noChangeArrowheads="1"/>
          </p:cNvSpPr>
          <p:nvPr/>
        </p:nvSpPr>
        <p:spPr bwMode="auto">
          <a:xfrm>
            <a:off x="487363" y="1563688"/>
            <a:ext cx="7643812" cy="202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800">
                <a:solidFill>
                  <a:srgbClr val="CC0000"/>
                </a:solidFill>
                <a:latin typeface="Gill Sans MT" pitchFamily="34" charset="0"/>
              </a:rPr>
              <a:t>continuous playout constraint</a:t>
            </a:r>
            <a:r>
              <a:rPr lang="en-US" sz="2800" i="0">
                <a:latin typeface="Gill Sans MT" pitchFamily="34" charset="0"/>
              </a:rPr>
              <a:t>: once client playout begins, playback must match original timing </a:t>
            </a:r>
          </a:p>
          <a:p>
            <a:pPr marL="914400" lvl="1" indent="-457200"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</a:pPr>
            <a:r>
              <a:rPr lang="en-US" sz="2800" i="0">
                <a:latin typeface="Gill Sans MT" pitchFamily="34" charset="0"/>
              </a:rPr>
              <a:t>… but </a:t>
            </a:r>
            <a:r>
              <a:rPr lang="en-US" sz="2800">
                <a:solidFill>
                  <a:srgbClr val="CC0000"/>
                </a:solidFill>
                <a:latin typeface="Gill Sans MT" pitchFamily="34" charset="0"/>
              </a:rPr>
              <a:t>network delays are variable </a:t>
            </a:r>
            <a:r>
              <a:rPr lang="en-US" sz="2800" i="0">
                <a:latin typeface="Gill Sans MT" pitchFamily="34" charset="0"/>
              </a:rPr>
              <a:t>(jitter), so will need </a:t>
            </a:r>
            <a:r>
              <a:rPr lang="en-US" sz="2800">
                <a:solidFill>
                  <a:srgbClr val="000099"/>
                </a:solidFill>
                <a:latin typeface="Gill Sans MT" pitchFamily="34" charset="0"/>
              </a:rPr>
              <a:t>client-side buffer </a:t>
            </a:r>
            <a:r>
              <a:rPr lang="en-US" sz="2800" i="0">
                <a:latin typeface="Gill Sans MT" pitchFamily="34" charset="0"/>
              </a:rPr>
              <a:t>to match playout requirements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800" i="0">
                <a:latin typeface="Gill Sans MT" pitchFamily="34" charset="0"/>
              </a:rPr>
              <a:t>other challenges:</a:t>
            </a:r>
          </a:p>
          <a:p>
            <a:pPr marL="914400" lvl="1" indent="-457200"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</a:pPr>
            <a:r>
              <a:rPr lang="en-US" sz="2800" i="0">
                <a:latin typeface="Gill Sans MT" pitchFamily="34" charset="0"/>
              </a:rPr>
              <a:t>client interactivity: pause, fast-forward, rewind, jump through video</a:t>
            </a:r>
          </a:p>
          <a:p>
            <a:pPr marL="914400" lvl="1" indent="-457200">
              <a:spcBef>
                <a:spcPct val="20000"/>
              </a:spcBef>
              <a:buClr>
                <a:srgbClr val="000099"/>
              </a:buClr>
              <a:buSzPct val="100000"/>
              <a:buFont typeface="Wingdings" pitchFamily="2" charset="2"/>
              <a:buChar char="§"/>
            </a:pPr>
            <a:r>
              <a:rPr lang="en-US" sz="2800" i="0">
                <a:latin typeface="Gill Sans MT" pitchFamily="34" charset="0"/>
              </a:rPr>
              <a:t>video packets may be lost, retransmitted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 sz="2400" i="0">
              <a:latin typeface="Gill Sans MT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D237AB3D-18FA-4D7E-9537-1885FDBA989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5" name="Line 9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i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24314" name="Text Box 58"/>
          <p:cNvSpPr txBox="1">
            <a:spLocks noChangeArrowheads="1"/>
          </p:cNvSpPr>
          <p:nvPr/>
        </p:nvSpPr>
        <p:spPr bwMode="auto">
          <a:xfrm>
            <a:off x="1470025" y="1593850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solidFill>
                  <a:srgbClr val="CC0000"/>
                </a:solidFill>
                <a:latin typeface="Arial"/>
                <a:ea typeface="ＭＳ Ｐゴシック" charset="0"/>
                <a:cs typeface="Arial"/>
              </a:rPr>
              <a:t>       constant bit </a:t>
            </a:r>
          </a:p>
          <a:p>
            <a:pPr>
              <a:defRPr/>
            </a:pPr>
            <a:r>
              <a:rPr lang="en-US" i="0" dirty="0">
                <a:solidFill>
                  <a:srgbClr val="CC0000"/>
                </a:solidFill>
                <a:latin typeface="Arial"/>
                <a:ea typeface="ＭＳ Ｐゴシック" charset="0"/>
                <a:cs typeface="Arial"/>
              </a:rPr>
              <a:t>      rate video</a:t>
            </a:r>
          </a:p>
          <a:p>
            <a:pPr>
              <a:defRPr/>
            </a:pPr>
            <a:r>
              <a:rPr lang="en-US" i="0" dirty="0">
                <a:solidFill>
                  <a:srgbClr val="CC0000"/>
                </a:solidFill>
                <a:latin typeface="Arial"/>
                <a:ea typeface="ＭＳ Ｐゴシック" charset="0"/>
                <a:cs typeface="Arial"/>
              </a:rPr>
              <a:t>transmission</a:t>
            </a:r>
          </a:p>
        </p:txBody>
      </p:sp>
      <p:grpSp>
        <p:nvGrpSpPr>
          <p:cNvPr id="36868" name="Group 60"/>
          <p:cNvGrpSpPr>
            <a:grpSpLocks/>
          </p:cNvGrpSpPr>
          <p:nvPr/>
        </p:nvGrpSpPr>
        <p:grpSpPr bwMode="auto">
          <a:xfrm>
            <a:off x="1219200" y="1820863"/>
            <a:ext cx="2552700" cy="2525712"/>
            <a:chOff x="648" y="1147"/>
            <a:chExt cx="1608" cy="1591"/>
          </a:xfrm>
        </p:grpSpPr>
        <p:grpSp>
          <p:nvGrpSpPr>
            <p:cNvPr id="36967" name="Group 61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6983" name="Group 62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6994" name="Group 6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700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322" name="Line 6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700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325" name="Line 6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95" name="Group 7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9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8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329" name="Line 7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9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31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332" name="Line 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6984" name="Group 77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6988" name="Group 7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3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36" name="Line 8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89" name="Group 8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3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39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85" name="Group 84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4341" name="Line 8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42" name="Line 8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</p:grpSp>
        <p:grpSp>
          <p:nvGrpSpPr>
            <p:cNvPr id="36968" name="Group 8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6969" name="Group 8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6977" name="Group 8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4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47" name="Line 9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78" name="Group 9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49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50" name="Line 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70" name="Group 9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6971" name="Group 9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5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54" name="Line 9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72" name="Group 9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5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57" name="Line 10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224406" name="Text Box 150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i="0">
                <a:latin typeface="Arial"/>
                <a:ea typeface="ＭＳ Ｐゴシック" charset="0"/>
                <a:cs typeface="Arial"/>
              </a:rPr>
              <a:t>Cumulative data</a:t>
            </a:r>
          </a:p>
        </p:txBody>
      </p:sp>
      <p:sp>
        <p:nvSpPr>
          <p:cNvPr id="224410" name="Text Box 154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>
                <a:latin typeface="Arial"/>
                <a:ea typeface="ＭＳ Ｐゴシック" charset="0"/>
                <a:cs typeface="Arial"/>
              </a:rPr>
              <a:t>time</a:t>
            </a:r>
          </a:p>
        </p:txBody>
      </p:sp>
      <p:grpSp>
        <p:nvGrpSpPr>
          <p:cNvPr id="224457" name="Group 201"/>
          <p:cNvGrpSpPr>
            <a:grpSpLocks/>
          </p:cNvGrpSpPr>
          <p:nvPr/>
        </p:nvGrpSpPr>
        <p:grpSpPr bwMode="auto">
          <a:xfrm>
            <a:off x="2495550" y="1835150"/>
            <a:ext cx="3500438" cy="2520950"/>
            <a:chOff x="1572" y="1156"/>
            <a:chExt cx="2205" cy="1588"/>
          </a:xfrm>
        </p:grpSpPr>
        <p:grpSp>
          <p:nvGrpSpPr>
            <p:cNvPr id="36927" name="Group 198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36931" name="Group 106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224363" name="Line 10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64" name="Line 10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2" name="Group 109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224366" name="Line 11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67" name="Line 11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3" name="Group 112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36957" name="Group 11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71" name="Line 11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58" name="Group 11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7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74" name="Line 11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4" name="Group 119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36951" name="Group 120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7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78" name="Line 12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52" name="Group 123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80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81" name="Line 1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5" name="Group 126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224383" name="Line 12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84" name="Line 12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6" name="Group 131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224388" name="Line 13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89" name="Line 13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7" name="Group 134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224391" name="Line 13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92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i="0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8" name="Group 137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36939" name="Group 13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95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96" name="Line 14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40" name="Group 14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98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99" name="Line 1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224408" name="Text Box 152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i="0">
                  <a:latin typeface="Arial"/>
                  <a:ea typeface="ＭＳ Ｐゴシック" charset="0"/>
                  <a:cs typeface="Arial"/>
                </a:rPr>
                <a:t>variable</a:t>
              </a:r>
            </a:p>
            <a:p>
              <a:pPr algn="ctr">
                <a:defRPr/>
              </a:pPr>
              <a:r>
                <a:rPr lang="en-US" i="0">
                  <a:latin typeface="Arial"/>
                  <a:ea typeface="ＭＳ Ｐゴシック" charset="0"/>
                  <a:cs typeface="Arial"/>
                </a:rPr>
                <a:t>network</a:t>
              </a:r>
            </a:p>
            <a:p>
              <a:pPr algn="ctr">
                <a:defRPr/>
              </a:pPr>
              <a:r>
                <a:rPr lang="en-US" i="0">
                  <a:latin typeface="Arial"/>
                  <a:ea typeface="ＭＳ Ｐゴシック" charset="0"/>
                  <a:cs typeface="Arial"/>
                </a:rPr>
                <a:t>delay</a:t>
              </a:r>
            </a:p>
          </p:txBody>
        </p:sp>
        <p:sp>
          <p:nvSpPr>
            <p:cNvPr id="224409" name="Line 153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4453" name="Text Box 197"/>
            <p:cNvSpPr txBox="1">
              <a:spLocks noChangeArrowheads="1"/>
            </p:cNvSpPr>
            <p:nvPr/>
          </p:nvSpPr>
          <p:spPr bwMode="auto">
            <a:xfrm>
              <a:off x="2682" y="1196"/>
              <a:ext cx="84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i="0">
                  <a:latin typeface="Arial"/>
                  <a:ea typeface="ＭＳ Ｐゴシック" charset="0"/>
                  <a:cs typeface="Arial"/>
                </a:rPr>
                <a:t>client video</a:t>
              </a:r>
            </a:p>
            <a:p>
              <a:pPr algn="r">
                <a:defRPr/>
              </a:pPr>
              <a:r>
                <a:rPr lang="en-US" i="0">
                  <a:latin typeface="Arial"/>
                  <a:ea typeface="ＭＳ Ｐゴシック" charset="0"/>
                  <a:cs typeface="Arial"/>
                </a:rPr>
                <a:t>reception</a:t>
              </a:r>
            </a:p>
          </p:txBody>
        </p:sp>
      </p:grpSp>
      <p:grpSp>
        <p:nvGrpSpPr>
          <p:cNvPr id="224459" name="Group 203"/>
          <p:cNvGrpSpPr>
            <a:grpSpLocks/>
          </p:cNvGrpSpPr>
          <p:nvPr/>
        </p:nvGrpSpPr>
        <p:grpSpPr bwMode="auto">
          <a:xfrm>
            <a:off x="2974975" y="1806575"/>
            <a:ext cx="4945063" cy="3209925"/>
            <a:chOff x="1874" y="1138"/>
            <a:chExt cx="3115" cy="2022"/>
          </a:xfrm>
        </p:grpSpPr>
        <p:grpSp>
          <p:nvGrpSpPr>
            <p:cNvPr id="36881" name="Group 155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36886" name="Group 156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6902" name="Group 157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691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21" name="Group 1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6" name="Line 1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4417" name="Line 16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22" name="Group 1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9" name="Line 1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4420" name="Line 16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6914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15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3" name="Line 1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4424" name="Line 168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16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6" name="Line 1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4427" name="Line 17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 i="0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6903" name="Group 172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07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0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31" name="Line 17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08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3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34" name="Line 17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04" name="Group 179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4436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437" name="Line 18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i="0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887" name="Group 182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6888" name="Group 18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6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1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42" name="Line 1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7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4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45" name="Line 18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889" name="Group 19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0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8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49" name="Line 19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1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51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52" name="Line 19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i="0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4455" name="Text Box 199"/>
            <p:cNvSpPr txBox="1">
              <a:spLocks noChangeArrowheads="1"/>
            </p:cNvSpPr>
            <p:nvPr/>
          </p:nvSpPr>
          <p:spPr bwMode="auto">
            <a:xfrm>
              <a:off x="3788" y="1250"/>
              <a:ext cx="120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      constant bit </a:t>
              </a:r>
            </a:p>
            <a:p>
              <a:pPr>
                <a:defRPr/>
              </a:pPr>
              <a:r>
                <a:rPr lang="en-US" i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    rate video</a:t>
              </a:r>
            </a:p>
            <a:p>
              <a:pPr>
                <a:defRPr/>
              </a:pPr>
              <a:r>
                <a:rPr lang="en-US" i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playout at client</a:t>
              </a:r>
            </a:p>
          </p:txBody>
        </p:sp>
        <p:grpSp>
          <p:nvGrpSpPr>
            <p:cNvPr id="36883" name="Group 202"/>
            <p:cNvGrpSpPr>
              <a:grpSpLocks/>
            </p:cNvGrpSpPr>
            <p:nvPr/>
          </p:nvGrpSpPr>
          <p:grpSpPr bwMode="auto">
            <a:xfrm>
              <a:off x="1874" y="2756"/>
              <a:ext cx="1059" cy="404"/>
              <a:chOff x="1874" y="2756"/>
              <a:chExt cx="1059" cy="404"/>
            </a:xfrm>
          </p:grpSpPr>
          <p:sp>
            <p:nvSpPr>
              <p:cNvPr id="224400" name="Text Box 144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i="0">
                    <a:solidFill>
                      <a:srgbClr val="000099"/>
                    </a:solidFill>
                    <a:latin typeface="Arial"/>
                    <a:ea typeface="ＭＳ Ｐゴシック" charset="0"/>
                    <a:cs typeface="Arial"/>
                  </a:rPr>
                  <a:t>client playout</a:t>
                </a:r>
              </a:p>
              <a:p>
                <a:pPr algn="ctr">
                  <a:defRPr/>
                </a:pPr>
                <a:r>
                  <a:rPr lang="en-US" i="0">
                    <a:solidFill>
                      <a:srgbClr val="000099"/>
                    </a:solidFill>
                    <a:latin typeface="Arial"/>
                    <a:ea typeface="ＭＳ Ｐゴシック" charset="0"/>
                    <a:cs typeface="Arial"/>
                  </a:rPr>
                  <a:t>delay</a:t>
                </a:r>
              </a:p>
            </p:txBody>
          </p:sp>
          <p:sp>
            <p:nvSpPr>
              <p:cNvPr id="224456" name="Line 200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i="0">
                  <a:latin typeface="Arial"/>
                  <a:ea typeface="ＭＳ Ｐゴシック" charset="0"/>
                  <a:cs typeface="Arial"/>
                </a:endParaRPr>
              </a:p>
            </p:txBody>
          </p:sp>
        </p:grpSp>
      </p:grpSp>
      <p:grpSp>
        <p:nvGrpSpPr>
          <p:cNvPr id="224462" name="Group 206"/>
          <p:cNvGrpSpPr>
            <a:grpSpLocks/>
          </p:cNvGrpSpPr>
          <p:nvPr/>
        </p:nvGrpSpPr>
        <p:grpSpPr bwMode="auto">
          <a:xfrm>
            <a:off x="4459288" y="2971800"/>
            <a:ext cx="523875" cy="903288"/>
            <a:chOff x="2809" y="1872"/>
            <a:chExt cx="330" cy="569"/>
          </a:xfrm>
        </p:grpSpPr>
        <p:sp>
          <p:nvSpPr>
            <p:cNvPr id="224460" name="Line 204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i="0"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4461" name="Text Box 205"/>
            <p:cNvSpPr txBox="1">
              <a:spLocks noChangeArrowheads="1"/>
            </p:cNvSpPr>
            <p:nvPr/>
          </p:nvSpPr>
          <p:spPr bwMode="auto">
            <a:xfrm rot="16200000">
              <a:off x="2710" y="2011"/>
              <a:ext cx="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i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buffered</a:t>
              </a:r>
            </a:p>
            <a:p>
              <a:pPr algn="ctr"/>
              <a:r>
                <a:rPr lang="en-US" sz="1400" i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video</a:t>
              </a:r>
              <a:endParaRPr lang="en-US" i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4464" name="Rectangle 208"/>
          <p:cNvSpPr>
            <a:spLocks noGrp="1" noChangeArrowheads="1"/>
          </p:cNvSpPr>
          <p:nvPr>
            <p:ph type="body" idx="1"/>
          </p:nvPr>
        </p:nvSpPr>
        <p:spPr>
          <a:xfrm>
            <a:off x="733425" y="5207000"/>
            <a:ext cx="7772400" cy="8890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client-side </a:t>
            </a: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buffering</a:t>
            </a: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 </a:t>
            </a: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and </a:t>
            </a:r>
            <a:r>
              <a:rPr lang="en-US" i="1" dirty="0" err="1" smtClean="0">
                <a:solidFill>
                  <a:srgbClr val="CC0000"/>
                </a:solidFill>
                <a:ea typeface="ＭＳ Ｐゴシック" charset="0"/>
              </a:rPr>
              <a:t>playout</a:t>
            </a: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 delay: </a:t>
            </a:r>
            <a:r>
              <a:rPr lang="en-US" dirty="0">
                <a:ea typeface="ＭＳ Ｐゴシック" charset="0"/>
              </a:rPr>
              <a:t>compensate for network-added delay, delay jitter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368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FBE3FFED-2511-4F49-AC2F-9852F2198586}" type="slidenum">
              <a:rPr lang="en-US"/>
              <a:pPr/>
              <a:t>11</a:t>
            </a:fld>
            <a:endParaRPr lang="en-US"/>
          </a:p>
        </p:txBody>
      </p:sp>
      <p:pic>
        <p:nvPicPr>
          <p:cNvPr id="36877" name="Picture 6" descr="underline_b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900" y="992188"/>
            <a:ext cx="8228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298450"/>
            <a:ext cx="8080375" cy="871538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Streaming </a:t>
            </a:r>
            <a:r>
              <a:rPr lang="en-US" dirty="0" smtClean="0">
                <a:ea typeface="ＭＳ Ｐゴシック" charset="0"/>
              </a:rPr>
              <a:t>stored video: </a:t>
            </a:r>
            <a:r>
              <a:rPr lang="en-US" dirty="0" err="1" smtClean="0">
                <a:ea typeface="ＭＳ Ｐゴシック" charset="0"/>
              </a:rPr>
              <a:t>revisted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4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Client-side buffering, </a:t>
            </a:r>
            <a:r>
              <a:rPr lang="en-US" dirty="0" err="1" smtClean="0">
                <a:ea typeface="ＭＳ Ｐゴシック" charset="0"/>
              </a:rPr>
              <a:t>playout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Multmedia Networking</a:t>
            </a:r>
            <a:endParaRPr lang="en-US" dirty="0"/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857174C0-726F-4CDF-BF5D-1E6F4FF79006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38916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3893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3893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4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grpSp>
          <p:nvGrpSpPr>
            <p:cNvPr id="3894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grpSp>
          <p:nvGrpSpPr>
            <p:cNvPr id="3894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grpSp>
          <p:nvGrpSpPr>
            <p:cNvPr id="3894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3894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4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3895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5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3895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</p:grpSp>
      <p:sp>
        <p:nvSpPr>
          <p:cNvPr id="38917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8918" name="Group 542"/>
          <p:cNvGrpSpPr>
            <a:grpSpLocks/>
          </p:cNvGrpSpPr>
          <p:nvPr/>
        </p:nvGrpSpPr>
        <p:grpSpPr bwMode="auto">
          <a:xfrm>
            <a:off x="4138613" y="3424238"/>
            <a:ext cx="1227137" cy="1069975"/>
            <a:chOff x="-44" y="1473"/>
            <a:chExt cx="981" cy="1105"/>
          </a:xfrm>
        </p:grpSpPr>
        <p:pic>
          <p:nvPicPr>
            <p:cNvPr id="3893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93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8919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38920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8921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sp>
        <p:nvSpPr>
          <p:cNvPr id="38922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variable fill </a:t>
            </a:r>
          </a:p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rate, </a:t>
            </a:r>
            <a:r>
              <a:rPr lang="en-US" i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x(t)</a:t>
            </a:r>
          </a:p>
        </p:txBody>
      </p:sp>
      <p:sp>
        <p:nvSpPr>
          <p:cNvPr id="38923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i="0">
                <a:latin typeface="Arial" pitchFamily="34" charset="0"/>
                <a:cs typeface="Arial" pitchFamily="34" charset="0"/>
              </a:rPr>
              <a:t>client  application </a:t>
            </a:r>
          </a:p>
          <a:p>
            <a:pPr algn="ctr"/>
            <a:r>
              <a:rPr lang="en-US" sz="1400" i="0">
                <a:latin typeface="Arial" pitchFamily="34" charset="0"/>
                <a:cs typeface="Arial" pitchFamily="34" charset="0"/>
              </a:rPr>
              <a:t>buffer, size B</a:t>
            </a:r>
          </a:p>
        </p:txBody>
      </p:sp>
      <p:cxnSp>
        <p:nvCxnSpPr>
          <p:cNvPr id="38924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925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926" name="Straight Connector 55"/>
          <p:cNvCxnSpPr>
            <a:cxnSpLocks noChangeShapeType="1"/>
          </p:cNvCxnSpPr>
          <p:nvPr/>
        </p:nvCxnSpPr>
        <p:spPr bwMode="auto">
          <a:xfrm>
            <a:off x="6673850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sp>
        <p:nvSpPr>
          <p:cNvPr id="38927" name="TextBox 57"/>
          <p:cNvSpPr txBox="1">
            <a:spLocks noChangeArrowheads="1"/>
          </p:cNvSpPr>
          <p:nvPr/>
        </p:nvSpPr>
        <p:spPr bwMode="auto">
          <a:xfrm>
            <a:off x="6832600" y="1882775"/>
            <a:ext cx="1455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playout rate,</a:t>
            </a:r>
          </a:p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e.g., CBR </a:t>
            </a:r>
            <a:r>
              <a:rPr lang="en-US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r</a:t>
            </a:r>
          </a:p>
        </p:txBody>
      </p:sp>
      <p:sp>
        <p:nvSpPr>
          <p:cNvPr id="38928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 w="15875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29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i="0">
                <a:latin typeface="Arial" pitchFamily="34" charset="0"/>
                <a:cs typeface="Arial" pitchFamily="34" charset="0"/>
              </a:rPr>
              <a:t>buffer fill level, </a:t>
            </a:r>
            <a:r>
              <a:rPr lang="en-US" sz="140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Q(t)</a:t>
            </a:r>
          </a:p>
        </p:txBody>
      </p:sp>
      <p:cxnSp>
        <p:nvCxnSpPr>
          <p:cNvPr id="38930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8931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932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video server</a:t>
            </a:r>
            <a:endParaRPr lang="en-US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33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4" name="TextBox 65"/>
          <p:cNvSpPr txBox="1">
            <a:spLocks noChangeArrowheads="1"/>
          </p:cNvSpPr>
          <p:nvPr/>
        </p:nvSpPr>
        <p:spPr bwMode="auto">
          <a:xfrm>
            <a:off x="5295900" y="3760788"/>
            <a:ext cx="766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client</a:t>
            </a:r>
            <a:endParaRPr lang="en-US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Client-side buffering, </a:t>
            </a:r>
            <a:r>
              <a:rPr lang="en-US" dirty="0" err="1" smtClean="0">
                <a:ea typeface="ＭＳ Ｐゴシック" charset="0"/>
              </a:rPr>
              <a:t>playout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Multmedia Networking</a:t>
            </a:r>
            <a:endParaRPr lang="en-US" dirty="0"/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39EF2246-5190-480F-9DA4-ADD620849611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39940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3996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3996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grpSp>
          <p:nvGrpSpPr>
            <p:cNvPr id="3997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grpSp>
          <p:nvGrpSpPr>
            <p:cNvPr id="3997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grpSp>
          <p:nvGrpSpPr>
            <p:cNvPr id="3997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3997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97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3998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3998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</p:grpSp>
      <p:sp>
        <p:nvSpPr>
          <p:cNvPr id="39941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942" name="Group 542"/>
          <p:cNvGrpSpPr>
            <a:grpSpLocks/>
          </p:cNvGrpSpPr>
          <p:nvPr/>
        </p:nvGrpSpPr>
        <p:grpSpPr bwMode="auto">
          <a:xfrm>
            <a:off x="4138613" y="3424238"/>
            <a:ext cx="1227137" cy="1069975"/>
            <a:chOff x="-44" y="1473"/>
            <a:chExt cx="981" cy="1105"/>
          </a:xfrm>
        </p:grpSpPr>
        <p:pic>
          <p:nvPicPr>
            <p:cNvPr id="3996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6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9943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39944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9945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sp>
        <p:nvSpPr>
          <p:cNvPr id="39946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variable fill </a:t>
            </a:r>
          </a:p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rate, </a:t>
            </a:r>
            <a:r>
              <a:rPr lang="en-US" i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x(t)</a:t>
            </a:r>
          </a:p>
        </p:txBody>
      </p:sp>
      <p:sp>
        <p:nvSpPr>
          <p:cNvPr id="39947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i="0">
                <a:latin typeface="Arial" pitchFamily="34" charset="0"/>
                <a:cs typeface="Arial" pitchFamily="34" charset="0"/>
              </a:rPr>
              <a:t>client  application </a:t>
            </a:r>
          </a:p>
          <a:p>
            <a:pPr algn="ctr"/>
            <a:r>
              <a:rPr lang="en-US" sz="1400" i="0">
                <a:latin typeface="Arial" pitchFamily="34" charset="0"/>
                <a:cs typeface="Arial" pitchFamily="34" charset="0"/>
              </a:rPr>
              <a:t>buffer, size B</a:t>
            </a:r>
          </a:p>
        </p:txBody>
      </p:sp>
      <p:cxnSp>
        <p:nvCxnSpPr>
          <p:cNvPr id="39948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949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6673850" y="1882775"/>
            <a:ext cx="1614488" cy="658813"/>
            <a:chOff x="6673448" y="1882401"/>
            <a:chExt cx="1614619" cy="659064"/>
          </a:xfrm>
        </p:grpSpPr>
        <p:cxnSp>
          <p:nvCxnSpPr>
            <p:cNvPr id="39963" name="Straight Connector 55"/>
            <p:cNvCxnSpPr>
              <a:cxnSpLocks noChangeShapeType="1"/>
            </p:cNvCxnSpPr>
            <p:nvPr/>
          </p:nvCxnSpPr>
          <p:spPr bwMode="auto">
            <a:xfrm>
              <a:off x="6673448" y="2541465"/>
              <a:ext cx="65298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964" name="TextBox 57"/>
            <p:cNvSpPr txBox="1">
              <a:spLocks noChangeArrowheads="1"/>
            </p:cNvSpPr>
            <p:nvPr/>
          </p:nvSpPr>
          <p:spPr bwMode="auto">
            <a:xfrm>
              <a:off x="6833034" y="1882401"/>
              <a:ext cx="145503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playout rate,</a:t>
              </a:r>
            </a:p>
            <a:p>
              <a:r>
                <a:rPr lang="en-US" i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e.g., CBR </a:t>
              </a:r>
              <a:r>
                <a:rPr lang="en-US">
                  <a:solidFill>
                    <a:srgbClr val="CC0000"/>
                  </a:solidFill>
                  <a:latin typeface="Arial" pitchFamily="34" charset="0"/>
                  <a:cs typeface="Arial" pitchFamily="34" charset="0"/>
                </a:rPr>
                <a:t>r</a:t>
              </a:r>
            </a:p>
          </p:txBody>
        </p:sp>
      </p:grp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 w="15875">
            <a:noFill/>
            <a:miter lim="800000"/>
            <a:headEnd/>
            <a:tailEnd/>
          </a:ln>
        </p:spPr>
        <p:txBody>
          <a:bodyPr wrap="none"/>
          <a:lstStyle/>
          <a:p>
            <a:endParaRPr/>
          </a:p>
        </p:txBody>
      </p:sp>
      <p:sp>
        <p:nvSpPr>
          <p:cNvPr id="39952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i="0">
                <a:latin typeface="Arial" pitchFamily="34" charset="0"/>
                <a:cs typeface="Arial" pitchFamily="34" charset="0"/>
              </a:rPr>
              <a:t>buffer fill level, </a:t>
            </a:r>
            <a:r>
              <a:rPr lang="en-US" sz="140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Q(t)</a:t>
            </a:r>
          </a:p>
        </p:txBody>
      </p:sp>
      <p:cxnSp>
        <p:nvCxnSpPr>
          <p:cNvPr id="39953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954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955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video server</a:t>
            </a:r>
            <a:endParaRPr lang="en-US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56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7" name="TextBox 65"/>
          <p:cNvSpPr txBox="1">
            <a:spLocks noChangeArrowheads="1"/>
          </p:cNvSpPr>
          <p:nvPr/>
        </p:nvSpPr>
        <p:spPr bwMode="auto">
          <a:xfrm>
            <a:off x="5295900" y="3760788"/>
            <a:ext cx="766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client</a:t>
            </a:r>
            <a:endParaRPr lang="en-US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922963" y="2095500"/>
            <a:ext cx="423862" cy="846138"/>
          </a:xfrm>
          <a:prstGeom prst="rect">
            <a:avLst/>
          </a:prstGeom>
          <a:solidFill>
            <a:schemeClr val="bg1"/>
          </a:solidFill>
          <a:ln w="15875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929313" y="2100263"/>
            <a:ext cx="425450" cy="844550"/>
          </a:xfrm>
          <a:prstGeom prst="rect">
            <a:avLst/>
          </a:prstGeom>
          <a:solidFill>
            <a:srgbClr val="000099"/>
          </a:solidFill>
          <a:ln w="15875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27088" y="4608513"/>
            <a:ext cx="67008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CC0000"/>
                </a:solidFill>
                <a:latin typeface="+mn-lt"/>
                <a:ea typeface="ＭＳ Ｐゴシック" charset="0"/>
                <a:cs typeface="ＭＳ Ｐゴシック" charset="0"/>
              </a:rPr>
              <a:t>1. </a:t>
            </a: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Initial fill of buffer until </a:t>
            </a:r>
            <a:r>
              <a:rPr lang="en-US" sz="2800" i="0" dirty="0" err="1">
                <a:latin typeface="+mn-lt"/>
                <a:ea typeface="ＭＳ Ｐゴシック" charset="0"/>
                <a:cs typeface="ＭＳ Ｐゴシック" charset="0"/>
              </a:rPr>
              <a:t>playout</a:t>
            </a: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 begins at </a:t>
            </a:r>
            <a:r>
              <a:rPr lang="en-US" sz="2800" dirty="0" err="1">
                <a:latin typeface="+mn-lt"/>
                <a:ea typeface="ＭＳ Ｐゴシック" charset="0"/>
                <a:cs typeface="ＭＳ Ｐゴシック" charset="0"/>
              </a:rPr>
              <a:t>t</a:t>
            </a:r>
            <a:r>
              <a:rPr lang="en-US" sz="2800" baseline="-25000" dirty="0" err="1">
                <a:latin typeface="+mn-lt"/>
                <a:ea typeface="ＭＳ Ｐゴシック" charset="0"/>
                <a:cs typeface="ＭＳ Ｐゴシック" charset="0"/>
              </a:rPr>
              <a:t>p</a:t>
            </a:r>
            <a:endParaRPr lang="en-US" sz="2800" baseline="-250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50900" y="5089525"/>
            <a:ext cx="802481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0" dirty="0">
                <a:solidFill>
                  <a:srgbClr val="CC0000"/>
                </a:solidFill>
                <a:latin typeface="+mn-lt"/>
                <a:ea typeface="ＭＳ Ｐゴシック" charset="0"/>
                <a:cs typeface="ＭＳ Ｐゴシック" charset="0"/>
              </a:rPr>
              <a:t>2. </a:t>
            </a:r>
            <a:r>
              <a:rPr lang="en-US" sz="2800" i="0" dirty="0" err="1">
                <a:latin typeface="+mn-lt"/>
                <a:ea typeface="ＭＳ Ｐゴシック" charset="0"/>
                <a:cs typeface="ＭＳ Ｐゴシック" charset="0"/>
              </a:rPr>
              <a:t>playout</a:t>
            </a: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 begins at </a:t>
            </a:r>
            <a:r>
              <a:rPr lang="en-US" sz="2800" i="0" dirty="0" err="1">
                <a:latin typeface="+mn-lt"/>
                <a:ea typeface="ＭＳ Ｐゴシック" charset="0"/>
                <a:cs typeface="ＭＳ Ｐゴシック" charset="0"/>
              </a:rPr>
              <a:t>t</a:t>
            </a:r>
            <a:r>
              <a:rPr lang="en-US" sz="2800" i="0" baseline="-25000" dirty="0" err="1">
                <a:latin typeface="+mn-lt"/>
                <a:ea typeface="ＭＳ Ｐゴシック" charset="0"/>
                <a:cs typeface="ＭＳ Ｐゴシック" charset="0"/>
              </a:rPr>
              <a:t>p</a:t>
            </a:r>
            <a:r>
              <a:rPr lang="en-US" sz="2800" i="0" baseline="-25000" dirty="0">
                <a:latin typeface="+mn-lt"/>
                <a:ea typeface="ＭＳ Ｐゴシック" charset="0"/>
                <a:cs typeface="ＭＳ Ｐゴシック" charset="0"/>
              </a:rPr>
              <a:t>, </a:t>
            </a:r>
          </a:p>
          <a:p>
            <a:pPr>
              <a:defRPr/>
            </a:pPr>
            <a:r>
              <a:rPr lang="en-US" sz="2800" i="0" dirty="0">
                <a:solidFill>
                  <a:srgbClr val="CC0000"/>
                </a:solidFill>
                <a:latin typeface="+mn-lt"/>
                <a:ea typeface="ＭＳ Ｐゴシック" charset="0"/>
                <a:cs typeface="ＭＳ Ｐゴシック" charset="0"/>
              </a:rPr>
              <a:t>3. </a:t>
            </a: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buffer fill level varies over time as fill rate</a:t>
            </a:r>
            <a:r>
              <a:rPr lang="en-US" sz="2800" i="0" dirty="0">
                <a:solidFill>
                  <a:srgbClr val="CC0000"/>
                </a:solidFill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solidFill>
                  <a:srgbClr val="CC0000"/>
                </a:solidFill>
                <a:latin typeface="+mn-lt"/>
                <a:ea typeface="ＭＳ Ｐゴシック" charset="0"/>
                <a:cs typeface="ＭＳ Ｐゴシック" charset="0"/>
              </a:rPr>
              <a:t>x(t) </a:t>
            </a: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varies and </a:t>
            </a:r>
            <a:r>
              <a:rPr lang="en-US" sz="2800" i="0" dirty="0" err="1">
                <a:latin typeface="+mn-lt"/>
                <a:ea typeface="ＭＳ Ｐゴシック" charset="0"/>
                <a:cs typeface="ＭＳ Ｐゴシック" charset="0"/>
              </a:rPr>
              <a:t>playout</a:t>
            </a: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 rate </a:t>
            </a:r>
            <a:r>
              <a:rPr lang="en-US" sz="2800" dirty="0">
                <a:solidFill>
                  <a:srgbClr val="CC0000"/>
                </a:solidFill>
                <a:latin typeface="+mn-lt"/>
                <a:ea typeface="ＭＳ Ｐゴシック" charset="0"/>
                <a:cs typeface="ＭＳ Ｐゴシック" charset="0"/>
              </a:rPr>
              <a:t>r</a:t>
            </a:r>
            <a:r>
              <a:rPr lang="en-US" sz="2800" i="0" dirty="0">
                <a:latin typeface="+mn-lt"/>
                <a:ea typeface="ＭＳ Ｐゴシック" charset="0"/>
                <a:cs typeface="ＭＳ Ｐゴシック" charset="0"/>
              </a:rPr>
              <a:t> is constant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905500" y="2095500"/>
            <a:ext cx="760413" cy="850900"/>
          </a:xfrm>
          <a:prstGeom prst="rect">
            <a:avLst/>
          </a:prstGeom>
          <a:solidFill>
            <a:schemeClr val="bg1"/>
          </a:solidFill>
          <a:ln w="15875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8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4" grpId="0" animBg="1"/>
      <p:bldP spid="69" grpId="0" animBg="1"/>
      <p:bldP spid="3" grpId="0"/>
      <p:bldP spid="70" grpId="0"/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642938" y="3644900"/>
            <a:ext cx="7905750" cy="30337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i="1" dirty="0" err="1" smtClean="0">
                <a:solidFill>
                  <a:srgbClr val="CC0000"/>
                </a:solidFill>
              </a:rPr>
              <a:t>playout</a:t>
            </a:r>
            <a:r>
              <a:rPr lang="en-US" i="1" dirty="0" smtClean="0">
                <a:solidFill>
                  <a:srgbClr val="CC0000"/>
                </a:solidFill>
              </a:rPr>
              <a:t> buffering: average fill rate (~x), </a:t>
            </a:r>
            <a:r>
              <a:rPr lang="en-US" i="1" dirty="0" err="1" smtClean="0">
                <a:solidFill>
                  <a:srgbClr val="CC0000"/>
                </a:solidFill>
              </a:rPr>
              <a:t>playout</a:t>
            </a:r>
            <a:r>
              <a:rPr lang="en-US" i="1" dirty="0" smtClean="0">
                <a:solidFill>
                  <a:srgbClr val="CC0000"/>
                </a:solidFill>
              </a:rPr>
              <a:t> rate (r):</a:t>
            </a:r>
          </a:p>
          <a:p>
            <a:pPr marL="0" indent="0"/>
            <a:r>
              <a:rPr lang="en-US" sz="2400" dirty="0" smtClean="0">
                <a:solidFill>
                  <a:srgbClr val="000099"/>
                </a:solidFill>
              </a:rPr>
              <a:t>~</a:t>
            </a:r>
            <a:r>
              <a:rPr lang="en-US" sz="2400" smtClean="0">
                <a:solidFill>
                  <a:srgbClr val="000099"/>
                </a:solidFill>
              </a:rPr>
              <a:t>x </a:t>
            </a:r>
            <a:r>
              <a:rPr lang="en-US" sz="2400" dirty="0" smtClean="0">
                <a:solidFill>
                  <a:srgbClr val="000099"/>
                </a:solidFill>
              </a:rPr>
              <a:t>&lt;</a:t>
            </a:r>
            <a:r>
              <a:rPr lang="en-US" sz="2400" smtClean="0">
                <a:solidFill>
                  <a:srgbClr val="000099"/>
                </a:solidFill>
              </a:rPr>
              <a:t> </a:t>
            </a:r>
            <a:r>
              <a:rPr lang="en-US" sz="2400" dirty="0" smtClean="0">
                <a:solidFill>
                  <a:srgbClr val="000099"/>
                </a:solidFill>
              </a:rPr>
              <a:t>r : </a:t>
            </a:r>
            <a:r>
              <a:rPr lang="en-US" sz="2400" dirty="0" smtClean="0"/>
              <a:t>buffer eventually empties (causing freezing of video </a:t>
            </a:r>
            <a:r>
              <a:rPr lang="en-US" sz="2400" dirty="0" err="1" smtClean="0"/>
              <a:t>playout</a:t>
            </a:r>
            <a:r>
              <a:rPr lang="en-US" sz="2400" dirty="0" smtClean="0"/>
              <a:t> until buffer again fills)</a:t>
            </a:r>
          </a:p>
          <a:p>
            <a:pPr marL="0" indent="0"/>
            <a:r>
              <a:rPr lang="en-US" sz="2400" dirty="0" smtClean="0">
                <a:solidFill>
                  <a:srgbClr val="000099"/>
                </a:solidFill>
              </a:rPr>
              <a:t>~x &gt; r: </a:t>
            </a:r>
            <a:r>
              <a:rPr lang="en-US" sz="2400" dirty="0" smtClean="0"/>
              <a:t>buffer will not empty, provided initial </a:t>
            </a:r>
            <a:r>
              <a:rPr lang="en-US" sz="2400" dirty="0" err="1" smtClean="0"/>
              <a:t>playout</a:t>
            </a:r>
            <a:r>
              <a:rPr lang="en-US" sz="2400" dirty="0" smtClean="0"/>
              <a:t> delay is large enough to absorb variability in x(t)</a:t>
            </a:r>
          </a:p>
          <a:p>
            <a:pPr lvl="1"/>
            <a:r>
              <a:rPr lang="en-US" i="1" dirty="0" smtClean="0">
                <a:solidFill>
                  <a:srgbClr val="CC0000"/>
                </a:solidFill>
              </a:rPr>
              <a:t>initial </a:t>
            </a:r>
            <a:r>
              <a:rPr lang="en-US" i="1" dirty="0" err="1" smtClean="0">
                <a:solidFill>
                  <a:srgbClr val="CC0000"/>
                </a:solidFill>
              </a:rPr>
              <a:t>playout</a:t>
            </a:r>
            <a:r>
              <a:rPr lang="en-US" i="1" dirty="0" smtClean="0">
                <a:solidFill>
                  <a:srgbClr val="CC0000"/>
                </a:solidFill>
              </a:rPr>
              <a:t> delay tradeoff: </a:t>
            </a:r>
            <a:r>
              <a:rPr lang="en-US" dirty="0" smtClean="0"/>
              <a:t>buffer starvation less likely with larger delay, but larger delay until user begins watching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smtClean="0"/>
              <a:t>Multmedia Networking</a:t>
            </a:r>
            <a:endParaRPr lang="en-US" dirty="0"/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6D46400B-FC17-4C4A-8F77-EB11D64ABCD2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40964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4098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098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8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grpSp>
          <p:nvGrpSpPr>
            <p:cNvPr id="4099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grpSp>
          <p:nvGrpSpPr>
            <p:cNvPr id="4099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grpSp>
          <p:nvGrpSpPr>
            <p:cNvPr id="4099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4099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99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099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0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4100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</p:grpSp>
      <p:sp>
        <p:nvSpPr>
          <p:cNvPr id="40965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6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40967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0968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sp>
        <p:nvSpPr>
          <p:cNvPr id="40969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variable fill </a:t>
            </a:r>
          </a:p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rate, </a:t>
            </a:r>
            <a:r>
              <a:rPr lang="en-US" i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x(t)</a:t>
            </a:r>
          </a:p>
        </p:txBody>
      </p:sp>
      <p:sp>
        <p:nvSpPr>
          <p:cNvPr id="40970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i="0">
                <a:latin typeface="Arial" pitchFamily="34" charset="0"/>
                <a:cs typeface="Arial" pitchFamily="34" charset="0"/>
              </a:rPr>
              <a:t>client  application </a:t>
            </a:r>
          </a:p>
          <a:p>
            <a:pPr algn="ctr"/>
            <a:r>
              <a:rPr lang="en-US" sz="1400" i="0">
                <a:latin typeface="Arial" pitchFamily="34" charset="0"/>
                <a:cs typeface="Arial" pitchFamily="34" charset="0"/>
              </a:rPr>
              <a:t>buffer, size B</a:t>
            </a:r>
          </a:p>
        </p:txBody>
      </p:sp>
      <p:cxnSp>
        <p:nvCxnSpPr>
          <p:cNvPr id="40971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972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973" name="Straight Connector 55"/>
          <p:cNvCxnSpPr>
            <a:cxnSpLocks noChangeShapeType="1"/>
          </p:cNvCxnSpPr>
          <p:nvPr/>
        </p:nvCxnSpPr>
        <p:spPr bwMode="auto">
          <a:xfrm>
            <a:off x="6673850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sp>
        <p:nvSpPr>
          <p:cNvPr id="40974" name="TextBox 57"/>
          <p:cNvSpPr txBox="1">
            <a:spLocks noChangeArrowheads="1"/>
          </p:cNvSpPr>
          <p:nvPr/>
        </p:nvSpPr>
        <p:spPr bwMode="auto">
          <a:xfrm>
            <a:off x="6832600" y="1882775"/>
            <a:ext cx="1455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playout rate,</a:t>
            </a:r>
          </a:p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e.g., CBR </a:t>
            </a:r>
            <a:r>
              <a:rPr lang="en-US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r</a:t>
            </a:r>
          </a:p>
        </p:txBody>
      </p:sp>
      <p:sp>
        <p:nvSpPr>
          <p:cNvPr id="40975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 w="15875">
            <a:noFill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76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i="0">
                <a:latin typeface="Arial" pitchFamily="34" charset="0"/>
                <a:cs typeface="Arial" pitchFamily="34" charset="0"/>
              </a:rPr>
              <a:t>buffer fill level, </a:t>
            </a:r>
            <a:r>
              <a:rPr lang="en-US" sz="140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Q(t)</a:t>
            </a:r>
          </a:p>
        </p:txBody>
      </p:sp>
      <p:cxnSp>
        <p:nvCxnSpPr>
          <p:cNvPr id="40977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0978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979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video server</a:t>
            </a:r>
            <a:endParaRPr lang="en-US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</a:rPr>
              <a:t>Client-side buffering, </a:t>
            </a:r>
            <a:r>
              <a:rPr lang="en-US" dirty="0" err="1" smtClean="0">
                <a:ea typeface="ＭＳ Ｐゴシック" charset="0"/>
              </a:rPr>
              <a:t>playout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40981" name="Picture 1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Streaming </a:t>
            </a:r>
            <a:r>
              <a:rPr lang="en-US" dirty="0" smtClean="0">
                <a:ea typeface="ＭＳ Ｐゴシック" charset="0"/>
              </a:rPr>
              <a:t>multimedia</a:t>
            </a:r>
            <a:r>
              <a:rPr lang="en-US" dirty="0">
                <a:ea typeface="ＭＳ Ｐゴシック" charset="0"/>
              </a:rPr>
              <a:t>: </a:t>
            </a:r>
            <a:r>
              <a:rPr lang="en-US" dirty="0" smtClean="0">
                <a:ea typeface="ＭＳ Ｐゴシック" charset="0"/>
              </a:rPr>
              <a:t>UDP</a:t>
            </a:r>
            <a:endParaRPr lang="en-US" dirty="0">
              <a:ea typeface="ＭＳ Ｐゴシック" charset="0"/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dirty="0" smtClean="0">
                <a:ea typeface="ＭＳ Ｐゴシック" charset="0"/>
              </a:rPr>
              <a:t>server </a:t>
            </a:r>
            <a:r>
              <a:rPr lang="en-US" dirty="0">
                <a:ea typeface="ＭＳ Ｐゴシック" charset="0"/>
              </a:rPr>
              <a:t>sends at rate appropriate for client </a:t>
            </a:r>
            <a:endParaRPr lang="en-US" dirty="0" smtClean="0">
              <a:ea typeface="ＭＳ Ｐゴシック" charset="0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sz="2800" dirty="0">
                <a:ea typeface="ＭＳ Ｐゴシック" charset="0"/>
              </a:rPr>
              <a:t>o</a:t>
            </a:r>
            <a:r>
              <a:rPr lang="en-US" sz="2800" dirty="0" smtClean="0">
                <a:ea typeface="ＭＳ Ｐゴシック" charset="0"/>
              </a:rPr>
              <a:t>ften: </a:t>
            </a:r>
            <a:r>
              <a:rPr lang="en-US" sz="2800" dirty="0">
                <a:ea typeface="ＭＳ Ｐゴシック" charset="0"/>
              </a:rPr>
              <a:t>send rate = encoding rate = constant rate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sz="2800" dirty="0">
                <a:ea typeface="ＭＳ Ｐゴシック" charset="0"/>
              </a:rPr>
              <a:t>t</a:t>
            </a:r>
            <a:r>
              <a:rPr lang="en-US" sz="2800" dirty="0" smtClean="0">
                <a:ea typeface="ＭＳ Ｐゴシック" charset="0"/>
              </a:rPr>
              <a:t>ransmission rate can be oblivious to congestion levels</a:t>
            </a:r>
            <a:endParaRPr lang="en-US" sz="2800" dirty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short </a:t>
            </a:r>
            <a:r>
              <a:rPr lang="en-US" dirty="0" err="1">
                <a:ea typeface="ＭＳ Ｐゴシック" charset="0"/>
              </a:rPr>
              <a:t>playout</a:t>
            </a:r>
            <a:r>
              <a:rPr lang="en-US" dirty="0">
                <a:ea typeface="ＭＳ Ｐゴシック" charset="0"/>
              </a:rPr>
              <a:t> delay (2-5 seconds) to remove network jitter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ea typeface="ＭＳ Ｐゴシック" charset="0"/>
              </a:rPr>
              <a:t>error </a:t>
            </a:r>
            <a:r>
              <a:rPr lang="en-US" dirty="0" smtClean="0">
                <a:ea typeface="ＭＳ Ｐゴシック" charset="0"/>
              </a:rPr>
              <a:t>recovery: application-level, </a:t>
            </a:r>
            <a:r>
              <a:rPr lang="en-US" dirty="0" err="1" smtClean="0">
                <a:ea typeface="ＭＳ Ｐゴシック" charset="0"/>
              </a:rPr>
              <a:t>timeipermitting</a:t>
            </a:r>
            <a:endParaRPr lang="en-US" dirty="0" smtClean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dirty="0" smtClean="0">
                <a:ea typeface="ＭＳ Ｐゴシック" charset="0"/>
              </a:rPr>
              <a:t>RTSP (Real Time Streaming Protocol) [RFC </a:t>
            </a:r>
            <a:r>
              <a:rPr lang="en-US" dirty="0" smtClean="0">
                <a:ea typeface="ＭＳ Ｐゴシック" charset="0"/>
              </a:rPr>
              <a:t>2326]: multimedia payload types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 smtClean="0">
                <a:ea typeface="ＭＳ Ｐゴシック" charset="0"/>
              </a:rPr>
              <a:t>UDP may </a:t>
            </a:r>
            <a:r>
              <a:rPr lang="en-US" i="1" dirty="0" smtClean="0">
                <a:ea typeface="ＭＳ Ｐゴシック" charset="0"/>
              </a:rPr>
              <a:t>not</a:t>
            </a:r>
            <a:r>
              <a:rPr lang="en-US" dirty="0" smtClean="0">
                <a:ea typeface="ＭＳ Ｐゴシック" charset="0"/>
              </a:rPr>
              <a:t> go through firewalls</a:t>
            </a:r>
            <a:endParaRPr lang="en-US" dirty="0">
              <a:ea typeface="ＭＳ Ｐゴシック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4198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CFCD23CA-53C7-4F75-A414-E05C49D069FC}" type="slidenum">
              <a:rPr lang="en-US"/>
              <a:pPr/>
              <a:t>15</a:t>
            </a:fld>
            <a:endParaRPr lang="en-US"/>
          </a:p>
        </p:txBody>
      </p:sp>
      <p:pic>
        <p:nvPicPr>
          <p:cNvPr id="41989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stream example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consumption rate: 2 Mbps (given)</a:t>
            </a:r>
          </a:p>
          <a:p>
            <a:r>
              <a:rPr lang="en-US" dirty="0" smtClean="0"/>
              <a:t>Then the server would transmit one UDP packet full of data every (8000 bits)/(2 Mbps) = 4 </a:t>
            </a:r>
            <a:r>
              <a:rPr lang="en-US" dirty="0" err="1" smtClean="0"/>
              <a:t>ms</a:t>
            </a:r>
            <a:r>
              <a:rPr lang="en-US" dirty="0" smtClean="0"/>
              <a:t>, assuming each packet contains 8000 bits data</a:t>
            </a:r>
            <a:endParaRPr lang="en-US" dirty="0" smtClean="0"/>
          </a:p>
          <a:p>
            <a:r>
              <a:rPr lang="en-US" dirty="0" smtClean="0"/>
              <a:t>Some issues:</a:t>
            </a:r>
          </a:p>
          <a:p>
            <a:pPr lvl="1"/>
            <a:r>
              <a:rPr lang="en-US" dirty="0" smtClean="0"/>
              <a:t>UDP doesn’t handle variable network bandwidth well</a:t>
            </a:r>
          </a:p>
          <a:p>
            <a:pPr lvl="1"/>
            <a:r>
              <a:rPr lang="en-US" dirty="0" smtClean="0"/>
              <a:t>UDP streaming requires a media control server (e.g., RTSP server) to process client-server interaction, and to track client state</a:t>
            </a:r>
          </a:p>
          <a:p>
            <a:pPr lvl="1"/>
            <a:r>
              <a:rPr lang="en-US" dirty="0" smtClean="0"/>
              <a:t>Many firewalls are designed to block UDP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Multmedia Networking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7-</a:t>
            </a:r>
            <a:fld id="{E93B0D72-221F-412D-90F3-19C8B8B0AB5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4"/>
          <p:cNvGrpSpPr>
            <a:grpSpLocks/>
          </p:cNvGrpSpPr>
          <p:nvPr/>
        </p:nvGrpSpPr>
        <p:grpSpPr bwMode="auto">
          <a:xfrm>
            <a:off x="5951538" y="2817813"/>
            <a:ext cx="1035050" cy="644525"/>
            <a:chOff x="5288362" y="3066231"/>
            <a:chExt cx="1034815" cy="644839"/>
          </a:xfrm>
        </p:grpSpPr>
        <p:grpSp>
          <p:nvGrpSpPr>
            <p:cNvPr id="44061" name="Group 77"/>
            <p:cNvGrpSpPr>
              <a:grpSpLocks/>
            </p:cNvGrpSpPr>
            <p:nvPr/>
          </p:nvGrpSpPr>
          <p:grpSpPr bwMode="auto">
            <a:xfrm>
              <a:off x="5288362" y="3066231"/>
              <a:ext cx="721504" cy="644839"/>
              <a:chOff x="5125853" y="2720015"/>
              <a:chExt cx="1352281" cy="644839"/>
            </a:xfrm>
          </p:grpSpPr>
          <p:sp>
            <p:nvSpPr>
              <p:cNvPr id="44063" name="Rectangle 78"/>
              <p:cNvSpPr>
                <a:spLocks noChangeArrowheads="1"/>
              </p:cNvSpPr>
              <p:nvPr/>
            </p:nvSpPr>
            <p:spPr bwMode="auto">
              <a:xfrm>
                <a:off x="5125853" y="2720015"/>
                <a:ext cx="1352281" cy="644839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 sz="1400"/>
              </a:p>
            </p:txBody>
          </p:sp>
          <p:sp>
            <p:nvSpPr>
              <p:cNvPr id="44064" name="Rectangle 79"/>
              <p:cNvSpPr>
                <a:spLocks noChangeArrowheads="1"/>
              </p:cNvSpPr>
              <p:nvPr/>
            </p:nvSpPr>
            <p:spPr bwMode="auto">
              <a:xfrm>
                <a:off x="5330788" y="2729246"/>
                <a:ext cx="1143274" cy="626501"/>
              </a:xfrm>
              <a:prstGeom prst="rect">
                <a:avLst/>
              </a:prstGeom>
              <a:solidFill>
                <a:srgbClr val="000099"/>
              </a:solidFill>
              <a:ln w="1587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/>
              </a:p>
            </p:txBody>
          </p:sp>
        </p:grpSp>
        <p:cxnSp>
          <p:nvCxnSpPr>
            <p:cNvPr id="44062" name="Straight Connector 82"/>
            <p:cNvCxnSpPr>
              <a:cxnSpLocks noChangeShapeType="1"/>
            </p:cNvCxnSpPr>
            <p:nvPr/>
          </p:nvCxnSpPr>
          <p:spPr bwMode="auto">
            <a:xfrm>
              <a:off x="5780752" y="3366157"/>
              <a:ext cx="54242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4034" name="Group 70"/>
          <p:cNvGrpSpPr>
            <a:grpSpLocks/>
          </p:cNvGrpSpPr>
          <p:nvPr/>
        </p:nvGrpSpPr>
        <p:grpSpPr bwMode="auto">
          <a:xfrm>
            <a:off x="1960563" y="2747963"/>
            <a:ext cx="722312" cy="644525"/>
            <a:chOff x="5125853" y="2720015"/>
            <a:chExt cx="1352281" cy="644839"/>
          </a:xfrm>
        </p:grpSpPr>
        <p:sp>
          <p:nvSpPr>
            <p:cNvPr id="44059" name="Rectangle 71"/>
            <p:cNvSpPr>
              <a:spLocks noChangeArrowheads="1"/>
            </p:cNvSpPr>
            <p:nvPr/>
          </p:nvSpPr>
          <p:spPr bwMode="auto">
            <a:xfrm>
              <a:off x="5125853" y="2720015"/>
              <a:ext cx="1352281" cy="644839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 sz="1400"/>
            </a:p>
          </p:txBody>
        </p:sp>
        <p:sp>
          <p:nvSpPr>
            <p:cNvPr id="44060" name="Rectangle 72"/>
            <p:cNvSpPr>
              <a:spLocks noChangeArrowheads="1"/>
            </p:cNvSpPr>
            <p:nvPr/>
          </p:nvSpPr>
          <p:spPr bwMode="auto">
            <a:xfrm>
              <a:off x="5785271" y="2729246"/>
              <a:ext cx="688789" cy="626501"/>
            </a:xfrm>
            <a:prstGeom prst="rect">
              <a:avLst/>
            </a:prstGeom>
            <a:solidFill>
              <a:srgbClr val="000099"/>
            </a:solidFill>
            <a:ln w="1587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endParaRPr/>
            </a:p>
          </p:txBody>
        </p:sp>
      </p:grp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Streaming </a:t>
            </a:r>
            <a:r>
              <a:rPr lang="en-US" dirty="0" smtClean="0">
                <a:ea typeface="ＭＳ Ｐゴシック" charset="0"/>
              </a:rPr>
              <a:t>multimedia</a:t>
            </a:r>
            <a:r>
              <a:rPr lang="en-US" dirty="0">
                <a:ea typeface="ＭＳ Ｐゴシック" charset="0"/>
              </a:rPr>
              <a:t>: </a:t>
            </a:r>
            <a:r>
              <a:rPr lang="en-US" dirty="0" smtClean="0">
                <a:ea typeface="ＭＳ Ｐゴシック" charset="0"/>
              </a:rPr>
              <a:t>HTTP</a:t>
            </a:r>
            <a:endParaRPr lang="en-US" dirty="0">
              <a:ea typeface="ＭＳ Ｐゴシック" charset="0"/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r>
              <a:rPr lang="en-US" smtClean="0"/>
              <a:t>multimedia file retrieved via HTTP GET</a:t>
            </a:r>
          </a:p>
          <a:p>
            <a:r>
              <a:rPr lang="en-US" smtClean="0"/>
              <a:t>send at maximum possible rate under TCP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fill rate fluctuates due to TCP congestion control, retransmissions (in-order delivery)</a:t>
            </a:r>
          </a:p>
          <a:p>
            <a:r>
              <a:rPr lang="en-US" smtClean="0"/>
              <a:t>larger playout delay: smooth TCP delivery rate</a:t>
            </a:r>
          </a:p>
          <a:p>
            <a:r>
              <a:rPr lang="en-US" smtClean="0"/>
              <a:t>HTTP/TCP passes more easily through firewalls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0EDBADD1-95EE-4CFF-AE95-618A0B18769A}" type="slidenum">
              <a:rPr lang="en-US"/>
              <a:pPr/>
              <a:t>17</a:t>
            </a:fld>
            <a:endParaRPr lang="en-US"/>
          </a:p>
        </p:txBody>
      </p:sp>
      <p:pic>
        <p:nvPicPr>
          <p:cNvPr id="44039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Freeform 1287"/>
          <p:cNvSpPr>
            <a:spLocks/>
          </p:cNvSpPr>
          <p:nvPr/>
        </p:nvSpPr>
        <p:spPr bwMode="auto">
          <a:xfrm>
            <a:off x="2852738" y="2711450"/>
            <a:ext cx="1958975" cy="909638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4041" name="Straight Connector 45"/>
          <p:cNvCxnSpPr>
            <a:cxnSpLocks noChangeShapeType="1"/>
          </p:cNvCxnSpPr>
          <p:nvPr/>
        </p:nvCxnSpPr>
        <p:spPr bwMode="auto">
          <a:xfrm>
            <a:off x="2549525" y="3130550"/>
            <a:ext cx="1047750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4042" name="Straight Connector 46"/>
          <p:cNvCxnSpPr>
            <a:cxnSpLocks noChangeShapeType="1"/>
          </p:cNvCxnSpPr>
          <p:nvPr/>
        </p:nvCxnSpPr>
        <p:spPr bwMode="auto">
          <a:xfrm>
            <a:off x="4705350" y="3141663"/>
            <a:ext cx="12922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sp>
        <p:nvSpPr>
          <p:cNvPr id="44043" name="TextBox 47"/>
          <p:cNvSpPr txBox="1">
            <a:spLocks noChangeArrowheads="1"/>
          </p:cNvSpPr>
          <p:nvPr/>
        </p:nvSpPr>
        <p:spPr bwMode="auto">
          <a:xfrm>
            <a:off x="4913313" y="2651125"/>
            <a:ext cx="98107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variable rate, </a:t>
            </a:r>
            <a:r>
              <a:rPr lang="en-US" sz="1400" i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x(t)</a:t>
            </a:r>
          </a:p>
        </p:txBody>
      </p:sp>
      <p:grpSp>
        <p:nvGrpSpPr>
          <p:cNvPr id="44044" name="Group 2"/>
          <p:cNvGrpSpPr>
            <a:grpSpLocks/>
          </p:cNvGrpSpPr>
          <p:nvPr/>
        </p:nvGrpSpPr>
        <p:grpSpPr bwMode="auto">
          <a:xfrm>
            <a:off x="6888163" y="2803525"/>
            <a:ext cx="1131887" cy="644525"/>
            <a:chOff x="5125853" y="2720015"/>
            <a:chExt cx="1352281" cy="644839"/>
          </a:xfrm>
        </p:grpSpPr>
        <p:sp>
          <p:nvSpPr>
            <p:cNvPr id="44057" name="Rectangle 44"/>
            <p:cNvSpPr>
              <a:spLocks noChangeArrowheads="1"/>
            </p:cNvSpPr>
            <p:nvPr/>
          </p:nvSpPr>
          <p:spPr bwMode="auto">
            <a:xfrm>
              <a:off x="5125853" y="2720015"/>
              <a:ext cx="1352281" cy="644839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 sz="1400"/>
            </a:p>
          </p:txBody>
        </p:sp>
        <p:sp>
          <p:nvSpPr>
            <p:cNvPr id="44058" name="Rectangle 54"/>
            <p:cNvSpPr>
              <a:spLocks noChangeArrowheads="1"/>
            </p:cNvSpPr>
            <p:nvPr/>
          </p:nvSpPr>
          <p:spPr bwMode="auto">
            <a:xfrm>
              <a:off x="5785271" y="2729246"/>
              <a:ext cx="688789" cy="626501"/>
            </a:xfrm>
            <a:prstGeom prst="rect">
              <a:avLst/>
            </a:prstGeom>
            <a:solidFill>
              <a:srgbClr val="000099"/>
            </a:solidFill>
            <a:ln w="1587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endParaRPr/>
            </a:p>
          </p:txBody>
        </p:sp>
      </p:grpSp>
      <p:grpSp>
        <p:nvGrpSpPr>
          <p:cNvPr id="44045" name="Group 134"/>
          <p:cNvGrpSpPr>
            <a:grpSpLocks/>
          </p:cNvGrpSpPr>
          <p:nvPr/>
        </p:nvGrpSpPr>
        <p:grpSpPr bwMode="auto">
          <a:xfrm>
            <a:off x="620713" y="2820988"/>
            <a:ext cx="1201737" cy="533400"/>
            <a:chOff x="3621" y="3265"/>
            <a:chExt cx="1776" cy="744"/>
          </a:xfrm>
        </p:grpSpPr>
        <p:pic>
          <p:nvPicPr>
            <p:cNvPr id="44053" name="Picture 135" descr="reellogo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" name="Freeform 136"/>
            <p:cNvSpPr>
              <a:spLocks/>
            </p:cNvSpPr>
            <p:nvPr/>
          </p:nvSpPr>
          <p:spPr bwMode="auto">
            <a:xfrm>
              <a:off x="3971" y="3288"/>
              <a:ext cx="1402" cy="439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5 h 438"/>
                <a:gd name="T4" fmla="*/ 114 w 1401"/>
                <a:gd name="T5" fmla="*/ 382 h 438"/>
                <a:gd name="T6" fmla="*/ 132 w 1401"/>
                <a:gd name="T7" fmla="*/ 358 h 438"/>
                <a:gd name="T8" fmla="*/ 210 w 1401"/>
                <a:gd name="T9" fmla="*/ 403 h 438"/>
                <a:gd name="T10" fmla="*/ 450 w 1401"/>
                <a:gd name="T11" fmla="*/ 385 h 438"/>
                <a:gd name="T12" fmla="*/ 486 w 1401"/>
                <a:gd name="T13" fmla="*/ 394 h 438"/>
                <a:gd name="T14" fmla="*/ 690 w 1401"/>
                <a:gd name="T15" fmla="*/ 418 h 438"/>
                <a:gd name="T16" fmla="*/ 1075 w 1401"/>
                <a:gd name="T17" fmla="*/ 439 h 438"/>
                <a:gd name="T18" fmla="*/ 1402 w 1401"/>
                <a:gd name="T19" fmla="*/ 421 h 438"/>
                <a:gd name="T20" fmla="*/ 1393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Freeform 137"/>
            <p:cNvSpPr>
              <a:spLocks/>
            </p:cNvSpPr>
            <p:nvPr/>
          </p:nvSpPr>
          <p:spPr bwMode="auto">
            <a:xfrm>
              <a:off x="4242" y="3860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5 h 123"/>
                <a:gd name="T6" fmla="*/ 801 w 999"/>
                <a:gd name="T7" fmla="*/ 41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0 h 123"/>
                <a:gd name="T16" fmla="*/ 987 w 999"/>
                <a:gd name="T17" fmla="*/ 120 h 123"/>
                <a:gd name="T18" fmla="*/ 18 w 999"/>
                <a:gd name="T19" fmla="*/ 117 h 123"/>
                <a:gd name="T20" fmla="*/ 0 w 999"/>
                <a:gd name="T21" fmla="*/ 6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4056" name="Picture 138" descr="video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046" name="TextBox 73"/>
          <p:cNvSpPr txBox="1">
            <a:spLocks noChangeArrowheads="1"/>
          </p:cNvSpPr>
          <p:nvPr/>
        </p:nvSpPr>
        <p:spPr bwMode="auto">
          <a:xfrm>
            <a:off x="1682750" y="3433763"/>
            <a:ext cx="11890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TCP send buffer</a:t>
            </a:r>
            <a:endParaRPr lang="en-US" sz="1400" i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47" name="TextBox 74"/>
          <p:cNvSpPr txBox="1">
            <a:spLocks noChangeArrowheads="1"/>
          </p:cNvSpPr>
          <p:nvPr/>
        </p:nvSpPr>
        <p:spPr bwMode="auto">
          <a:xfrm>
            <a:off x="855663" y="3419475"/>
            <a:ext cx="1187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video</a:t>
            </a:r>
          </a:p>
          <a:p>
            <a:pPr algn="ctr"/>
            <a:r>
              <a:rPr lang="en-US" sz="14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file</a:t>
            </a:r>
            <a:endParaRPr lang="en-US" sz="1400" i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048" name="Straight Connector 75"/>
          <p:cNvCxnSpPr>
            <a:cxnSpLocks noChangeShapeType="1"/>
          </p:cNvCxnSpPr>
          <p:nvPr/>
        </p:nvCxnSpPr>
        <p:spPr bwMode="auto">
          <a:xfrm>
            <a:off x="1582738" y="3130550"/>
            <a:ext cx="5429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sp>
        <p:nvSpPr>
          <p:cNvPr id="44049" name="TextBox 81"/>
          <p:cNvSpPr txBox="1">
            <a:spLocks noChangeArrowheads="1"/>
          </p:cNvSpPr>
          <p:nvPr/>
        </p:nvSpPr>
        <p:spPr bwMode="auto">
          <a:xfrm>
            <a:off x="5686425" y="3475038"/>
            <a:ext cx="1189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TCP receive buffer</a:t>
            </a:r>
            <a:endParaRPr lang="en-US" sz="1400" i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0" name="TextBox 84"/>
          <p:cNvSpPr txBox="1">
            <a:spLocks noChangeArrowheads="1"/>
          </p:cNvSpPr>
          <p:nvPr/>
        </p:nvSpPr>
        <p:spPr bwMode="auto">
          <a:xfrm>
            <a:off x="6846888" y="3475038"/>
            <a:ext cx="1408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i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application playout buffer</a:t>
            </a:r>
            <a:endParaRPr lang="en-US" sz="1400" i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51" name="TextBox 61439"/>
          <p:cNvSpPr txBox="1">
            <a:spLocks noChangeArrowheads="1"/>
          </p:cNvSpPr>
          <p:nvPr/>
        </p:nvSpPr>
        <p:spPr bwMode="auto">
          <a:xfrm>
            <a:off x="1490663" y="3962400"/>
            <a:ext cx="960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server</a:t>
            </a:r>
          </a:p>
        </p:txBody>
      </p:sp>
      <p:sp>
        <p:nvSpPr>
          <p:cNvPr id="44052" name="TextBox 86"/>
          <p:cNvSpPr txBox="1">
            <a:spLocks noChangeArrowheads="1"/>
          </p:cNvSpPr>
          <p:nvPr/>
        </p:nvSpPr>
        <p:spPr bwMode="auto">
          <a:xfrm>
            <a:off x="6475413" y="3976688"/>
            <a:ext cx="846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Streaming </a:t>
            </a:r>
            <a:r>
              <a:rPr lang="en-US" dirty="0" smtClean="0">
                <a:ea typeface="ＭＳ Ｐゴシック" charset="0"/>
              </a:rPr>
              <a:t>multimedia</a:t>
            </a:r>
            <a:r>
              <a:rPr lang="en-US" dirty="0">
                <a:ea typeface="ＭＳ Ｐゴシック" charset="0"/>
              </a:rPr>
              <a:t>: </a:t>
            </a:r>
            <a:r>
              <a:rPr lang="en-US" dirty="0" smtClean="0">
                <a:ea typeface="ＭＳ Ｐゴシック" charset="0"/>
              </a:rPr>
              <a:t>DASH</a:t>
            </a:r>
            <a:endParaRPr lang="en-US" dirty="0">
              <a:ea typeface="ＭＳ Ｐゴシック" charset="0"/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r>
              <a:rPr lang="en-US" i="1" dirty="0" smtClean="0">
                <a:solidFill>
                  <a:srgbClr val="CC0000"/>
                </a:solidFill>
              </a:rPr>
              <a:t>DASH: D</a:t>
            </a:r>
            <a:r>
              <a:rPr lang="en-US" dirty="0" smtClean="0">
                <a:solidFill>
                  <a:srgbClr val="CC0000"/>
                </a:solidFill>
              </a:rPr>
              <a:t>ynamic, </a:t>
            </a:r>
            <a:r>
              <a:rPr lang="en-US" i="1" dirty="0" smtClean="0">
                <a:solidFill>
                  <a:srgbClr val="CC0000"/>
                </a:solidFill>
              </a:rPr>
              <a:t>A</a:t>
            </a:r>
            <a:r>
              <a:rPr lang="en-US" dirty="0" smtClean="0">
                <a:solidFill>
                  <a:srgbClr val="CC0000"/>
                </a:solidFill>
              </a:rPr>
              <a:t>daptive </a:t>
            </a:r>
            <a:r>
              <a:rPr lang="en-US" i="1" dirty="0" smtClean="0">
                <a:solidFill>
                  <a:srgbClr val="CC0000"/>
                </a:solidFill>
              </a:rPr>
              <a:t>S</a:t>
            </a:r>
            <a:r>
              <a:rPr lang="en-US" dirty="0" smtClean="0">
                <a:solidFill>
                  <a:srgbClr val="CC0000"/>
                </a:solidFill>
              </a:rPr>
              <a:t>treaming over </a:t>
            </a:r>
            <a:r>
              <a:rPr lang="en-US" i="1" dirty="0" smtClean="0">
                <a:solidFill>
                  <a:srgbClr val="CC0000"/>
                </a:solidFill>
              </a:rPr>
              <a:t>H</a:t>
            </a:r>
            <a:r>
              <a:rPr lang="en-US" dirty="0" smtClean="0">
                <a:solidFill>
                  <a:srgbClr val="CC0000"/>
                </a:solidFill>
              </a:rPr>
              <a:t>TTP (a.k.a. MPEG-DASH)</a:t>
            </a:r>
          </a:p>
          <a:p>
            <a:r>
              <a:rPr lang="en-US" altLang="en-US" i="1" dirty="0" smtClean="0">
                <a:solidFill>
                  <a:srgbClr val="000099"/>
                </a:solidFill>
              </a:rPr>
              <a:t>“</a:t>
            </a:r>
            <a:r>
              <a:rPr lang="en-US" i="1" dirty="0" smtClean="0">
                <a:solidFill>
                  <a:srgbClr val="000099"/>
                </a:solidFill>
              </a:rPr>
              <a:t>intelligence</a:t>
            </a:r>
            <a:r>
              <a:rPr lang="en-US" altLang="en-US" i="1" dirty="0" smtClean="0">
                <a:solidFill>
                  <a:srgbClr val="000099"/>
                </a:solidFill>
              </a:rPr>
              <a:t>”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at client: </a:t>
            </a:r>
            <a:r>
              <a:rPr lang="en-US" dirty="0" smtClean="0"/>
              <a:t>client determines</a:t>
            </a:r>
          </a:p>
          <a:p>
            <a:pPr lvl="1"/>
            <a:r>
              <a:rPr lang="en-US" i="1" dirty="0" smtClean="0">
                <a:solidFill>
                  <a:srgbClr val="CC0000"/>
                </a:solidFill>
              </a:rPr>
              <a:t>when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to request chunk (so that buffer starvation, or overflow does not occur)</a:t>
            </a:r>
          </a:p>
          <a:p>
            <a:pPr lvl="1"/>
            <a:r>
              <a:rPr lang="en-US" i="1" dirty="0" smtClean="0">
                <a:solidFill>
                  <a:srgbClr val="CC0000"/>
                </a:solidFill>
              </a:rPr>
              <a:t>what encoding rate </a:t>
            </a:r>
            <a:r>
              <a:rPr lang="en-US" dirty="0" smtClean="0">
                <a:solidFill>
                  <a:srgbClr val="000000"/>
                </a:solidFill>
              </a:rPr>
              <a:t>to request </a:t>
            </a:r>
            <a:r>
              <a:rPr lang="en-US" dirty="0" smtClean="0"/>
              <a:t>(higher quality when more bandwidth available)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i="1" dirty="0" smtClean="0">
                <a:solidFill>
                  <a:srgbClr val="CC0000"/>
                </a:solidFill>
              </a:rPr>
              <a:t>where</a:t>
            </a:r>
            <a:r>
              <a:rPr lang="en-US" i="1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to request chunk (can request from URL server that is </a:t>
            </a:r>
            <a:r>
              <a:rPr lang="en-US" altLang="en-US" dirty="0" smtClean="0"/>
              <a:t>“</a:t>
            </a:r>
            <a:r>
              <a:rPr lang="en-US" dirty="0" smtClean="0"/>
              <a:t>close</a:t>
            </a:r>
            <a:r>
              <a:rPr lang="en-US" altLang="en-US" dirty="0" smtClean="0"/>
              <a:t>”</a:t>
            </a:r>
            <a:r>
              <a:rPr lang="en-US" dirty="0" smtClean="0"/>
              <a:t> to client or has high available bandwidth)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481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B950C43E-4948-4190-AF4D-B2761A6AF755}" type="slidenum">
              <a:rPr lang="en-US"/>
              <a:pPr/>
              <a:t>18</a:t>
            </a:fld>
            <a:endParaRPr lang="en-US"/>
          </a:p>
        </p:txBody>
      </p:sp>
      <p:pic>
        <p:nvPicPr>
          <p:cNvPr id="48133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Streaming </a:t>
            </a:r>
            <a:r>
              <a:rPr lang="en-US" dirty="0" smtClean="0">
                <a:ea typeface="ＭＳ Ｐゴシック" charset="0"/>
              </a:rPr>
              <a:t>multimedia</a:t>
            </a:r>
            <a:r>
              <a:rPr lang="en-US" dirty="0">
                <a:ea typeface="ＭＳ Ｐゴシック" charset="0"/>
              </a:rPr>
              <a:t>: </a:t>
            </a:r>
            <a:r>
              <a:rPr lang="en-US" dirty="0" smtClean="0">
                <a:ea typeface="ＭＳ Ｐゴシック" charset="0"/>
              </a:rPr>
              <a:t>DASH</a:t>
            </a:r>
            <a:endParaRPr lang="en-US" dirty="0">
              <a:ea typeface="ＭＳ Ｐゴシック" charset="0"/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i="1" smtClean="0">
                <a:solidFill>
                  <a:srgbClr val="000099"/>
                </a:solidFill>
                <a:ea typeface="ＭＳ Ｐゴシック" charset="0"/>
              </a:rPr>
              <a:t>server</a:t>
            </a:r>
            <a:r>
              <a:rPr lang="en-US" i="1" dirty="0" smtClean="0">
                <a:solidFill>
                  <a:srgbClr val="000099"/>
                </a:solidFill>
                <a:ea typeface="ＭＳ Ｐゴシック" charset="0"/>
              </a:rPr>
              <a:t>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divides video file into multiple chunks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each chunk stored, encoded at different rates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i="1" dirty="0">
                <a:solidFill>
                  <a:srgbClr val="000099"/>
                </a:solidFill>
                <a:ea typeface="ＭＳ Ｐゴシック" charset="0"/>
              </a:rPr>
              <a:t>m</a:t>
            </a:r>
            <a:r>
              <a:rPr lang="en-US" i="1" dirty="0" smtClean="0">
                <a:solidFill>
                  <a:srgbClr val="000099"/>
                </a:solidFill>
                <a:ea typeface="ＭＳ Ｐゴシック" charset="0"/>
              </a:rPr>
              <a:t>anifest file: </a:t>
            </a:r>
            <a:r>
              <a:rPr lang="en-US" dirty="0" smtClean="0">
                <a:ea typeface="ＭＳ Ｐゴシック" charset="0"/>
              </a:rPr>
              <a:t>provides URLs for different chunks</a:t>
            </a:r>
          </a:p>
          <a:p>
            <a:pPr>
              <a:buFont typeface="Wingdings" charset="0"/>
              <a:buChar char="v"/>
              <a:defRPr/>
            </a:pPr>
            <a:r>
              <a:rPr lang="en-US" i="1" dirty="0">
                <a:solidFill>
                  <a:srgbClr val="000099"/>
                </a:solidFill>
                <a:ea typeface="ＭＳ Ｐゴシック" charset="0"/>
              </a:rPr>
              <a:t>c</a:t>
            </a:r>
            <a:r>
              <a:rPr lang="en-US" i="1" dirty="0" smtClean="0">
                <a:solidFill>
                  <a:srgbClr val="000099"/>
                </a:solidFill>
                <a:ea typeface="ＭＳ Ｐゴシック" charset="0"/>
              </a:rPr>
              <a:t>lient: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p</a:t>
            </a:r>
            <a:r>
              <a:rPr lang="en-US" dirty="0" smtClean="0">
                <a:ea typeface="ＭＳ Ｐゴシック" charset="0"/>
              </a:rPr>
              <a:t>eriodically measures server-to-client bandwidth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consulting manifest, requests one chunk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at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a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time </a:t>
            </a:r>
          </a:p>
          <a:p>
            <a:pPr lvl="2">
              <a:defRPr/>
            </a:pPr>
            <a:r>
              <a:rPr lang="en-US" sz="2400" dirty="0">
                <a:ea typeface="ＭＳ Ｐゴシック" charset="0"/>
              </a:rPr>
              <a:t>c</a:t>
            </a:r>
            <a:r>
              <a:rPr lang="en-US" sz="2400" dirty="0" smtClean="0">
                <a:ea typeface="ＭＳ Ｐゴシック" charset="0"/>
              </a:rPr>
              <a:t>hooses maximum coding rate sustainable given current bandwidth</a:t>
            </a:r>
          </a:p>
          <a:p>
            <a:pPr lvl="2">
              <a:defRPr/>
            </a:pPr>
            <a:r>
              <a:rPr lang="en-US" sz="2400" dirty="0">
                <a:ea typeface="ＭＳ Ｐゴシック" charset="0"/>
              </a:rPr>
              <a:t>c</a:t>
            </a:r>
            <a:r>
              <a:rPr lang="en-US" sz="2400" dirty="0" smtClean="0">
                <a:ea typeface="ＭＳ Ｐゴシック" charset="0"/>
              </a:rPr>
              <a:t>an choose different coding rates at different points in time (depending on available bandwidth at time)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460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22DBFC37-F3C9-4F81-AAFC-AF7D33F70130}" type="slidenum">
              <a:rPr lang="en-US"/>
              <a:pPr/>
              <a:t>19</a:t>
            </a:fld>
            <a:endParaRPr lang="en-US"/>
          </a:p>
        </p:txBody>
      </p:sp>
      <p:pic>
        <p:nvPicPr>
          <p:cNvPr id="46085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+mj-cs"/>
              </a:rPr>
              <a:t>Multimedia networking: </a:t>
            </a:r>
            <a:r>
              <a:rPr lang="en-US" dirty="0">
                <a:ea typeface="ＭＳ Ｐゴシック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z="3200" smtClean="0">
                <a:solidFill>
                  <a:srgbClr val="CC0000"/>
                </a:solidFill>
              </a:rPr>
              <a:t>7.1 multimedia networking applications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3200" smtClean="0">
                <a:solidFill>
                  <a:srgbClr val="000099"/>
                </a:solidFill>
              </a:rPr>
              <a:t>7.2</a:t>
            </a:r>
            <a:r>
              <a:rPr lang="en-US" sz="3200" smtClean="0"/>
              <a:t> streaming </a:t>
            </a:r>
            <a:r>
              <a:rPr lang="en-US" sz="3200" i="1" smtClean="0"/>
              <a:t>stored</a:t>
            </a:r>
            <a:r>
              <a:rPr lang="en-US" sz="3200" smtClean="0"/>
              <a:t> video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3200" smtClean="0">
                <a:solidFill>
                  <a:srgbClr val="000099"/>
                </a:solidFill>
              </a:rPr>
              <a:t>7.3</a:t>
            </a:r>
            <a:r>
              <a:rPr lang="en-US" sz="3200" smtClean="0"/>
              <a:t> voice-over-IP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3200" smtClean="0">
                <a:solidFill>
                  <a:srgbClr val="000099"/>
                </a:solidFill>
              </a:rPr>
              <a:t>7.4</a:t>
            </a:r>
            <a:r>
              <a:rPr lang="en-US" sz="3200" smtClean="0"/>
              <a:t> protocols for </a:t>
            </a:r>
            <a:r>
              <a:rPr lang="en-US" sz="3200" i="1" smtClean="0"/>
              <a:t>real-time</a:t>
            </a:r>
            <a:r>
              <a:rPr lang="en-US" sz="3200" smtClean="0"/>
              <a:t> conversational      applications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3200" smtClean="0">
                <a:solidFill>
                  <a:srgbClr val="000099"/>
                </a:solidFill>
              </a:rPr>
              <a:t>7.5</a:t>
            </a:r>
            <a:r>
              <a:rPr lang="en-US" sz="3200" smtClean="0"/>
              <a:t> network support for multimedia</a:t>
            </a:r>
          </a:p>
          <a:p>
            <a:pPr marL="457200" indent="-45720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19E55A48-9C66-4272-8A5F-F7250830227F}" type="slidenum">
              <a:rPr lang="en-US"/>
              <a:pPr/>
              <a:t>2</a:t>
            </a:fld>
            <a:endParaRPr lang="en-US"/>
          </a:p>
        </p:txBody>
      </p:sp>
      <p:pic>
        <p:nvPicPr>
          <p:cNvPr id="18437" name="Picture 1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MPEG-DASH structure</a:t>
            </a:r>
            <a:endParaRPr lang="en-US" dirty="0"/>
          </a:p>
        </p:txBody>
      </p:sp>
      <p:pic>
        <p:nvPicPr>
          <p:cNvPr id="6" name="Content Placeholder 5" descr="MPEG-DASHScop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10455" y="1681185"/>
            <a:ext cx="6038921" cy="348126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Multmedia Networking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7-</a:t>
            </a:r>
            <a:fld id="{E93B0D72-221F-412D-90F3-19C8B8B0AB5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08292" y="5698273"/>
            <a:ext cx="3443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http://dashif.org/mpeg-dash/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+mj-cs"/>
              </a:rPr>
              <a:t>Multimedia: audio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DAF0E7AE-088B-40B7-BDFC-BD462DDFF220}" type="slidenum">
              <a:rPr lang="en-US"/>
              <a:pPr/>
              <a:t>3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3400" y="1447800"/>
            <a:ext cx="381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>
              <a:defRPr/>
            </a:pPr>
            <a:r>
              <a:rPr lang="en-US" sz="2400" i="0" dirty="0" smtClean="0"/>
              <a:t>analog audio signal sampled at constant rate</a:t>
            </a:r>
          </a:p>
          <a:p>
            <a:pPr lvl="1">
              <a:defRPr/>
            </a:pPr>
            <a:r>
              <a:rPr lang="en-US" i="0" dirty="0" smtClean="0">
                <a:cs typeface="ＭＳ Ｐゴシック" charset="0"/>
              </a:rPr>
              <a:t>telephone: 8,000 samples/sec</a:t>
            </a:r>
          </a:p>
          <a:p>
            <a:pPr lvl="1">
              <a:defRPr/>
            </a:pPr>
            <a:r>
              <a:rPr lang="en-US" i="0" dirty="0" smtClean="0">
                <a:cs typeface="ＭＳ Ｐゴシック" charset="0"/>
              </a:rPr>
              <a:t>music CD : 44,100 samples/sec</a:t>
            </a:r>
          </a:p>
          <a:p>
            <a:pPr>
              <a:defRPr/>
            </a:pPr>
            <a:r>
              <a:rPr lang="en-US" sz="2400" i="0" dirty="0" smtClean="0"/>
              <a:t>each sample quantized, i.e., rounded</a:t>
            </a:r>
          </a:p>
          <a:p>
            <a:pPr lvl="1">
              <a:defRPr/>
            </a:pPr>
            <a:r>
              <a:rPr lang="en-US" i="0" dirty="0" smtClean="0">
                <a:cs typeface="ＭＳ Ｐゴシック" charset="0"/>
              </a:rPr>
              <a:t>e.g., 2</a:t>
            </a:r>
            <a:r>
              <a:rPr lang="en-US" i="0" baseline="30000" dirty="0" smtClean="0">
                <a:cs typeface="ＭＳ Ｐゴシック" charset="0"/>
              </a:rPr>
              <a:t>8</a:t>
            </a:r>
            <a:r>
              <a:rPr lang="en-US" i="0" dirty="0" smtClean="0">
                <a:cs typeface="ＭＳ Ｐゴシック" charset="0"/>
              </a:rPr>
              <a:t>=256 possible quantized values</a:t>
            </a:r>
          </a:p>
          <a:p>
            <a:pPr lvl="1">
              <a:defRPr/>
            </a:pPr>
            <a:r>
              <a:rPr lang="en-US" i="0" dirty="0" smtClean="0">
                <a:cs typeface="ＭＳ Ｐゴシック" charset="0"/>
              </a:rPr>
              <a:t>each quantized value represented by bits, e.g., 8 bits for 256 values</a:t>
            </a:r>
            <a:endParaRPr lang="en-US" i="0" dirty="0">
              <a:cs typeface="ＭＳ Ｐゴシック" charset="0"/>
            </a:endParaRPr>
          </a:p>
        </p:txBody>
      </p:sp>
      <p:pic>
        <p:nvPicPr>
          <p:cNvPr id="20485" name="Picture 2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486" name="Straight Connector 7"/>
          <p:cNvCxnSpPr>
            <a:cxnSpLocks noChangeShapeType="1"/>
          </p:cNvCxnSpPr>
          <p:nvPr/>
        </p:nvCxnSpPr>
        <p:spPr bwMode="auto">
          <a:xfrm>
            <a:off x="5070475" y="2201863"/>
            <a:ext cx="0" cy="2212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5068888" y="3343275"/>
            <a:ext cx="155575" cy="10556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26050" y="3225800"/>
            <a:ext cx="157163" cy="11747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83213" y="3063875"/>
            <a:ext cx="155575" cy="1330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40375" y="2928938"/>
            <a:ext cx="155575" cy="14668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00713" y="2913063"/>
            <a:ext cx="155575" cy="14922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57875" y="3063875"/>
            <a:ext cx="155575" cy="13430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13450" y="3198813"/>
            <a:ext cx="157163" cy="1203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72200" y="3268663"/>
            <a:ext cx="155575" cy="11350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29363" y="3284538"/>
            <a:ext cx="155575" cy="1109662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88113" y="3165475"/>
            <a:ext cx="155575" cy="12303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643688" y="2944813"/>
            <a:ext cx="155575" cy="145097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800850" y="2681288"/>
            <a:ext cx="155575" cy="1711325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961188" y="2794000"/>
            <a:ext cx="155575" cy="1601788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118350" y="3063875"/>
            <a:ext cx="155575" cy="13335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273925" y="3327400"/>
            <a:ext cx="157163" cy="1065213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432675" y="3467100"/>
            <a:ext cx="155575" cy="92710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0503" name="Straight Connector 26"/>
          <p:cNvCxnSpPr>
            <a:cxnSpLocks noChangeShapeType="1"/>
          </p:cNvCxnSpPr>
          <p:nvPr/>
        </p:nvCxnSpPr>
        <p:spPr bwMode="auto">
          <a:xfrm>
            <a:off x="5070475" y="4400550"/>
            <a:ext cx="3281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504" name="TextBox 27"/>
          <p:cNvSpPr txBox="1">
            <a:spLocks noChangeArrowheads="1"/>
          </p:cNvSpPr>
          <p:nvPr/>
        </p:nvSpPr>
        <p:spPr bwMode="auto">
          <a:xfrm>
            <a:off x="7893050" y="4398963"/>
            <a:ext cx="476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0">
                <a:latin typeface="Arial" pitchFamily="34" charset="0"/>
                <a:cs typeface="Arial" pitchFamily="34" charset="0"/>
              </a:rPr>
              <a:t>time</a:t>
            </a:r>
          </a:p>
        </p:txBody>
      </p:sp>
      <p:sp>
        <p:nvSpPr>
          <p:cNvPr id="20505" name="TextBox 28"/>
          <p:cNvSpPr txBox="1">
            <a:spLocks noChangeArrowheads="1"/>
          </p:cNvSpPr>
          <p:nvPr/>
        </p:nvSpPr>
        <p:spPr bwMode="auto">
          <a:xfrm rot="-5400000">
            <a:off x="4008438" y="3198812"/>
            <a:ext cx="17160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0">
                <a:latin typeface="Arial" pitchFamily="34" charset="0"/>
                <a:cs typeface="Arial" pitchFamily="34" charset="0"/>
              </a:rPr>
              <a:t>audio signal amplitude</a:t>
            </a:r>
          </a:p>
        </p:txBody>
      </p:sp>
      <p:sp>
        <p:nvSpPr>
          <p:cNvPr id="20506" name="TextBox 29"/>
          <p:cNvSpPr txBox="1">
            <a:spLocks noChangeArrowheads="1"/>
          </p:cNvSpPr>
          <p:nvPr/>
        </p:nvSpPr>
        <p:spPr bwMode="auto">
          <a:xfrm>
            <a:off x="7761288" y="2909888"/>
            <a:ext cx="646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analog</a:t>
            </a:r>
          </a:p>
          <a:p>
            <a:r>
              <a:rPr lang="en-US" sz="1200" i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signal</a:t>
            </a:r>
          </a:p>
        </p:txBody>
      </p:sp>
      <p:sp>
        <p:nvSpPr>
          <p:cNvPr id="20507" name="Freeform 30"/>
          <p:cNvSpPr>
            <a:spLocks/>
          </p:cNvSpPr>
          <p:nvPr/>
        </p:nvSpPr>
        <p:spPr bwMode="auto">
          <a:xfrm>
            <a:off x="5072063" y="2589213"/>
            <a:ext cx="3228975" cy="1174750"/>
          </a:xfrm>
          <a:custGeom>
            <a:avLst/>
            <a:gdLst>
              <a:gd name="T0" fmla="*/ 0 w 3230339"/>
              <a:gd name="T1" fmla="*/ 745990 h 1173968"/>
              <a:gd name="T2" fmla="*/ 635024 w 3230339"/>
              <a:gd name="T3" fmla="*/ 248983 h 1173968"/>
              <a:gd name="T4" fmla="*/ 1283852 w 3230339"/>
              <a:gd name="T5" fmla="*/ 676961 h 1173968"/>
              <a:gd name="T6" fmla="*/ 1877462 w 3230339"/>
              <a:gd name="T7" fmla="*/ 480 h 1173968"/>
              <a:gd name="T8" fmla="*/ 2415852 w 3230339"/>
              <a:gd name="T9" fmla="*/ 801213 h 1173968"/>
              <a:gd name="T10" fmla="*/ 3230339 w 3230339"/>
              <a:gd name="T11" fmla="*/ 1173968 h 1173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30339" h="1173968">
                <a:moveTo>
                  <a:pt x="0" y="745990"/>
                </a:moveTo>
                <a:cubicBezTo>
                  <a:pt x="39114" y="794310"/>
                  <a:pt x="421049" y="260488"/>
                  <a:pt x="635024" y="248983"/>
                </a:cubicBezTo>
                <a:cubicBezTo>
                  <a:pt x="848999" y="237478"/>
                  <a:pt x="1076779" y="718378"/>
                  <a:pt x="1283852" y="676961"/>
                </a:cubicBezTo>
                <a:cubicBezTo>
                  <a:pt x="1490925" y="635544"/>
                  <a:pt x="1688795" y="-20229"/>
                  <a:pt x="1877462" y="480"/>
                </a:cubicBezTo>
                <a:cubicBezTo>
                  <a:pt x="2066129" y="21189"/>
                  <a:pt x="2190373" y="605632"/>
                  <a:pt x="2415852" y="801213"/>
                </a:cubicBezTo>
                <a:cubicBezTo>
                  <a:pt x="2641331" y="996794"/>
                  <a:pt x="2948489" y="1077328"/>
                  <a:pt x="3230339" y="1173968"/>
                </a:cubicBezTo>
              </a:path>
            </a:pathLst>
          </a:custGeom>
          <a:noFill/>
          <a:ln w="222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0508" name="Straight Connector 31"/>
          <p:cNvCxnSpPr>
            <a:cxnSpLocks noChangeShapeType="1"/>
          </p:cNvCxnSpPr>
          <p:nvPr/>
        </p:nvCxnSpPr>
        <p:spPr bwMode="auto">
          <a:xfrm flipH="1">
            <a:off x="7948613" y="3297238"/>
            <a:ext cx="176212" cy="2952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</p:cxn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6950075" y="2070100"/>
            <a:ext cx="1644650" cy="723900"/>
            <a:chOff x="7074194" y="1793646"/>
            <a:chExt cx="1645251" cy="724141"/>
          </a:xfrm>
        </p:grpSpPr>
        <p:cxnSp>
          <p:nvCxnSpPr>
            <p:cNvPr id="20518" name="Straight Connector 33"/>
            <p:cNvCxnSpPr>
              <a:cxnSpLocks noChangeShapeType="1"/>
            </p:cNvCxnSpPr>
            <p:nvPr/>
          </p:nvCxnSpPr>
          <p:spPr bwMode="auto">
            <a:xfrm>
              <a:off x="7074194" y="2510361"/>
              <a:ext cx="185676" cy="7426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/>
            </a:ln>
            <a:effectLst/>
          </p:spPr>
        </p:cxnSp>
        <p:sp>
          <p:nvSpPr>
            <p:cNvPr id="20519" name="TextBox 34"/>
            <p:cNvSpPr txBox="1">
              <a:spLocks noChangeArrowheads="1"/>
            </p:cNvSpPr>
            <p:nvPr/>
          </p:nvSpPr>
          <p:spPr bwMode="auto">
            <a:xfrm>
              <a:off x="7550903" y="1793646"/>
              <a:ext cx="116854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quantized value of</a:t>
              </a:r>
            </a:p>
            <a:p>
              <a:r>
                <a:rPr lang="en-US" sz="1200" i="0">
                  <a:solidFill>
                    <a:srgbClr val="800000"/>
                  </a:solidFill>
                  <a:latin typeface="Arial" pitchFamily="34" charset="0"/>
                  <a:cs typeface="Arial" pitchFamily="34" charset="0"/>
                </a:rPr>
                <a:t>analog value</a:t>
              </a:r>
            </a:p>
          </p:txBody>
        </p:sp>
        <p:cxnSp>
          <p:nvCxnSpPr>
            <p:cNvPr id="20520" name="Straight Connector 35"/>
            <p:cNvCxnSpPr>
              <a:cxnSpLocks noChangeShapeType="1"/>
            </p:cNvCxnSpPr>
            <p:nvPr/>
          </p:nvCxnSpPr>
          <p:spPr bwMode="auto">
            <a:xfrm flipH="1">
              <a:off x="7189314" y="1942186"/>
              <a:ext cx="427051" cy="542179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5549900" y="2008188"/>
            <a:ext cx="1443038" cy="785812"/>
            <a:chOff x="5673505" y="1732173"/>
            <a:chExt cx="1442931" cy="785213"/>
          </a:xfrm>
        </p:grpSpPr>
        <p:sp>
          <p:nvSpPr>
            <p:cNvPr id="20515" name="TextBox 37"/>
            <p:cNvSpPr txBox="1">
              <a:spLocks noChangeArrowheads="1"/>
            </p:cNvSpPr>
            <p:nvPr/>
          </p:nvSpPr>
          <p:spPr bwMode="auto">
            <a:xfrm>
              <a:off x="5673505" y="1732173"/>
              <a:ext cx="11051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200" i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quantization error</a:t>
              </a:r>
            </a:p>
          </p:txBody>
        </p:sp>
        <p:cxnSp>
          <p:nvCxnSpPr>
            <p:cNvPr id="20516" name="Straight Connector 38"/>
            <p:cNvCxnSpPr>
              <a:cxnSpLocks noChangeShapeType="1"/>
            </p:cNvCxnSpPr>
            <p:nvPr/>
          </p:nvCxnSpPr>
          <p:spPr bwMode="auto">
            <a:xfrm>
              <a:off x="7112679" y="2314493"/>
              <a:ext cx="3757" cy="20289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med"/>
              <a:tailEnd type="none" w="sm" len="sm"/>
            </a:ln>
            <a:effectLst/>
          </p:spPr>
        </p:cxnSp>
        <p:cxnSp>
          <p:nvCxnSpPr>
            <p:cNvPr id="20517" name="Straight Connector 39"/>
            <p:cNvCxnSpPr>
              <a:cxnSpLocks noChangeShapeType="1"/>
              <a:stCxn id="20515" idx="3"/>
            </p:cNvCxnSpPr>
            <p:nvPr/>
          </p:nvCxnSpPr>
          <p:spPr bwMode="auto">
            <a:xfrm>
              <a:off x="6778619" y="1963006"/>
              <a:ext cx="292728" cy="3928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</p:cxn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5056188" y="4114800"/>
            <a:ext cx="2582862" cy="1135063"/>
            <a:chOff x="5180292" y="3838340"/>
            <a:chExt cx="2583010" cy="1135938"/>
          </a:xfrm>
        </p:grpSpPr>
        <p:cxnSp>
          <p:nvCxnSpPr>
            <p:cNvPr id="20512" name="Straight Arrow Connector 41"/>
            <p:cNvCxnSpPr>
              <a:cxnSpLocks noChangeShapeType="1"/>
            </p:cNvCxnSpPr>
            <p:nvPr/>
          </p:nvCxnSpPr>
          <p:spPr bwMode="auto">
            <a:xfrm flipV="1">
              <a:off x="5180292" y="3838340"/>
              <a:ext cx="2583010" cy="14269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20513" name="TextBox 42"/>
            <p:cNvSpPr txBox="1">
              <a:spLocks noChangeArrowheads="1"/>
            </p:cNvSpPr>
            <p:nvPr/>
          </p:nvSpPr>
          <p:spPr bwMode="auto">
            <a:xfrm>
              <a:off x="5639878" y="4512613"/>
              <a:ext cx="17095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0">
                  <a:solidFill>
                    <a:srgbClr val="006633"/>
                  </a:solidFill>
                  <a:latin typeface="Arial" pitchFamily="34" charset="0"/>
                  <a:cs typeface="Arial" pitchFamily="34" charset="0"/>
                </a:rPr>
                <a:t>sampling rate</a:t>
              </a:r>
            </a:p>
            <a:p>
              <a:r>
                <a:rPr lang="en-US" sz="1200" i="0">
                  <a:solidFill>
                    <a:srgbClr val="006633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1200">
                  <a:solidFill>
                    <a:srgbClr val="006633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1200" i="0">
                  <a:solidFill>
                    <a:srgbClr val="006633"/>
                  </a:solidFill>
                  <a:latin typeface="Arial" pitchFamily="34" charset="0"/>
                  <a:cs typeface="Arial" pitchFamily="34" charset="0"/>
                </a:rPr>
                <a:t>sample/sec)</a:t>
              </a:r>
            </a:p>
          </p:txBody>
        </p:sp>
        <p:cxnSp>
          <p:nvCxnSpPr>
            <p:cNvPr id="20514" name="Straight Connector 43"/>
            <p:cNvCxnSpPr>
              <a:cxnSpLocks noChangeShapeType="1"/>
            </p:cNvCxnSpPr>
            <p:nvPr/>
          </p:nvCxnSpPr>
          <p:spPr bwMode="auto">
            <a:xfrm flipV="1">
              <a:off x="6650182" y="3881146"/>
              <a:ext cx="214061" cy="713447"/>
            </a:xfrm>
            <a:prstGeom prst="line">
              <a:avLst/>
            </a:prstGeom>
            <a:noFill/>
            <a:ln w="9525">
              <a:solidFill>
                <a:srgbClr val="006633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+mj-cs"/>
              </a:rPr>
              <a:t>Multimedia: audio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5BC3227E-4FA0-4500-AC18-9EE0CE003CEA}" type="slidenum">
              <a:rPr lang="en-US"/>
              <a:pPr/>
              <a:t>4</a:t>
            </a:fld>
            <a:endParaRPr lang="en-US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561975" y="1270794"/>
            <a:ext cx="414972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i="0" dirty="0">
                <a:latin typeface="Gill Sans MT" pitchFamily="34" charset="0"/>
              </a:rPr>
              <a:t>example: 8,000 samples/sec, 256 quantized values:  64,000 bps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i="0" dirty="0">
                <a:latin typeface="Gill Sans MT" pitchFamily="34" charset="0"/>
              </a:rPr>
              <a:t>receiver converts bits back to analog signal: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400" i="0" dirty="0">
                <a:latin typeface="Gill Sans MT" pitchFamily="34" charset="0"/>
              </a:rPr>
              <a:t>some quality reduction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2800" i="0" u="sng" dirty="0" smtClean="0">
                <a:solidFill>
                  <a:srgbClr val="CC0000"/>
                </a:solidFill>
                <a:latin typeface="Gill Sans MT" pitchFamily="34" charset="0"/>
              </a:rPr>
              <a:t>example </a:t>
            </a:r>
            <a:r>
              <a:rPr lang="en-US" sz="2800" i="0" u="sng" dirty="0">
                <a:solidFill>
                  <a:srgbClr val="CC0000"/>
                </a:solidFill>
                <a:latin typeface="Gill Sans MT" pitchFamily="34" charset="0"/>
              </a:rPr>
              <a:t>rates</a:t>
            </a:r>
            <a:endParaRPr lang="en-US" sz="2800" i="0" dirty="0">
              <a:solidFill>
                <a:srgbClr val="CC0000"/>
              </a:solidFill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i="0" dirty="0">
                <a:latin typeface="Gill Sans MT" pitchFamily="34" charset="0"/>
              </a:rPr>
              <a:t>CD: 1.411 </a:t>
            </a:r>
            <a:r>
              <a:rPr lang="en-US" sz="2400" i="0" dirty="0" smtClean="0">
                <a:latin typeface="Gill Sans MT" pitchFamily="34" charset="0"/>
              </a:rPr>
              <a:t>Mbps (44,100 samples/s, 16 bit/s or 705.6 kbps for mono, 32bit/s or 1.411mbps for stereo)</a:t>
            </a:r>
            <a:endParaRPr lang="en-US" sz="2400" i="0" dirty="0"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i="0" dirty="0">
                <a:latin typeface="Gill Sans MT" pitchFamily="34" charset="0"/>
              </a:rPr>
              <a:t>MP3: </a:t>
            </a:r>
            <a:r>
              <a:rPr lang="en-US" sz="2400" i="0" dirty="0" smtClean="0">
                <a:latin typeface="Gill Sans MT" pitchFamily="34" charset="0"/>
              </a:rPr>
              <a:t>96 kbps, 128 kbps, </a:t>
            </a:r>
            <a:r>
              <a:rPr lang="en-US" sz="2400" i="0" dirty="0">
                <a:latin typeface="Gill Sans MT" pitchFamily="34" charset="0"/>
              </a:rPr>
              <a:t>160 kbps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i="0" dirty="0">
                <a:latin typeface="Gill Sans MT" pitchFamily="34" charset="0"/>
              </a:rPr>
              <a:t>Internet telephony: 5.3 kbps and up</a:t>
            </a:r>
          </a:p>
        </p:txBody>
      </p:sp>
      <p:pic>
        <p:nvPicPr>
          <p:cNvPr id="22533" name="Picture 2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34" name="Group 1"/>
          <p:cNvGrpSpPr>
            <a:grpSpLocks/>
          </p:cNvGrpSpPr>
          <p:nvPr/>
        </p:nvGrpSpPr>
        <p:grpSpPr bwMode="auto">
          <a:xfrm>
            <a:off x="4727575" y="2008188"/>
            <a:ext cx="3867150" cy="3241675"/>
            <a:chOff x="4728279" y="2008293"/>
            <a:chExt cx="3866921" cy="3242105"/>
          </a:xfrm>
        </p:grpSpPr>
        <p:cxnSp>
          <p:nvCxnSpPr>
            <p:cNvPr id="22535" name="Straight Connector 7"/>
            <p:cNvCxnSpPr>
              <a:cxnSpLocks noChangeShapeType="1"/>
            </p:cNvCxnSpPr>
            <p:nvPr/>
          </p:nvCxnSpPr>
          <p:spPr bwMode="auto">
            <a:xfrm>
              <a:off x="5070318" y="2202424"/>
              <a:ext cx="0" cy="22116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5067984" y="3343557"/>
              <a:ext cx="157154" cy="105424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26724" y="3224479"/>
              <a:ext cx="155566" cy="117490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82290" y="3064120"/>
              <a:ext cx="155566" cy="1330501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39444" y="2929165"/>
              <a:ext cx="157153" cy="1467045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99771" y="2913288"/>
              <a:ext cx="155566" cy="1492448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56925" y="3064120"/>
              <a:ext cx="157153" cy="134320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14078" y="3197488"/>
              <a:ext cx="155566" cy="120507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71232" y="3268935"/>
              <a:ext cx="157153" cy="113521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29972" y="3284812"/>
              <a:ext cx="155566" cy="1109809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87125" y="3165734"/>
              <a:ext cx="155566" cy="123047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642691" y="2945042"/>
              <a:ext cx="157154" cy="145116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01431" y="2681482"/>
              <a:ext cx="155566" cy="1711552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60172" y="2794209"/>
              <a:ext cx="157154" cy="160200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18912" y="3064120"/>
              <a:ext cx="155566" cy="133367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274478" y="3327680"/>
              <a:ext cx="155566" cy="1065354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3219" y="3467399"/>
              <a:ext cx="155566" cy="92722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2552" name="Straight Connector 26"/>
            <p:cNvCxnSpPr>
              <a:cxnSpLocks noChangeShapeType="1"/>
            </p:cNvCxnSpPr>
            <p:nvPr/>
          </p:nvCxnSpPr>
          <p:spPr bwMode="auto">
            <a:xfrm>
              <a:off x="5070318" y="4399838"/>
              <a:ext cx="3282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553" name="TextBox 27"/>
            <p:cNvSpPr txBox="1">
              <a:spLocks noChangeArrowheads="1"/>
            </p:cNvSpPr>
            <p:nvPr/>
          </p:nvSpPr>
          <p:spPr bwMode="auto">
            <a:xfrm>
              <a:off x="7893739" y="4398320"/>
              <a:ext cx="47538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pitchFamily="34" charset="0"/>
                  <a:cs typeface="Arial" pitchFamily="34" charset="0"/>
                </a:rPr>
                <a:t>time</a:t>
              </a:r>
            </a:p>
          </p:txBody>
        </p:sp>
        <p:sp>
          <p:nvSpPr>
            <p:cNvPr id="22554" name="TextBox 28"/>
            <p:cNvSpPr txBox="1">
              <a:spLocks noChangeArrowheads="1"/>
            </p:cNvSpPr>
            <p:nvPr/>
          </p:nvSpPr>
          <p:spPr bwMode="auto">
            <a:xfrm rot="-5400000">
              <a:off x="4008761" y="3199973"/>
              <a:ext cx="171603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0">
                  <a:latin typeface="Arial" pitchFamily="34" charset="0"/>
                  <a:cs typeface="Arial" pitchFamily="34" charset="0"/>
                </a:rPr>
                <a:t>audio signal amplitude</a:t>
              </a:r>
            </a:p>
          </p:txBody>
        </p:sp>
        <p:sp>
          <p:nvSpPr>
            <p:cNvPr id="22555" name="TextBox 29"/>
            <p:cNvSpPr txBox="1">
              <a:spLocks noChangeArrowheads="1"/>
            </p:cNvSpPr>
            <p:nvPr/>
          </p:nvSpPr>
          <p:spPr bwMode="auto">
            <a:xfrm>
              <a:off x="7760723" y="2909794"/>
              <a:ext cx="64678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i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analog</a:t>
              </a:r>
            </a:p>
            <a:p>
              <a:r>
                <a:rPr lang="en-US" sz="1200" i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signal</a:t>
              </a:r>
            </a:p>
          </p:txBody>
        </p:sp>
        <p:sp>
          <p:nvSpPr>
            <p:cNvPr id="22556" name="Freeform 30"/>
            <p:cNvSpPr>
              <a:spLocks/>
            </p:cNvSpPr>
            <p:nvPr/>
          </p:nvSpPr>
          <p:spPr bwMode="auto">
            <a:xfrm>
              <a:off x="5071366" y="2589612"/>
              <a:ext cx="3230339" cy="1173968"/>
            </a:xfrm>
            <a:custGeom>
              <a:avLst/>
              <a:gdLst>
                <a:gd name="T0" fmla="*/ 0 w 3230339"/>
                <a:gd name="T1" fmla="*/ 745990 h 1173968"/>
                <a:gd name="T2" fmla="*/ 635024 w 3230339"/>
                <a:gd name="T3" fmla="*/ 248983 h 1173968"/>
                <a:gd name="T4" fmla="*/ 1283852 w 3230339"/>
                <a:gd name="T5" fmla="*/ 676961 h 1173968"/>
                <a:gd name="T6" fmla="*/ 1877462 w 3230339"/>
                <a:gd name="T7" fmla="*/ 480 h 1173968"/>
                <a:gd name="T8" fmla="*/ 2415852 w 3230339"/>
                <a:gd name="T9" fmla="*/ 801213 h 1173968"/>
                <a:gd name="T10" fmla="*/ 3230339 w 3230339"/>
                <a:gd name="T11" fmla="*/ 1173968 h 11739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30339" h="1173968">
                  <a:moveTo>
                    <a:pt x="0" y="745990"/>
                  </a:moveTo>
                  <a:cubicBezTo>
                    <a:pt x="39114" y="794310"/>
                    <a:pt x="421049" y="260488"/>
                    <a:pt x="635024" y="248983"/>
                  </a:cubicBezTo>
                  <a:cubicBezTo>
                    <a:pt x="848999" y="237478"/>
                    <a:pt x="1076779" y="718378"/>
                    <a:pt x="1283852" y="676961"/>
                  </a:cubicBezTo>
                  <a:cubicBezTo>
                    <a:pt x="1490925" y="635544"/>
                    <a:pt x="1688795" y="-20229"/>
                    <a:pt x="1877462" y="480"/>
                  </a:cubicBezTo>
                  <a:cubicBezTo>
                    <a:pt x="2066129" y="21189"/>
                    <a:pt x="2190373" y="605632"/>
                    <a:pt x="2415852" y="801213"/>
                  </a:cubicBezTo>
                  <a:cubicBezTo>
                    <a:pt x="2641331" y="996794"/>
                    <a:pt x="2948489" y="1077328"/>
                    <a:pt x="3230339" y="1173968"/>
                  </a:cubicBezTo>
                </a:path>
              </a:pathLst>
            </a:cu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2557" name="Straight Connector 31"/>
            <p:cNvCxnSpPr>
              <a:cxnSpLocks noChangeShapeType="1"/>
            </p:cNvCxnSpPr>
            <p:nvPr/>
          </p:nvCxnSpPr>
          <p:spPr bwMode="auto">
            <a:xfrm flipH="1">
              <a:off x="7948878" y="3297188"/>
              <a:ext cx="176086" cy="29513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</p:cxnSp>
        <p:grpSp>
          <p:nvGrpSpPr>
            <p:cNvPr id="22558" name="Group 32"/>
            <p:cNvGrpSpPr>
              <a:grpSpLocks/>
            </p:cNvGrpSpPr>
            <p:nvPr/>
          </p:nvGrpSpPr>
          <p:grpSpPr bwMode="auto">
            <a:xfrm>
              <a:off x="6949949" y="2069766"/>
              <a:ext cx="1645251" cy="724141"/>
              <a:chOff x="7074194" y="1793646"/>
              <a:chExt cx="1645251" cy="724141"/>
            </a:xfrm>
          </p:grpSpPr>
          <p:cxnSp>
            <p:nvCxnSpPr>
              <p:cNvPr id="22567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7074194" y="2510361"/>
                <a:ext cx="185676" cy="7426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22568" name="TextBox 34"/>
              <p:cNvSpPr txBox="1">
                <a:spLocks noChangeArrowheads="1"/>
              </p:cNvSpPr>
              <p:nvPr/>
            </p:nvSpPr>
            <p:spPr bwMode="auto">
              <a:xfrm>
                <a:off x="7550903" y="1793646"/>
                <a:ext cx="1168542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 i="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quantized value of</a:t>
                </a:r>
              </a:p>
              <a:p>
                <a:r>
                  <a:rPr lang="en-US" sz="1200" i="0">
                    <a:solidFill>
                      <a:srgbClr val="800000"/>
                    </a:solidFill>
                    <a:latin typeface="Arial" pitchFamily="34" charset="0"/>
                    <a:cs typeface="Arial" pitchFamily="34" charset="0"/>
                  </a:rPr>
                  <a:t>analog value</a:t>
                </a:r>
              </a:p>
            </p:txBody>
          </p:sp>
          <p:cxnSp>
            <p:nvCxnSpPr>
              <p:cNvPr id="22569" name="Straight Connector 35"/>
              <p:cNvCxnSpPr>
                <a:cxnSpLocks noChangeShapeType="1"/>
              </p:cNvCxnSpPr>
              <p:nvPr/>
            </p:nvCxnSpPr>
            <p:spPr bwMode="auto">
              <a:xfrm flipH="1">
                <a:off x="7189314" y="1942186"/>
                <a:ext cx="427051" cy="542179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22559" name="Group 36"/>
            <p:cNvGrpSpPr>
              <a:grpSpLocks/>
            </p:cNvGrpSpPr>
            <p:nvPr/>
          </p:nvGrpSpPr>
          <p:grpSpPr bwMode="auto">
            <a:xfrm>
              <a:off x="5549260" y="2008293"/>
              <a:ext cx="1442931" cy="785213"/>
              <a:chOff x="5673505" y="1732173"/>
              <a:chExt cx="1442931" cy="785213"/>
            </a:xfrm>
          </p:grpSpPr>
          <p:sp>
            <p:nvSpPr>
              <p:cNvPr id="22564" name="TextBox 37"/>
              <p:cNvSpPr txBox="1">
                <a:spLocks noChangeArrowheads="1"/>
              </p:cNvSpPr>
              <p:nvPr/>
            </p:nvSpPr>
            <p:spPr bwMode="auto">
              <a:xfrm>
                <a:off x="5673505" y="1732173"/>
                <a:ext cx="110511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200" i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quantization error</a:t>
                </a:r>
              </a:p>
            </p:txBody>
          </p:sp>
          <p:cxnSp>
            <p:nvCxnSpPr>
              <p:cNvPr id="22565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7112679" y="2314493"/>
                <a:ext cx="3757" cy="202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med"/>
                <a:tailEnd type="none" w="sm" len="sm"/>
              </a:ln>
              <a:effectLst/>
            </p:spPr>
          </p:cxnSp>
          <p:cxnSp>
            <p:nvCxnSpPr>
              <p:cNvPr id="22566" name="Straight Connector 39"/>
              <p:cNvCxnSpPr>
                <a:cxnSpLocks noChangeShapeType="1"/>
                <a:stCxn id="22564" idx="3"/>
              </p:cNvCxnSpPr>
              <p:nvPr/>
            </p:nvCxnSpPr>
            <p:spPr bwMode="auto">
              <a:xfrm>
                <a:off x="6778619" y="1963006"/>
                <a:ext cx="292728" cy="392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</p:cxnSp>
        </p:grpSp>
        <p:grpSp>
          <p:nvGrpSpPr>
            <p:cNvPr id="22560" name="Group 40"/>
            <p:cNvGrpSpPr>
              <a:grpSpLocks/>
            </p:cNvGrpSpPr>
            <p:nvPr/>
          </p:nvGrpSpPr>
          <p:grpSpPr bwMode="auto">
            <a:xfrm>
              <a:off x="5056047" y="4114460"/>
              <a:ext cx="2583010" cy="1135938"/>
              <a:chOff x="5180292" y="3838340"/>
              <a:chExt cx="2583010" cy="1135938"/>
            </a:xfrm>
          </p:grpSpPr>
          <p:cxnSp>
            <p:nvCxnSpPr>
              <p:cNvPr id="22561" name="Straight Arrow Connector 41"/>
              <p:cNvCxnSpPr>
                <a:cxnSpLocks noChangeShapeType="1"/>
              </p:cNvCxnSpPr>
              <p:nvPr/>
            </p:nvCxnSpPr>
            <p:spPr bwMode="auto">
              <a:xfrm flipV="1">
                <a:off x="5180292" y="3838340"/>
                <a:ext cx="2583010" cy="14269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 type="arrow" w="med" len="med"/>
                <a:tailEnd type="arrow" w="med" len="med"/>
              </a:ln>
              <a:effectLst/>
            </p:spPr>
          </p:cxnSp>
          <p:sp>
            <p:nvSpPr>
              <p:cNvPr id="22562" name="TextBox 42"/>
              <p:cNvSpPr txBox="1">
                <a:spLocks noChangeArrowheads="1"/>
              </p:cNvSpPr>
              <p:nvPr/>
            </p:nvSpPr>
            <p:spPr bwMode="auto">
              <a:xfrm>
                <a:off x="5639878" y="4512613"/>
                <a:ext cx="170957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 i="0">
                    <a:solidFill>
                      <a:srgbClr val="006633"/>
                    </a:solidFill>
                    <a:latin typeface="Arial" pitchFamily="34" charset="0"/>
                    <a:cs typeface="Arial" pitchFamily="34" charset="0"/>
                  </a:rPr>
                  <a:t>sampling rate</a:t>
                </a:r>
              </a:p>
              <a:p>
                <a:r>
                  <a:rPr lang="en-US" sz="1200" i="0">
                    <a:solidFill>
                      <a:srgbClr val="006633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1200">
                    <a:solidFill>
                      <a:srgbClr val="006633"/>
                    </a:solidFill>
                    <a:latin typeface="Arial" pitchFamily="34" charset="0"/>
                    <a:cs typeface="Arial" pitchFamily="34" charset="0"/>
                  </a:rPr>
                  <a:t>N </a:t>
                </a:r>
                <a:r>
                  <a:rPr lang="en-US" sz="1200" i="0">
                    <a:solidFill>
                      <a:srgbClr val="006633"/>
                    </a:solidFill>
                    <a:latin typeface="Arial" pitchFamily="34" charset="0"/>
                    <a:cs typeface="Arial" pitchFamily="34" charset="0"/>
                  </a:rPr>
                  <a:t>sample/sec)</a:t>
                </a:r>
              </a:p>
            </p:txBody>
          </p:sp>
          <p:cxnSp>
            <p:nvCxnSpPr>
              <p:cNvPr id="22563" name="Straight Connector 43"/>
              <p:cNvCxnSpPr>
                <a:cxnSpLocks noChangeShapeType="1"/>
              </p:cNvCxnSpPr>
              <p:nvPr/>
            </p:nvCxnSpPr>
            <p:spPr bwMode="auto">
              <a:xfrm flipV="1">
                <a:off x="6650182" y="3881146"/>
                <a:ext cx="214061" cy="713447"/>
              </a:xfrm>
              <a:prstGeom prst="line">
                <a:avLst/>
              </a:prstGeom>
              <a:noFill/>
              <a:ln w="9525">
                <a:solidFill>
                  <a:srgbClr val="006633"/>
                </a:solidFill>
                <a:round/>
                <a:headEnd/>
                <a:tailEnd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5763" y="1339850"/>
            <a:ext cx="3957637" cy="490855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video: sequence of images displayed at constant rate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e.g</a:t>
            </a:r>
            <a:r>
              <a:rPr lang="en-US" smtClean="0">
                <a:ea typeface="ＭＳ Ｐゴシック" charset="0"/>
              </a:rPr>
              <a:t>., </a:t>
            </a:r>
            <a:r>
              <a:rPr lang="en-US" dirty="0">
                <a:ea typeface="ＭＳ Ｐゴシック" charset="0"/>
              </a:rPr>
              <a:t>24 images/sec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>
                <a:ea typeface="ＭＳ Ｐゴシック" charset="0"/>
              </a:rPr>
              <a:t>digital image: array of pixels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each pixel represented by bits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 smtClean="0">
                <a:ea typeface="ＭＳ Ｐゴシック" charset="0"/>
              </a:rPr>
              <a:t>coding: use redundancy </a:t>
            </a:r>
            <a:r>
              <a:rPr lang="en-US" sz="2400" i="1" dirty="0" smtClean="0">
                <a:solidFill>
                  <a:srgbClr val="CC0000"/>
                </a:solidFill>
                <a:ea typeface="ＭＳ Ｐゴシック" charset="0"/>
              </a:rPr>
              <a:t>within</a:t>
            </a:r>
            <a:r>
              <a:rPr lang="en-US" sz="2400" dirty="0" smtClean="0">
                <a:ea typeface="ＭＳ Ｐゴシック" charset="0"/>
              </a:rPr>
              <a:t> and </a:t>
            </a:r>
            <a:r>
              <a:rPr lang="en-US" sz="2400" i="1" dirty="0" smtClean="0">
                <a:solidFill>
                  <a:srgbClr val="CC0000"/>
                </a:solidFill>
                <a:ea typeface="ＭＳ Ｐゴシック" charset="0"/>
              </a:rPr>
              <a:t>between</a:t>
            </a:r>
            <a:r>
              <a:rPr lang="en-US" sz="2400" dirty="0" smtClean="0">
                <a:solidFill>
                  <a:srgbClr val="CC0000"/>
                </a:solidFill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images to decrease # bits used to encode image</a:t>
            </a:r>
            <a:endParaRPr lang="en-US" sz="2400" dirty="0">
              <a:ea typeface="ＭＳ Ｐゴシック" charset="0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spatial (within image)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temporal (from one image to next</a:t>
            </a:r>
            <a:r>
              <a:rPr lang="en-US" dirty="0" smtClean="0">
                <a:ea typeface="ＭＳ Ｐゴシック" charset="0"/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245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6818799F-BE98-4D56-B9E2-2E67B65A42C6}" type="slidenum">
              <a:rPr lang="en-US"/>
              <a:pPr/>
              <a:t>5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+mj-cs"/>
              </a:rPr>
              <a:t>Multimedia: video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24581" name="Picture 2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7975" y="1749425"/>
            <a:ext cx="19177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5345113" y="295275"/>
            <a:ext cx="3275012" cy="1730375"/>
            <a:chOff x="5345311" y="524250"/>
            <a:chExt cx="3274238" cy="1730242"/>
          </a:xfrm>
        </p:grpSpPr>
        <p:sp>
          <p:nvSpPr>
            <p:cNvPr id="24589" name="TextBox 5"/>
            <p:cNvSpPr txBox="1">
              <a:spLocks noChangeArrowheads="1"/>
            </p:cNvSpPr>
            <p:nvPr/>
          </p:nvSpPr>
          <p:spPr bwMode="auto">
            <a:xfrm>
              <a:off x="5345311" y="1789936"/>
              <a:ext cx="204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CC0000"/>
                  </a:solidFill>
                  <a:latin typeface="Arial Narrow" pitchFamily="34" charset="0"/>
                </a:rPr>
                <a:t>……………………...…</a:t>
              </a:r>
            </a:p>
          </p:txBody>
        </p:sp>
        <p:sp>
          <p:nvSpPr>
            <p:cNvPr id="24590" name="TextBox 8"/>
            <p:cNvSpPr txBox="1">
              <a:spLocks noChangeArrowheads="1"/>
            </p:cNvSpPr>
            <p:nvPr/>
          </p:nvSpPr>
          <p:spPr bwMode="auto">
            <a:xfrm>
              <a:off x="5808125" y="524250"/>
              <a:ext cx="2811424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CC0000"/>
                  </a:solidFill>
                  <a:latin typeface="Arial" pitchFamily="34" charset="0"/>
                  <a:cs typeface="Arial" pitchFamily="34" charset="0"/>
                </a:rPr>
                <a:t>spatial coding example: </a:t>
              </a:r>
              <a:r>
                <a:rPr lang="en-US" sz="1400" i="0">
                  <a:latin typeface="Arial" pitchFamily="34" charset="0"/>
                  <a:cs typeface="Arial" pitchFamily="34" charset="0"/>
                </a:rPr>
                <a:t>instead of sending</a:t>
              </a:r>
              <a:r>
                <a:rPr lang="en-US" sz="1400">
                  <a:latin typeface="Arial" pitchFamily="34" charset="0"/>
                  <a:cs typeface="Arial" pitchFamily="34" charset="0"/>
                </a:rPr>
                <a:t> N </a:t>
              </a:r>
              <a:r>
                <a:rPr lang="en-US" sz="1400" i="0">
                  <a:latin typeface="Arial" pitchFamily="34" charset="0"/>
                  <a:cs typeface="Arial" pitchFamily="34" charset="0"/>
                </a:rPr>
                <a:t>values of same color (all purple), send only two values: color  value (</a:t>
              </a:r>
              <a:r>
                <a:rPr lang="en-US" sz="1400">
                  <a:latin typeface="Arial" pitchFamily="34" charset="0"/>
                  <a:cs typeface="Arial" pitchFamily="34" charset="0"/>
                </a:rPr>
                <a:t>purple)  and number of repeated values (</a:t>
              </a:r>
              <a:r>
                <a:rPr lang="en-US" sz="1400" i="0">
                  <a:latin typeface="Arial" pitchFamily="34" charset="0"/>
                  <a:cs typeface="Arial" pitchFamily="34" charset="0"/>
                </a:rPr>
                <a:t>N)</a:t>
              </a:r>
            </a:p>
          </p:txBody>
        </p:sp>
        <p:sp>
          <p:nvSpPr>
            <p:cNvPr id="24591" name="TextBox 13"/>
            <p:cNvSpPr txBox="1">
              <a:spLocks noChangeArrowheads="1"/>
            </p:cNvSpPr>
            <p:nvPr/>
          </p:nvSpPr>
          <p:spPr bwMode="auto">
            <a:xfrm>
              <a:off x="5354771" y="1885160"/>
              <a:ext cx="204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CC0000"/>
                  </a:solidFill>
                  <a:latin typeface="Arial Narrow" pitchFamily="34" charset="0"/>
                </a:rPr>
                <a:t>……………………...…</a:t>
              </a:r>
            </a:p>
          </p:txBody>
        </p:sp>
        <p:cxnSp>
          <p:nvCxnSpPr>
            <p:cNvPr id="24592" name="Straight Connector 10"/>
            <p:cNvCxnSpPr>
              <a:cxnSpLocks noChangeShapeType="1"/>
            </p:cNvCxnSpPr>
            <p:nvPr/>
          </p:nvCxnSpPr>
          <p:spPr bwMode="auto">
            <a:xfrm flipH="1">
              <a:off x="5565603" y="756253"/>
              <a:ext cx="313958" cy="115578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</p:spPr>
        </p:cxn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1788" y="4100513"/>
            <a:ext cx="19177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308600" y="3881438"/>
            <a:ext cx="933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frame</a:t>
            </a:r>
            <a:r>
              <a:rPr lang="en-US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i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673850" y="6230938"/>
            <a:ext cx="1196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frame</a:t>
            </a:r>
            <a:r>
              <a:rPr lang="en-US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i+1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338638" y="4857750"/>
            <a:ext cx="227806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temporal coding example: </a:t>
            </a:r>
            <a:r>
              <a:rPr lang="en-US" sz="1400" i="0">
                <a:latin typeface="Arial" pitchFamily="34" charset="0"/>
                <a:cs typeface="Arial" pitchFamily="34" charset="0"/>
              </a:rPr>
              <a:t>instead of sending complete frame at i+1, send only differences from frame i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6149975" y="4181475"/>
            <a:ext cx="942975" cy="2168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266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5018E77C-ED43-4BBE-8C7D-01FF94ABF0CA}" type="slidenum">
              <a:rPr lang="en-US"/>
              <a:pPr/>
              <a:t>6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+mj-cs"/>
              </a:rPr>
              <a:t>Multimedia: video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26628" name="Picture 2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7975" y="1749425"/>
            <a:ext cx="19177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30" name="Group 15"/>
          <p:cNvGrpSpPr>
            <a:grpSpLocks/>
          </p:cNvGrpSpPr>
          <p:nvPr/>
        </p:nvGrpSpPr>
        <p:grpSpPr bwMode="auto">
          <a:xfrm>
            <a:off x="5345113" y="295275"/>
            <a:ext cx="3275012" cy="1730375"/>
            <a:chOff x="5345311" y="524250"/>
            <a:chExt cx="3274238" cy="1730242"/>
          </a:xfrm>
        </p:grpSpPr>
        <p:sp>
          <p:nvSpPr>
            <p:cNvPr id="26637" name="TextBox 5"/>
            <p:cNvSpPr txBox="1">
              <a:spLocks noChangeArrowheads="1"/>
            </p:cNvSpPr>
            <p:nvPr/>
          </p:nvSpPr>
          <p:spPr bwMode="auto">
            <a:xfrm>
              <a:off x="5345311" y="1789936"/>
              <a:ext cx="204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CC0000"/>
                  </a:solidFill>
                  <a:latin typeface="Arial Narrow" pitchFamily="34" charset="0"/>
                </a:rPr>
                <a:t>……………………...…</a:t>
              </a:r>
            </a:p>
          </p:txBody>
        </p:sp>
        <p:sp>
          <p:nvSpPr>
            <p:cNvPr id="26638" name="TextBox 8"/>
            <p:cNvSpPr txBox="1">
              <a:spLocks noChangeArrowheads="1"/>
            </p:cNvSpPr>
            <p:nvPr/>
          </p:nvSpPr>
          <p:spPr bwMode="auto">
            <a:xfrm>
              <a:off x="5808125" y="524250"/>
              <a:ext cx="2811424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CC0000"/>
                  </a:solidFill>
                  <a:latin typeface="Arial" pitchFamily="34" charset="0"/>
                  <a:cs typeface="Arial" pitchFamily="34" charset="0"/>
                </a:rPr>
                <a:t>spatial coding example: </a:t>
              </a:r>
              <a:r>
                <a:rPr lang="en-US" sz="1400" i="0">
                  <a:latin typeface="Arial" pitchFamily="34" charset="0"/>
                  <a:cs typeface="Arial" pitchFamily="34" charset="0"/>
                </a:rPr>
                <a:t>instead of sending</a:t>
              </a:r>
              <a:r>
                <a:rPr lang="en-US" sz="1400">
                  <a:latin typeface="Arial" pitchFamily="34" charset="0"/>
                  <a:cs typeface="Arial" pitchFamily="34" charset="0"/>
                </a:rPr>
                <a:t> N </a:t>
              </a:r>
              <a:r>
                <a:rPr lang="en-US" sz="1400" i="0">
                  <a:latin typeface="Arial" pitchFamily="34" charset="0"/>
                  <a:cs typeface="Arial" pitchFamily="34" charset="0"/>
                </a:rPr>
                <a:t>values of same color (all purple), send only two values: color  value (</a:t>
              </a:r>
              <a:r>
                <a:rPr lang="en-US" sz="1400">
                  <a:latin typeface="Arial" pitchFamily="34" charset="0"/>
                  <a:cs typeface="Arial" pitchFamily="34" charset="0"/>
                </a:rPr>
                <a:t>purple)  and number of repeated values (</a:t>
              </a:r>
              <a:r>
                <a:rPr lang="en-US" sz="1400" i="0">
                  <a:latin typeface="Arial" pitchFamily="34" charset="0"/>
                  <a:cs typeface="Arial" pitchFamily="34" charset="0"/>
                </a:rPr>
                <a:t>N)</a:t>
              </a:r>
            </a:p>
          </p:txBody>
        </p:sp>
        <p:sp>
          <p:nvSpPr>
            <p:cNvPr id="26639" name="TextBox 13"/>
            <p:cNvSpPr txBox="1">
              <a:spLocks noChangeArrowheads="1"/>
            </p:cNvSpPr>
            <p:nvPr/>
          </p:nvSpPr>
          <p:spPr bwMode="auto">
            <a:xfrm>
              <a:off x="5354771" y="1885160"/>
              <a:ext cx="204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0">
                  <a:solidFill>
                    <a:srgbClr val="CC0000"/>
                  </a:solidFill>
                  <a:latin typeface="Arial Narrow" pitchFamily="34" charset="0"/>
                </a:rPr>
                <a:t>……………………...…</a:t>
              </a:r>
            </a:p>
          </p:txBody>
        </p:sp>
        <p:cxnSp>
          <p:nvCxnSpPr>
            <p:cNvPr id="26640" name="Straight Connector 10"/>
            <p:cNvCxnSpPr>
              <a:cxnSpLocks noChangeShapeType="1"/>
            </p:cNvCxnSpPr>
            <p:nvPr/>
          </p:nvCxnSpPr>
          <p:spPr bwMode="auto">
            <a:xfrm flipH="1">
              <a:off x="5565603" y="756253"/>
              <a:ext cx="313958" cy="115578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</p:spPr>
        </p:cxnSp>
      </p:grpSp>
      <p:pic>
        <p:nvPicPr>
          <p:cNvPr id="26631" name="Picture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1788" y="4100513"/>
            <a:ext cx="19177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Box 17"/>
          <p:cNvSpPr txBox="1">
            <a:spLocks noChangeArrowheads="1"/>
          </p:cNvSpPr>
          <p:nvPr/>
        </p:nvSpPr>
        <p:spPr bwMode="auto">
          <a:xfrm>
            <a:off x="5308600" y="3881438"/>
            <a:ext cx="933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frame</a:t>
            </a:r>
            <a:r>
              <a:rPr lang="en-US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i</a:t>
            </a:r>
          </a:p>
        </p:txBody>
      </p:sp>
      <p:sp>
        <p:nvSpPr>
          <p:cNvPr id="26633" name="TextBox 23"/>
          <p:cNvSpPr txBox="1">
            <a:spLocks noChangeArrowheads="1"/>
          </p:cNvSpPr>
          <p:nvPr/>
        </p:nvSpPr>
        <p:spPr bwMode="auto">
          <a:xfrm>
            <a:off x="6673850" y="6230938"/>
            <a:ext cx="1196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frame</a:t>
            </a:r>
            <a:r>
              <a:rPr lang="en-US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i+1</a:t>
            </a:r>
          </a:p>
        </p:txBody>
      </p:sp>
      <p:sp>
        <p:nvSpPr>
          <p:cNvPr id="26634" name="TextBox 26"/>
          <p:cNvSpPr txBox="1">
            <a:spLocks noChangeArrowheads="1"/>
          </p:cNvSpPr>
          <p:nvPr/>
        </p:nvSpPr>
        <p:spPr bwMode="auto">
          <a:xfrm>
            <a:off x="4338638" y="4857750"/>
            <a:ext cx="227806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temporal coding example: </a:t>
            </a:r>
            <a:r>
              <a:rPr lang="en-US" sz="1400" i="0">
                <a:latin typeface="Arial" pitchFamily="34" charset="0"/>
                <a:cs typeface="Arial" pitchFamily="34" charset="0"/>
              </a:rPr>
              <a:t>instead of sending complete frame at i+1, send only differences from frame i</a:t>
            </a:r>
          </a:p>
        </p:txBody>
      </p:sp>
      <p:cxnSp>
        <p:nvCxnSpPr>
          <p:cNvPr id="26635" name="Straight Connector 28"/>
          <p:cNvCxnSpPr>
            <a:cxnSpLocks noChangeShapeType="1"/>
          </p:cNvCxnSpPr>
          <p:nvPr/>
        </p:nvCxnSpPr>
        <p:spPr bwMode="auto">
          <a:xfrm>
            <a:off x="6149975" y="4181475"/>
            <a:ext cx="942975" cy="21685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298450" y="1228725"/>
            <a:ext cx="4114800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</a:rPr>
              <a:t>CBR: (constant bit rate): </a:t>
            </a:r>
            <a:r>
              <a:rPr lang="en-US" sz="2400" i="0" dirty="0" smtClean="0">
                <a:solidFill>
                  <a:srgbClr val="000000"/>
                </a:solidFill>
              </a:rPr>
              <a:t>video encoding rate fixed</a:t>
            </a:r>
          </a:p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</a:rPr>
              <a:t>VBR:  (variable bit rate): </a:t>
            </a:r>
            <a:r>
              <a:rPr lang="en-US" sz="2400" i="0" dirty="0" smtClean="0">
                <a:solidFill>
                  <a:srgbClr val="000000"/>
                </a:solidFill>
              </a:rPr>
              <a:t>video </a:t>
            </a:r>
            <a:r>
              <a:rPr lang="en-US" sz="2400" i="0" dirty="0" smtClean="0"/>
              <a:t>encoding rate changes as amount of spatial, temporal coding changes </a:t>
            </a:r>
          </a:p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</a:rPr>
              <a:t>examples:</a:t>
            </a:r>
          </a:p>
          <a:p>
            <a:pPr lvl="1">
              <a:defRPr/>
            </a:pPr>
            <a:r>
              <a:rPr lang="en-US" i="0" dirty="0" smtClean="0">
                <a:cs typeface="ＭＳ Ｐゴシック" charset="0"/>
              </a:rPr>
              <a:t>MPEG 1 (CD-ROM) 1.5 Mbps</a:t>
            </a:r>
          </a:p>
          <a:p>
            <a:pPr lvl="1">
              <a:defRPr/>
            </a:pPr>
            <a:r>
              <a:rPr lang="en-US" i="0" dirty="0" smtClean="0">
                <a:cs typeface="ＭＳ Ｐゴシック" charset="0"/>
              </a:rPr>
              <a:t>MPEG2 (DVD) 3-6 Mbps</a:t>
            </a:r>
          </a:p>
          <a:p>
            <a:pPr lvl="1">
              <a:defRPr/>
            </a:pPr>
            <a:r>
              <a:rPr lang="en-US" i="0" dirty="0" smtClean="0">
                <a:cs typeface="ＭＳ Ｐゴシック" charset="0"/>
              </a:rPr>
              <a:t>MPEG4 (often used in Internet, &lt; 1 Mbps)</a:t>
            </a:r>
            <a:endParaRPr lang="en-US" i="0" dirty="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ea typeface="ＭＳ Ｐゴシック" charset="0"/>
                <a:cs typeface="+mj-cs"/>
              </a:rPr>
              <a:t>Multimedia networking: 3 application types</a:t>
            </a:r>
            <a:endParaRPr lang="en-US" sz="3200" dirty="0">
              <a:ea typeface="ＭＳ Ｐゴシック" charset="0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993DB0D9-75DE-462C-B0C9-EAE6A1108730}" type="slidenum">
              <a:rPr lang="en-US"/>
              <a:pPr/>
              <a:t>7</a:t>
            </a:fld>
            <a:endParaRPr lang="en-US"/>
          </a:p>
        </p:txBody>
      </p:sp>
      <p:pic>
        <p:nvPicPr>
          <p:cNvPr id="28676" name="Picture 1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7762875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s</a:t>
            </a: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treaming, stored</a:t>
            </a:r>
            <a:r>
              <a:rPr lang="en-US" dirty="0" smtClean="0">
                <a:solidFill>
                  <a:srgbClr val="CC0000"/>
                </a:solidFill>
                <a:ea typeface="ＭＳ Ｐゴシック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</a:rPr>
              <a:t>audio, video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i="1" dirty="0">
                <a:solidFill>
                  <a:srgbClr val="000099"/>
                </a:solidFill>
                <a:ea typeface="ＭＳ Ｐゴシック" charset="0"/>
              </a:rPr>
              <a:t>s</a:t>
            </a:r>
            <a:r>
              <a:rPr lang="en-US" i="1" dirty="0" smtClean="0">
                <a:solidFill>
                  <a:srgbClr val="000099"/>
                </a:solidFill>
                <a:ea typeface="ＭＳ Ｐゴシック" charset="0"/>
              </a:rPr>
              <a:t>treaming: </a:t>
            </a:r>
            <a:r>
              <a:rPr lang="en-US" dirty="0" smtClean="0">
                <a:ea typeface="ＭＳ Ｐゴシック" charset="0"/>
              </a:rPr>
              <a:t>can begin </a:t>
            </a:r>
            <a:r>
              <a:rPr lang="en-US" dirty="0" err="1" smtClean="0">
                <a:ea typeface="ＭＳ Ｐゴシック" charset="0"/>
              </a:rPr>
              <a:t>playout</a:t>
            </a:r>
            <a:r>
              <a:rPr lang="en-US" dirty="0" smtClean="0">
                <a:ea typeface="ＭＳ Ｐゴシック" charset="0"/>
              </a:rPr>
              <a:t> before downloading entire file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i="1" dirty="0" smtClean="0">
                <a:solidFill>
                  <a:srgbClr val="000099"/>
                </a:solidFill>
                <a:ea typeface="ＭＳ Ｐゴシック" charset="0"/>
              </a:rPr>
              <a:t>stored (at server): </a:t>
            </a:r>
            <a:r>
              <a:rPr lang="en-US" dirty="0" smtClean="0">
                <a:ea typeface="ＭＳ Ｐゴシック" charset="0"/>
              </a:rPr>
              <a:t>can transmit faster than </a:t>
            </a:r>
            <a:r>
              <a:rPr lang="en-US" dirty="0" smtClean="0">
                <a:ea typeface="ＭＳ Ｐゴシック" charset="0"/>
              </a:rPr>
              <a:t>audio/video, </a:t>
            </a:r>
            <a:r>
              <a:rPr lang="en-US" dirty="0" smtClean="0">
                <a:ea typeface="ＭＳ Ｐゴシック" charset="0"/>
              </a:rPr>
              <a:t>will be rendered (implies storing/buffering at client)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e</a:t>
            </a:r>
            <a:r>
              <a:rPr lang="en-US" dirty="0" smtClean="0">
                <a:ea typeface="ＭＳ Ｐゴシック" charset="0"/>
              </a:rPr>
              <a:t>.g., YouTube, Netflix, </a:t>
            </a:r>
            <a:r>
              <a:rPr lang="en-US" dirty="0" err="1" smtClean="0">
                <a:ea typeface="ＭＳ Ｐゴシック" charset="0"/>
              </a:rPr>
              <a:t>Hulu</a:t>
            </a:r>
            <a:endParaRPr lang="en-US" dirty="0" smtClean="0"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conversational (interactive) </a:t>
            </a:r>
            <a:r>
              <a:rPr lang="en-US" dirty="0" smtClean="0">
                <a:ea typeface="ＭＳ Ｐゴシック" charset="0"/>
              </a:rPr>
              <a:t>voice/video over IP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i</a:t>
            </a:r>
            <a:r>
              <a:rPr lang="en-US" dirty="0" smtClean="0">
                <a:ea typeface="ＭＳ Ｐゴシック" charset="0"/>
              </a:rPr>
              <a:t>nteractive nature of human-to-human conversation limits delay tolerance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ea typeface="ＭＳ Ｐゴシック" charset="0"/>
              </a:rPr>
              <a:t>e</a:t>
            </a:r>
            <a:r>
              <a:rPr lang="en-US" dirty="0" smtClean="0">
                <a:ea typeface="ＭＳ Ｐゴシック" charset="0"/>
              </a:rPr>
              <a:t>.g., Skype</a:t>
            </a:r>
          </a:p>
          <a:p>
            <a:pPr>
              <a:buFont typeface="Wingdings" charset="0"/>
              <a:buChar char="v"/>
              <a:defRPr/>
            </a:pPr>
            <a:r>
              <a:rPr lang="en-US" i="1" dirty="0">
                <a:solidFill>
                  <a:srgbClr val="CC0000"/>
                </a:solidFill>
                <a:ea typeface="ＭＳ Ｐゴシック" charset="0"/>
              </a:rPr>
              <a:t>s</a:t>
            </a:r>
            <a:r>
              <a:rPr lang="en-US" i="1" dirty="0" smtClean="0">
                <a:solidFill>
                  <a:srgbClr val="CC0000"/>
                </a:solidFill>
                <a:ea typeface="ＭＳ Ｐゴシック" charset="0"/>
              </a:rPr>
              <a:t>treaming live </a:t>
            </a:r>
            <a:r>
              <a:rPr lang="en-US" dirty="0" smtClean="0">
                <a:ea typeface="ＭＳ Ｐゴシック" charset="0"/>
              </a:rPr>
              <a:t>audio, video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dirty="0" smtClean="0">
                <a:ea typeface="ＭＳ Ｐゴシック" charset="0"/>
              </a:rPr>
              <a:t>e.g., live sporting event (</a:t>
            </a:r>
            <a:r>
              <a:rPr lang="en-US" dirty="0" err="1" smtClean="0">
                <a:ea typeface="ＭＳ Ｐゴシック" charset="0"/>
              </a:rPr>
              <a:t>futbol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+mj-cs"/>
              </a:rPr>
              <a:t>Multimedia networking: </a:t>
            </a:r>
            <a:r>
              <a:rPr lang="en-US" dirty="0">
                <a:ea typeface="ＭＳ Ｐゴシック" charset="0"/>
                <a:cs typeface="+mj-cs"/>
              </a:rPr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59700" cy="4648200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z="3200" smtClean="0">
                <a:solidFill>
                  <a:srgbClr val="000099"/>
                </a:solidFill>
              </a:rPr>
              <a:t>7.1</a:t>
            </a:r>
            <a:r>
              <a:rPr lang="en-US" sz="3200" smtClean="0">
                <a:solidFill>
                  <a:srgbClr val="CC0000"/>
                </a:solidFill>
              </a:rPr>
              <a:t> </a:t>
            </a:r>
            <a:r>
              <a:rPr lang="en-US" sz="3200" smtClean="0"/>
              <a:t>multimedia networking applications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3200" smtClean="0">
                <a:solidFill>
                  <a:srgbClr val="CC0000"/>
                </a:solidFill>
              </a:rPr>
              <a:t>7.2 streaming </a:t>
            </a:r>
            <a:r>
              <a:rPr lang="en-US" sz="3200" i="1" smtClean="0">
                <a:solidFill>
                  <a:srgbClr val="CC0000"/>
                </a:solidFill>
              </a:rPr>
              <a:t>stored</a:t>
            </a:r>
            <a:r>
              <a:rPr lang="en-US" sz="3200" smtClean="0">
                <a:solidFill>
                  <a:srgbClr val="CC0000"/>
                </a:solidFill>
              </a:rPr>
              <a:t> video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3200" smtClean="0">
                <a:solidFill>
                  <a:srgbClr val="000099"/>
                </a:solidFill>
              </a:rPr>
              <a:t>7.3</a:t>
            </a:r>
            <a:r>
              <a:rPr lang="en-US" sz="3200" smtClean="0"/>
              <a:t> voice-over-IP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3200" smtClean="0">
                <a:solidFill>
                  <a:srgbClr val="000099"/>
                </a:solidFill>
              </a:rPr>
              <a:t>7.4</a:t>
            </a:r>
            <a:r>
              <a:rPr lang="en-US" sz="3200" smtClean="0"/>
              <a:t> protocols for </a:t>
            </a:r>
            <a:r>
              <a:rPr lang="en-US" sz="3200" i="1" smtClean="0"/>
              <a:t>real-time</a:t>
            </a:r>
            <a:r>
              <a:rPr lang="en-US" sz="3200" smtClean="0"/>
              <a:t> conversational      applications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3200" smtClean="0">
                <a:solidFill>
                  <a:srgbClr val="000099"/>
                </a:solidFill>
              </a:rPr>
              <a:t>7.5</a:t>
            </a:r>
            <a:r>
              <a:rPr lang="en-US" sz="3200" smtClean="0"/>
              <a:t> network support for multimedia</a:t>
            </a:r>
          </a:p>
          <a:p>
            <a:pPr marL="457200" indent="-45720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9C440400-F3DC-4D1D-977A-A3F131FCBCA1}" type="slidenum">
              <a:rPr lang="en-US"/>
              <a:pPr/>
              <a:t>8</a:t>
            </a:fld>
            <a:endParaRPr lang="en-US"/>
          </a:p>
        </p:txBody>
      </p:sp>
      <p:pic>
        <p:nvPicPr>
          <p:cNvPr id="30725" name="Picture 1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49"/>
          <p:cNvGrpSpPr>
            <a:grpSpLocks/>
          </p:cNvGrpSpPr>
          <p:nvPr/>
        </p:nvGrpSpPr>
        <p:grpSpPr bwMode="auto">
          <a:xfrm>
            <a:off x="3230563" y="4929188"/>
            <a:ext cx="427037" cy="785812"/>
            <a:chOff x="4140" y="429"/>
            <a:chExt cx="1425" cy="2396"/>
          </a:xfrm>
        </p:grpSpPr>
        <p:sp>
          <p:nvSpPr>
            <p:cNvPr id="3292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3293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3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Rectangle 254"/>
            <p:cNvSpPr>
              <a:spLocks noChangeArrowheads="1"/>
            </p:cNvSpPr>
            <p:nvPr/>
          </p:nvSpPr>
          <p:spPr bwMode="auto">
            <a:xfrm>
              <a:off x="4214" y="695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grpSp>
          <p:nvGrpSpPr>
            <p:cNvPr id="3293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1" name="AutoShape 256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7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192" name="AutoShape 257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167" name="Rectangle 258"/>
            <p:cNvSpPr>
              <a:spLocks noChangeArrowheads="1"/>
            </p:cNvSpPr>
            <p:nvPr/>
          </p:nvSpPr>
          <p:spPr bwMode="auto">
            <a:xfrm>
              <a:off x="4225" y="1020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grpSp>
          <p:nvGrpSpPr>
            <p:cNvPr id="3293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89" name="AutoShape 260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190" name="AutoShape 26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169" name="Rectangle 262"/>
            <p:cNvSpPr>
              <a:spLocks noChangeArrowheads="1"/>
            </p:cNvSpPr>
            <p:nvPr/>
          </p:nvSpPr>
          <p:spPr bwMode="auto">
            <a:xfrm>
              <a:off x="4219" y="1358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170" name="Rectangle 263"/>
            <p:cNvSpPr>
              <a:spLocks noChangeArrowheads="1"/>
            </p:cNvSpPr>
            <p:nvPr/>
          </p:nvSpPr>
          <p:spPr bwMode="auto">
            <a:xfrm>
              <a:off x="4225" y="1654"/>
              <a:ext cx="599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grpSp>
          <p:nvGrpSpPr>
            <p:cNvPr id="3293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87" name="AutoShape 265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1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188" name="AutoShape 266"/>
              <p:cNvSpPr>
                <a:spLocks noChangeArrowheads="1"/>
              </p:cNvSpPr>
              <p:nvPr/>
            </p:nvSpPr>
            <p:spPr bwMode="auto">
              <a:xfrm>
                <a:off x="625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3293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94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5" name="AutoShape 269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6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  <p:sp>
            <p:nvSpPr>
              <p:cNvPr id="186" name="AutoShape 270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Arial" pitchFamily="34" charset="0"/>
                </a:endParaRPr>
              </a:p>
            </p:txBody>
          </p:sp>
        </p:grpSp>
        <p:sp>
          <p:nvSpPr>
            <p:cNvPr id="174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4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3294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94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Oval 274"/>
            <p:cNvSpPr>
              <a:spLocks noChangeArrowheads="1"/>
            </p:cNvSpPr>
            <p:nvPr/>
          </p:nvSpPr>
          <p:spPr bwMode="auto">
            <a:xfrm>
              <a:off x="5517" y="2612"/>
              <a:ext cx="48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3294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AutoShape 276"/>
            <p:cNvSpPr>
              <a:spLocks noChangeArrowheads="1"/>
            </p:cNvSpPr>
            <p:nvPr/>
          </p:nvSpPr>
          <p:spPr bwMode="auto">
            <a:xfrm>
              <a:off x="4140" y="2680"/>
              <a:ext cx="1203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180" name="AutoShape 277"/>
            <p:cNvSpPr>
              <a:spLocks noChangeArrowheads="1"/>
            </p:cNvSpPr>
            <p:nvPr/>
          </p:nvSpPr>
          <p:spPr bwMode="auto">
            <a:xfrm>
              <a:off x="4204" y="2709"/>
              <a:ext cx="1075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181" name="Oval 278"/>
            <p:cNvSpPr>
              <a:spLocks noChangeArrowheads="1"/>
            </p:cNvSpPr>
            <p:nvPr/>
          </p:nvSpPr>
          <p:spPr bwMode="auto">
            <a:xfrm>
              <a:off x="4310" y="2380"/>
              <a:ext cx="159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182" name="Oval 279"/>
            <p:cNvSpPr>
              <a:spLocks noChangeArrowheads="1"/>
            </p:cNvSpPr>
            <p:nvPr/>
          </p:nvSpPr>
          <p:spPr bwMode="auto">
            <a:xfrm>
              <a:off x="4484" y="2385"/>
              <a:ext cx="164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83" name="Oval 280"/>
            <p:cNvSpPr>
              <a:spLocks noChangeArrowheads="1"/>
            </p:cNvSpPr>
            <p:nvPr/>
          </p:nvSpPr>
          <p:spPr bwMode="auto">
            <a:xfrm>
              <a:off x="4664" y="2380"/>
              <a:ext cx="154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  <p:sp>
          <p:nvSpPr>
            <p:cNvPr id="184" name="Rectangle 281"/>
            <p:cNvSpPr>
              <a:spLocks noChangeArrowheads="1"/>
            </p:cNvSpPr>
            <p:nvPr/>
          </p:nvSpPr>
          <p:spPr bwMode="auto">
            <a:xfrm>
              <a:off x="5062" y="1838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cs typeface="Arial" pitchFamily="34" charset="0"/>
              </a:endParaRPr>
            </a:p>
          </p:txBody>
        </p:sp>
      </p:grp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174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</a:rPr>
              <a:t>Streaming s</a:t>
            </a:r>
            <a:r>
              <a:rPr lang="en-US" dirty="0" smtClean="0">
                <a:ea typeface="ＭＳ Ｐゴシック" charset="0"/>
              </a:rPr>
              <a:t>tored video: </a:t>
            </a:r>
            <a:endParaRPr lang="en-US" dirty="0">
              <a:ea typeface="ＭＳ Ｐゴシック" charset="0"/>
            </a:endParaRPr>
          </a:p>
        </p:txBody>
      </p:sp>
      <p:grpSp>
        <p:nvGrpSpPr>
          <p:cNvPr id="32771" name="Group 134"/>
          <p:cNvGrpSpPr>
            <a:grpSpLocks/>
          </p:cNvGrpSpPr>
          <p:nvPr/>
        </p:nvGrpSpPr>
        <p:grpSpPr bwMode="auto">
          <a:xfrm>
            <a:off x="2803525" y="4560888"/>
            <a:ext cx="1281113" cy="363537"/>
            <a:chOff x="3621" y="3265"/>
            <a:chExt cx="1776" cy="744"/>
          </a:xfrm>
        </p:grpSpPr>
        <p:pic>
          <p:nvPicPr>
            <p:cNvPr id="32924" name="Picture 135" descr="reel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2344" name="Freeform 136"/>
            <p:cNvSpPr>
              <a:spLocks/>
            </p:cNvSpPr>
            <p:nvPr/>
          </p:nvSpPr>
          <p:spPr bwMode="auto">
            <a:xfrm>
              <a:off x="3971" y="3288"/>
              <a:ext cx="1402" cy="439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5 h 438"/>
                <a:gd name="T4" fmla="*/ 114 w 1401"/>
                <a:gd name="T5" fmla="*/ 382 h 438"/>
                <a:gd name="T6" fmla="*/ 132 w 1401"/>
                <a:gd name="T7" fmla="*/ 358 h 438"/>
                <a:gd name="T8" fmla="*/ 210 w 1401"/>
                <a:gd name="T9" fmla="*/ 403 h 438"/>
                <a:gd name="T10" fmla="*/ 450 w 1401"/>
                <a:gd name="T11" fmla="*/ 385 h 438"/>
                <a:gd name="T12" fmla="*/ 486 w 1401"/>
                <a:gd name="T13" fmla="*/ 394 h 438"/>
                <a:gd name="T14" fmla="*/ 690 w 1401"/>
                <a:gd name="T15" fmla="*/ 418 h 438"/>
                <a:gd name="T16" fmla="*/ 1075 w 1401"/>
                <a:gd name="T17" fmla="*/ 439 h 438"/>
                <a:gd name="T18" fmla="*/ 1402 w 1401"/>
                <a:gd name="T19" fmla="*/ 421 h 438"/>
                <a:gd name="T20" fmla="*/ 1393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345" name="Freeform 137"/>
            <p:cNvSpPr>
              <a:spLocks/>
            </p:cNvSpPr>
            <p:nvPr/>
          </p:nvSpPr>
          <p:spPr bwMode="auto">
            <a:xfrm>
              <a:off x="4242" y="3860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5 h 123"/>
                <a:gd name="T6" fmla="*/ 801 w 999"/>
                <a:gd name="T7" fmla="*/ 41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0 h 123"/>
                <a:gd name="T16" fmla="*/ 987 w 999"/>
                <a:gd name="T17" fmla="*/ 120 h 123"/>
                <a:gd name="T18" fmla="*/ 18 w 999"/>
                <a:gd name="T19" fmla="*/ 117 h 123"/>
                <a:gd name="T20" fmla="*/ 0 w 999"/>
                <a:gd name="T21" fmla="*/ 6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2927" name="Picture 138" descr="video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2376" name="Line 168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222565" name="Group 357"/>
          <p:cNvGrpSpPr>
            <a:grpSpLocks/>
          </p:cNvGrpSpPr>
          <p:nvPr/>
        </p:nvGrpSpPr>
        <p:grpSpPr bwMode="auto">
          <a:xfrm>
            <a:off x="1498600" y="3467100"/>
            <a:ext cx="1662113" cy="1441450"/>
            <a:chOff x="944" y="2184"/>
            <a:chExt cx="1047" cy="908"/>
          </a:xfrm>
        </p:grpSpPr>
        <p:sp>
          <p:nvSpPr>
            <p:cNvPr id="222415" name="Freeform 207"/>
            <p:cNvSpPr>
              <a:spLocks/>
            </p:cNvSpPr>
            <p:nvPr/>
          </p:nvSpPr>
          <p:spPr bwMode="auto">
            <a:xfrm>
              <a:off x="1278" y="2184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416" name="Text Box 208"/>
            <p:cNvSpPr txBox="1">
              <a:spLocks noChangeArrowheads="1"/>
            </p:cNvSpPr>
            <p:nvPr/>
          </p:nvSpPr>
          <p:spPr bwMode="auto">
            <a:xfrm>
              <a:off x="944" y="2336"/>
              <a:ext cx="1047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>
                <a:buFontTx/>
                <a:buAutoNum type="arabicPeriod"/>
                <a:defRPr/>
              </a:pPr>
              <a:r>
                <a:rPr lang="en-US" dirty="0">
                  <a:latin typeface="Arial"/>
                  <a:ea typeface="ＭＳ Ｐゴシック" charset="0"/>
                  <a:cs typeface="Arial"/>
                </a:rPr>
                <a:t>video</a:t>
              </a:r>
            </a:p>
            <a:p>
              <a:pPr>
                <a:defRPr/>
              </a:pPr>
              <a:r>
                <a:rPr lang="en-US" dirty="0">
                  <a:latin typeface="Arial"/>
                  <a:ea typeface="ＭＳ Ｐゴシック" charset="0"/>
                  <a:cs typeface="Arial"/>
                </a:rPr>
                <a:t>recorded (e.g., 30 frames/sec)</a:t>
              </a:r>
            </a:p>
          </p:txBody>
        </p:sp>
      </p:grpSp>
      <p:grpSp>
        <p:nvGrpSpPr>
          <p:cNvPr id="222470" name="Group 262"/>
          <p:cNvGrpSpPr>
            <a:grpSpLocks/>
          </p:cNvGrpSpPr>
          <p:nvPr/>
        </p:nvGrpSpPr>
        <p:grpSpPr bwMode="auto">
          <a:xfrm>
            <a:off x="1028700" y="1811338"/>
            <a:ext cx="2552700" cy="2525712"/>
            <a:chOff x="648" y="1147"/>
            <a:chExt cx="1608" cy="1591"/>
          </a:xfrm>
        </p:grpSpPr>
        <p:grpSp>
          <p:nvGrpSpPr>
            <p:cNvPr id="32881" name="Group 20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2897" name="Group 189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2908" name="Group 18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6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1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384" name="Line 1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7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7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388" name="Line 18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909" name="Group 182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0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2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393" name="Line 18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1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5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396" name="Line 18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2898" name="Group 191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2902" name="Group 192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0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02" name="Line 1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2903" name="Group 195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04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05" name="Line 19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99" name="Group 19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2408" name="Line 20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2409" name="Line 20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</p:grpSp>
        <p:grpSp>
          <p:nvGrpSpPr>
            <p:cNvPr id="32882" name="Group 23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2883" name="Group 23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2891" name="Group 23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48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49" name="Line 24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2892" name="Group 24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1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52" name="Line 24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84" name="Group 24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2885" name="Group 24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55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56" name="Line 24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2886" name="Group 24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59" name="Line 25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</p:grpSp>
      <p:grpSp>
        <p:nvGrpSpPr>
          <p:cNvPr id="222566" name="Group 358"/>
          <p:cNvGrpSpPr>
            <a:grpSpLocks/>
          </p:cNvGrpSpPr>
          <p:nvPr/>
        </p:nvGrpSpPr>
        <p:grpSpPr bwMode="auto">
          <a:xfrm>
            <a:off x="3165475" y="3241675"/>
            <a:ext cx="1373188" cy="1296988"/>
            <a:chOff x="1994" y="2042"/>
            <a:chExt cx="865" cy="817"/>
          </a:xfrm>
        </p:grpSpPr>
        <p:sp>
          <p:nvSpPr>
            <p:cNvPr id="222417" name="Freeform 209"/>
            <p:cNvSpPr>
              <a:spLocks/>
            </p:cNvSpPr>
            <p:nvPr/>
          </p:nvSpPr>
          <p:spPr bwMode="auto">
            <a:xfrm rot="-5400000">
              <a:off x="2196" y="2196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513" name="Text Box 305"/>
            <p:cNvSpPr txBox="1">
              <a:spLocks noChangeArrowheads="1"/>
            </p:cNvSpPr>
            <p:nvPr/>
          </p:nvSpPr>
          <p:spPr bwMode="auto">
            <a:xfrm>
              <a:off x="1994" y="2042"/>
              <a:ext cx="66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ea typeface="ＭＳ Ｐゴシック" charset="0"/>
                  <a:cs typeface="Arial"/>
                </a:rPr>
                <a:t>2. video</a:t>
              </a:r>
            </a:p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ea typeface="ＭＳ Ｐゴシック" charset="0"/>
                  <a:cs typeface="Arial"/>
                </a:rPr>
                <a:t>sent</a:t>
              </a:r>
            </a:p>
          </p:txBody>
        </p:sp>
      </p:grpSp>
      <p:sp>
        <p:nvSpPr>
          <p:cNvPr id="222562" name="Text Box 354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ea typeface="ＭＳ Ｐゴシック" charset="0"/>
                <a:cs typeface="Arial"/>
              </a:rPr>
              <a:t>Cumulative data</a:t>
            </a:r>
          </a:p>
        </p:txBody>
      </p:sp>
      <p:grpSp>
        <p:nvGrpSpPr>
          <p:cNvPr id="222573" name="Group 365"/>
          <p:cNvGrpSpPr>
            <a:grpSpLocks/>
          </p:cNvGrpSpPr>
          <p:nvPr/>
        </p:nvGrpSpPr>
        <p:grpSpPr bwMode="auto">
          <a:xfrm>
            <a:off x="4451350" y="1851025"/>
            <a:ext cx="3321050" cy="4337050"/>
            <a:chOff x="2804" y="1044"/>
            <a:chExt cx="2092" cy="2732"/>
          </a:xfrm>
        </p:grpSpPr>
        <p:sp>
          <p:nvSpPr>
            <p:cNvPr id="222568" name="Line 360"/>
            <p:cNvSpPr>
              <a:spLocks noChangeShapeType="1"/>
            </p:cNvSpPr>
            <p:nvPr/>
          </p:nvSpPr>
          <p:spPr bwMode="auto">
            <a:xfrm>
              <a:off x="3852" y="1044"/>
              <a:ext cx="0" cy="1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569" name="Text Box 361"/>
            <p:cNvSpPr txBox="1">
              <a:spLocks noChangeArrowheads="1"/>
            </p:cNvSpPr>
            <p:nvPr/>
          </p:nvSpPr>
          <p:spPr bwMode="auto">
            <a:xfrm>
              <a:off x="2804" y="3020"/>
              <a:ext cx="2092" cy="75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CC0000"/>
                  </a:solidFill>
                  <a:latin typeface="Arial"/>
                  <a:ea typeface="ＭＳ Ｐゴシック" charset="0"/>
                  <a:cs typeface="Arial"/>
                </a:rPr>
                <a:t>streaming</a:t>
              </a:r>
              <a:r>
                <a:rPr lang="en-US" dirty="0">
                  <a:latin typeface="Arial"/>
                  <a:ea typeface="ＭＳ Ｐゴシック" charset="0"/>
                  <a:cs typeface="Arial"/>
                </a:rPr>
                <a:t>: </a:t>
              </a:r>
              <a:r>
                <a:rPr lang="en-US" i="0" dirty="0">
                  <a:latin typeface="Arial"/>
                  <a:ea typeface="ＭＳ Ｐゴシック" charset="0"/>
                  <a:cs typeface="Arial"/>
                </a:rPr>
                <a:t>at this time, client </a:t>
              </a:r>
            </a:p>
            <a:p>
              <a:pPr>
                <a:defRPr/>
              </a:pPr>
              <a:r>
                <a:rPr lang="en-US" i="0" dirty="0">
                  <a:latin typeface="Arial"/>
                  <a:ea typeface="ＭＳ Ｐゴシック" charset="0"/>
                  <a:cs typeface="Arial"/>
                </a:rPr>
                <a:t>playing out early part of video, </a:t>
              </a:r>
            </a:p>
            <a:p>
              <a:pPr>
                <a:defRPr/>
              </a:pPr>
              <a:r>
                <a:rPr lang="en-US" i="0" dirty="0">
                  <a:latin typeface="Arial"/>
                  <a:ea typeface="ＭＳ Ｐゴシック" charset="0"/>
                  <a:cs typeface="Arial"/>
                </a:rPr>
                <a:t>while server still sending later</a:t>
              </a:r>
            </a:p>
            <a:p>
              <a:pPr>
                <a:defRPr/>
              </a:pPr>
              <a:r>
                <a:rPr lang="en-US" i="0" dirty="0">
                  <a:latin typeface="Arial"/>
                  <a:ea typeface="ＭＳ Ｐゴシック" charset="0"/>
                  <a:cs typeface="Arial"/>
                </a:rPr>
                <a:t>part of video</a:t>
              </a:r>
            </a:p>
          </p:txBody>
        </p:sp>
      </p:grpSp>
      <p:grpSp>
        <p:nvGrpSpPr>
          <p:cNvPr id="222572" name="Group 364"/>
          <p:cNvGrpSpPr>
            <a:grpSpLocks/>
          </p:cNvGrpSpPr>
          <p:nvPr/>
        </p:nvGrpSpPr>
        <p:grpSpPr bwMode="auto">
          <a:xfrm>
            <a:off x="3981450" y="3975100"/>
            <a:ext cx="1770063" cy="923925"/>
            <a:chOff x="2508" y="2461"/>
            <a:chExt cx="1115" cy="582"/>
          </a:xfrm>
        </p:grpSpPr>
        <p:sp>
          <p:nvSpPr>
            <p:cNvPr id="222570" name="Text Box 362"/>
            <p:cNvSpPr txBox="1">
              <a:spLocks noChangeArrowheads="1"/>
            </p:cNvSpPr>
            <p:nvPr/>
          </p:nvSpPr>
          <p:spPr bwMode="auto">
            <a:xfrm>
              <a:off x="2580" y="2461"/>
              <a:ext cx="1043" cy="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Arial"/>
                  <a:ea typeface="ＭＳ Ｐゴシック" charset="0"/>
                  <a:cs typeface="Arial"/>
                </a:rPr>
                <a:t>network delay</a:t>
              </a:r>
            </a:p>
            <a:p>
              <a:pPr algn="ctr">
                <a:defRPr/>
              </a:pPr>
              <a:r>
                <a:rPr lang="en-US" dirty="0">
                  <a:latin typeface="Arial"/>
                  <a:ea typeface="ＭＳ Ｐゴシック" charset="0"/>
                  <a:cs typeface="Arial"/>
                </a:rPr>
                <a:t>(fixed in this example)</a:t>
              </a:r>
            </a:p>
          </p:txBody>
        </p:sp>
        <p:sp>
          <p:nvSpPr>
            <p:cNvPr id="222571" name="Line 363"/>
            <p:cNvSpPr>
              <a:spLocks noChangeShapeType="1"/>
            </p:cNvSpPr>
            <p:nvPr/>
          </p:nvSpPr>
          <p:spPr bwMode="auto">
            <a:xfrm>
              <a:off x="2508" y="265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222574" name="Text Box 366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0" dirty="0">
                <a:latin typeface="Arial"/>
                <a:ea typeface="ＭＳ Ｐゴシック" charset="0"/>
                <a:cs typeface="Arial"/>
              </a:rPr>
              <a:t>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/>
              <a:t>Multmedia Networking</a:t>
            </a:r>
          </a:p>
        </p:txBody>
      </p:sp>
      <p:sp>
        <p:nvSpPr>
          <p:cNvPr id="327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7-</a:t>
            </a:r>
            <a:fld id="{294F79EE-FE26-490C-B085-E39166AA57C0}" type="slidenum">
              <a:rPr lang="en-US"/>
              <a:pPr/>
              <a:t>9</a:t>
            </a:fld>
            <a:endParaRPr lang="en-US"/>
          </a:p>
        </p:txBody>
      </p:sp>
      <p:pic>
        <p:nvPicPr>
          <p:cNvPr id="32782" name="Picture 20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813" y="946150"/>
            <a:ext cx="54848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2567" name="Group 359"/>
          <p:cNvGrpSpPr>
            <a:grpSpLocks/>
          </p:cNvGrpSpPr>
          <p:nvPr/>
        </p:nvGrpSpPr>
        <p:grpSpPr bwMode="auto">
          <a:xfrm>
            <a:off x="3914775" y="1830388"/>
            <a:ext cx="4903788" cy="2806700"/>
            <a:chOff x="2466" y="1153"/>
            <a:chExt cx="3089" cy="1768"/>
          </a:xfrm>
        </p:grpSpPr>
        <p:grpSp>
          <p:nvGrpSpPr>
            <p:cNvPr id="32785" name="Group 263"/>
            <p:cNvGrpSpPr>
              <a:grpSpLocks/>
            </p:cNvGrpSpPr>
            <p:nvPr/>
          </p:nvGrpSpPr>
          <p:grpSpPr bwMode="auto">
            <a:xfrm>
              <a:off x="2466" y="1153"/>
              <a:ext cx="1608" cy="1591"/>
              <a:chOff x="648" y="1147"/>
              <a:chExt cx="1608" cy="1591"/>
            </a:xfrm>
          </p:grpSpPr>
          <p:grpSp>
            <p:nvGrpSpPr>
              <p:cNvPr id="32834" name="Group 264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50" name="Group 265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61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9" name="Group 2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6" name="Line 2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477" name="Line 26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70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9" name="Line 2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480" name="Line 27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62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3" name="Group 2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3" name="Line 2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484" name="Line 276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64" name="Group 2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6" name="Line 2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487" name="Line 27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51" name="Group 280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55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0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491" name="Line 28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56" name="Group 28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3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494" name="Line 2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52" name="Group 287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496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97" name="Line 28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35" name="Group 290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836" name="Group 29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44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1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02" name="Line 29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45" name="Group 29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4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05" name="Line 29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37" name="Group 298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38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8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09" name="Line 30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39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11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12" name="Line 30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</p:grpSp>
        <p:grpSp>
          <p:nvGrpSpPr>
            <p:cNvPr id="32786" name="Group 306"/>
            <p:cNvGrpSpPr>
              <a:grpSpLocks/>
            </p:cNvGrpSpPr>
            <p:nvPr/>
          </p:nvGrpSpPr>
          <p:grpSpPr bwMode="auto">
            <a:xfrm>
              <a:off x="3636" y="1159"/>
              <a:ext cx="1608" cy="1591"/>
              <a:chOff x="648" y="1147"/>
              <a:chExt cx="1608" cy="1591"/>
            </a:xfrm>
          </p:grpSpPr>
          <p:grpSp>
            <p:nvGrpSpPr>
              <p:cNvPr id="32793" name="Group 307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09" name="Group 308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20" name="Group 309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8" name="Group 3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19" name="Line 3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520" name="Line 31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9" name="Group 3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2" name="Line 3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523" name="Line 315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21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2" name="Group 3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6" name="Line 3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527" name="Line 31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3" name="Group 3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9" name="Line 3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530" name="Line 32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defRPr/>
                        </a:pPr>
                        <a:endParaRPr lang="en-US"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10" name="Group 323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14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3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34" name="Line 32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15" name="Group 32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6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37" name="Line 3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11" name="Group 330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539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540" name="Line 33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794" name="Group 333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795" name="Group 334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03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4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45" name="Line 33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04" name="Group 33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48" name="Line 34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796" name="Group 341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797" name="Group 34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1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52" name="Line 34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798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4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55" name="Line 34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2556" name="Text Box 348"/>
            <p:cNvSpPr txBox="1">
              <a:spLocks noChangeArrowheads="1"/>
            </p:cNvSpPr>
            <p:nvPr/>
          </p:nvSpPr>
          <p:spPr bwMode="auto">
            <a:xfrm>
              <a:off x="3932" y="2339"/>
              <a:ext cx="162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3. video received,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played out at client</a:t>
              </a:r>
            </a:p>
            <a:p>
              <a:pPr>
                <a:defRPr/>
              </a:pPr>
              <a:r>
                <a:rPr lang="en-US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(30 frames/sec)</a:t>
              </a:r>
            </a:p>
          </p:txBody>
        </p:sp>
        <p:grpSp>
          <p:nvGrpSpPr>
            <p:cNvPr id="32788" name="Group 349"/>
            <p:cNvGrpSpPr>
              <a:grpSpLocks/>
            </p:cNvGrpSpPr>
            <p:nvPr/>
          </p:nvGrpSpPr>
          <p:grpSpPr bwMode="auto">
            <a:xfrm>
              <a:off x="4679" y="1872"/>
              <a:ext cx="427" cy="418"/>
              <a:chOff x="4437" y="1472"/>
              <a:chExt cx="427" cy="418"/>
            </a:xfrm>
          </p:grpSpPr>
          <p:sp>
            <p:nvSpPr>
              <p:cNvPr id="222558" name="Rectangle 350"/>
              <p:cNvSpPr>
                <a:spLocks noChangeArrowheads="1"/>
              </p:cNvSpPr>
              <p:nvPr/>
            </p:nvSpPr>
            <p:spPr bwMode="auto">
              <a:xfrm>
                <a:off x="4443" y="1475"/>
                <a:ext cx="421" cy="361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559" name="Rectangle 351"/>
              <p:cNvSpPr>
                <a:spLocks noChangeArrowheads="1"/>
              </p:cNvSpPr>
              <p:nvPr/>
            </p:nvSpPr>
            <p:spPr bwMode="auto">
              <a:xfrm>
                <a:off x="4567" y="1837"/>
                <a:ext cx="179" cy="23"/>
              </a:xfrm>
              <a:prstGeom prst="rect">
                <a:avLst/>
              </a:prstGeom>
              <a:solidFill>
                <a:srgbClr val="5F5F5F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560" name="Rectangle 352"/>
              <p:cNvSpPr>
                <a:spLocks noChangeArrowheads="1"/>
              </p:cNvSpPr>
              <p:nvPr/>
            </p:nvSpPr>
            <p:spPr bwMode="auto">
              <a:xfrm>
                <a:off x="4442" y="1866"/>
                <a:ext cx="414" cy="24"/>
              </a:xfrm>
              <a:prstGeom prst="rect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561" name="Rectangle 353"/>
              <p:cNvSpPr>
                <a:spLocks noChangeArrowheads="1"/>
              </p:cNvSpPr>
              <p:nvPr/>
            </p:nvSpPr>
            <p:spPr bwMode="auto">
              <a:xfrm>
                <a:off x="4437" y="1472"/>
                <a:ext cx="423" cy="35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22377" name="Line 169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ea typeface="ＭＳ Ｐゴシック" charset="0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2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5875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35913</TotalTime>
  <Words>1523</Words>
  <Application>Microsoft Office PowerPoint</Application>
  <PresentationFormat>On-screen Show (4:3)</PresentationFormat>
  <Paragraphs>280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PowerPoint Presentation</vt:lpstr>
      <vt:lpstr>Multimedia networking: outline</vt:lpstr>
      <vt:lpstr>Multimedia: audio</vt:lpstr>
      <vt:lpstr>Multimedia: audio</vt:lpstr>
      <vt:lpstr>Multimedia: video</vt:lpstr>
      <vt:lpstr>Multimedia: video</vt:lpstr>
      <vt:lpstr>Multimedia networking: 3 application types</vt:lpstr>
      <vt:lpstr>Multimedia networking: outline</vt:lpstr>
      <vt:lpstr>Streaming stored video: </vt:lpstr>
      <vt:lpstr>Streaming stored video: challenges</vt:lpstr>
      <vt:lpstr>Streaming stored video: revisted</vt:lpstr>
      <vt:lpstr>Client-side buffering, playout</vt:lpstr>
      <vt:lpstr>Client-side buffering, playout</vt:lpstr>
      <vt:lpstr>Client-side buffering, playout</vt:lpstr>
      <vt:lpstr>Streaming multimedia: UDP</vt:lpstr>
      <vt:lpstr>UDP stream example and issues</vt:lpstr>
      <vt:lpstr>Streaming multimedia: HTTP</vt:lpstr>
      <vt:lpstr>Streaming multimedia: DASH</vt:lpstr>
      <vt:lpstr>Streaming multimedia: DASH</vt:lpstr>
      <vt:lpstr>MPEG-DASH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Edition, Chapter 5</dc:title>
  <dc:creator>Jim Kurose and Keith Ross</dc:creator>
  <cp:lastModifiedBy>Xiannong Meng</cp:lastModifiedBy>
  <cp:revision>451</cp:revision>
  <cp:lastPrinted>2011-11-07T02:22:15Z</cp:lastPrinted>
  <dcterms:created xsi:type="dcterms:W3CDTF">1999-10-08T19:08:27Z</dcterms:created>
  <dcterms:modified xsi:type="dcterms:W3CDTF">2016-04-28T18:56:06Z</dcterms:modified>
</cp:coreProperties>
</file>