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5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94" r:id="rId2"/>
    <p:sldId id="287" r:id="rId3"/>
    <p:sldId id="288" r:id="rId4"/>
    <p:sldId id="289" r:id="rId5"/>
    <p:sldId id="295" r:id="rId6"/>
    <p:sldId id="266" r:id="rId7"/>
    <p:sldId id="267" r:id="rId8"/>
    <p:sldId id="268" r:id="rId9"/>
    <p:sldId id="271" r:id="rId10"/>
    <p:sldId id="29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92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8746" autoAdjust="0"/>
  </p:normalViewPr>
  <p:slideViewPr>
    <p:cSldViewPr snapToGrid="0" snapToObjects="1">
      <p:cViewPr varScale="1">
        <p:scale>
          <a:sx n="72" d="100"/>
          <a:sy n="72" d="100"/>
        </p:scale>
        <p:origin x="25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BCEB-5760-A64F-BE2A-7BD22B7E81CD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3D85B-9EEB-0C43-8E84-1364EDED5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1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33B8A7-919C-2443-806D-20E4738AF783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86801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63FA348-AEBB-074D-982A-9F20B197EF51}" type="slidenum">
              <a:rPr lang="en-US" sz="1200">
                <a:latin typeface="Arial" charset="0"/>
              </a:rPr>
              <a:pPr/>
              <a:t>25</a:t>
            </a:fld>
            <a:endParaRPr lang="en-US" sz="1200">
              <a:latin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4" tIns="45002" rIns="90004" bIns="45002"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9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time</a:t>
            </a:r>
            <a:r>
              <a:rPr lang="en-US" baseline="0" dirty="0" smtClean="0"/>
              <a:t> to show this in IDLE, and then create some objects.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78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63FA348-AEBB-074D-982A-9F20B197EF51}" type="slidenum">
              <a:rPr lang="en-US" sz="1200">
                <a:latin typeface="Arial" charset="0"/>
              </a:rPr>
              <a:pPr/>
              <a:t>15</a:t>
            </a:fld>
            <a:endParaRPr lang="en-US" sz="1200">
              <a:latin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4" tIns="45002" rIns="90004" bIns="45002"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407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 a moment to show how they have different memory locations by using the id() function</a:t>
            </a:r>
          </a:p>
          <a:p>
            <a:r>
              <a:rPr lang="en-US" dirty="0" smtClean="0"/>
              <a:t>Point</a:t>
            </a:r>
            <a:r>
              <a:rPr lang="en-US" baseline="0" dirty="0" smtClean="0"/>
              <a:t> out that yesterday() is a function they will need to work on in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47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def</a:t>
            </a:r>
            <a:r>
              <a:rPr lang="en-US" dirty="0" smtClean="0"/>
              <a:t> equals(self, d2):</a:t>
            </a:r>
          </a:p>
          <a:p>
            <a:r>
              <a:rPr lang="en-US" dirty="0" smtClean="0"/>
              <a:t>        return </a:t>
            </a:r>
            <a:r>
              <a:rPr lang="en-US" dirty="0" err="1" smtClean="0"/>
              <a:t>self.month</a:t>
            </a:r>
            <a:r>
              <a:rPr lang="en-US" dirty="0" smtClean="0"/>
              <a:t> == d2.month and </a:t>
            </a:r>
            <a:r>
              <a:rPr lang="en-US" dirty="0" err="1" smtClean="0"/>
              <a:t>self.day</a:t>
            </a:r>
            <a:r>
              <a:rPr lang="en-US" dirty="0" smtClean="0"/>
              <a:t> == d2.day and </a:t>
            </a:r>
            <a:r>
              <a:rPr lang="en-US" dirty="0" err="1" smtClean="0"/>
              <a:t>self.year</a:t>
            </a:r>
            <a:r>
              <a:rPr lang="en-US" dirty="0" smtClean="0"/>
              <a:t> == d2.year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30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def</a:t>
            </a:r>
            <a:r>
              <a:rPr lang="en-US" dirty="0" smtClean="0"/>
              <a:t> copy(self):</a:t>
            </a:r>
          </a:p>
          <a:p>
            <a:r>
              <a:rPr lang="en-US" dirty="0" smtClean="0"/>
              <a:t>        return Date(</a:t>
            </a:r>
            <a:r>
              <a:rPr lang="en-US" dirty="0" err="1" smtClean="0"/>
              <a:t>self.month,self.day,self.year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03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isBefore</a:t>
            </a:r>
            <a:r>
              <a:rPr lang="en-US" dirty="0" smtClean="0"/>
              <a:t>(self, d2):</a:t>
            </a:r>
          </a:p>
          <a:p>
            <a:r>
              <a:rPr lang="en-US" dirty="0" smtClean="0"/>
              <a:t>        """ if self is before d2, this should</a:t>
            </a:r>
          </a:p>
          <a:p>
            <a:r>
              <a:rPr lang="en-US" dirty="0" smtClean="0"/>
              <a:t>            return True; else False """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self.year</a:t>
            </a:r>
            <a:r>
              <a:rPr lang="en-US" dirty="0" smtClean="0"/>
              <a:t>  &lt; d2.year: </a:t>
            </a:r>
          </a:p>
          <a:p>
            <a:r>
              <a:rPr lang="en-US" dirty="0" smtClean="0"/>
              <a:t>            return True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self.month</a:t>
            </a:r>
            <a:r>
              <a:rPr lang="en-US" dirty="0" smtClean="0"/>
              <a:t> &lt; d2.month and </a:t>
            </a:r>
            <a:r>
              <a:rPr lang="en-US" dirty="0" err="1" smtClean="0"/>
              <a:t>self.year</a:t>
            </a:r>
            <a:r>
              <a:rPr lang="en-US" dirty="0" smtClean="0"/>
              <a:t> == d2.year:</a:t>
            </a:r>
          </a:p>
          <a:p>
            <a:r>
              <a:rPr lang="en-US" dirty="0" smtClean="0"/>
              <a:t>            return True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self.day</a:t>
            </a:r>
            <a:r>
              <a:rPr lang="en-US" dirty="0" smtClean="0"/>
              <a:t> &lt; d2.day and </a:t>
            </a:r>
            <a:r>
              <a:rPr lang="en-US" dirty="0" err="1" smtClean="0"/>
              <a:t>self.month</a:t>
            </a:r>
            <a:r>
              <a:rPr lang="en-US" dirty="0" smtClean="0"/>
              <a:t> == d2.month:</a:t>
            </a:r>
          </a:p>
          <a:p>
            <a:r>
              <a:rPr lang="en-US" dirty="0" smtClean="0"/>
              <a:t>            return True</a:t>
            </a:r>
          </a:p>
          <a:p>
            <a:r>
              <a:rPr lang="en-US" dirty="0" smtClean="0"/>
              <a:t>        return False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63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isBefore</a:t>
            </a:r>
            <a:r>
              <a:rPr lang="en-US" dirty="0" smtClean="0"/>
              <a:t>(self, d2):</a:t>
            </a:r>
          </a:p>
          <a:p>
            <a:r>
              <a:rPr lang="en-US" dirty="0" smtClean="0"/>
              <a:t>        """ if self is before d2, this should</a:t>
            </a:r>
          </a:p>
          <a:p>
            <a:r>
              <a:rPr lang="en-US" dirty="0" smtClean="0"/>
              <a:t>            return True; else False """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self.year</a:t>
            </a:r>
            <a:r>
              <a:rPr lang="en-US" dirty="0" smtClean="0"/>
              <a:t>  &lt; d2.year: </a:t>
            </a:r>
          </a:p>
          <a:p>
            <a:r>
              <a:rPr lang="en-US" dirty="0" smtClean="0"/>
              <a:t>            return True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self.month</a:t>
            </a:r>
            <a:r>
              <a:rPr lang="en-US" dirty="0" smtClean="0"/>
              <a:t> &lt; d2.month and </a:t>
            </a:r>
            <a:r>
              <a:rPr lang="en-US" dirty="0" err="1" smtClean="0"/>
              <a:t>self.year</a:t>
            </a:r>
            <a:r>
              <a:rPr lang="en-US" dirty="0" smtClean="0"/>
              <a:t> == d2.year:</a:t>
            </a:r>
          </a:p>
          <a:p>
            <a:r>
              <a:rPr lang="en-US" dirty="0" smtClean="0"/>
              <a:t>            return True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self.day</a:t>
            </a:r>
            <a:r>
              <a:rPr lang="en-US" dirty="0" smtClean="0"/>
              <a:t> &lt; d2.day and </a:t>
            </a:r>
            <a:r>
              <a:rPr lang="en-US" dirty="0" err="1" smtClean="0"/>
              <a:t>self.month</a:t>
            </a:r>
            <a:r>
              <a:rPr lang="en-US" dirty="0" smtClean="0"/>
              <a:t> == d2.month:</a:t>
            </a:r>
          </a:p>
          <a:p>
            <a:r>
              <a:rPr lang="en-US" dirty="0" smtClean="0"/>
              <a:t>            return True</a:t>
            </a:r>
          </a:p>
          <a:p>
            <a:r>
              <a:rPr lang="en-US" dirty="0" smtClean="0"/>
              <a:t>        return 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0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Ignore the leap year the first time through it… give a chance to work</a:t>
            </a:r>
            <a:r>
              <a:rPr lang="en-US" baseline="0" dirty="0" smtClean="0"/>
              <a:t> on this.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self.isLeapYear</a:t>
            </a:r>
            <a:r>
              <a:rPr lang="en-US" dirty="0" smtClean="0"/>
              <a:t>() and </a:t>
            </a:r>
            <a:r>
              <a:rPr lang="en-US" dirty="0" err="1" smtClean="0"/>
              <a:t>self.month</a:t>
            </a:r>
            <a:r>
              <a:rPr lang="en-US" dirty="0" smtClean="0"/>
              <a:t> == 2: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monthLen</a:t>
            </a:r>
            <a:r>
              <a:rPr lang="en-US" dirty="0" smtClean="0"/>
              <a:t>[2] = 29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self.day</a:t>
            </a:r>
            <a:r>
              <a:rPr lang="en-US" dirty="0" smtClean="0"/>
              <a:t> += 1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self.day</a:t>
            </a:r>
            <a:r>
              <a:rPr lang="en-US" dirty="0" smtClean="0"/>
              <a:t> &gt; </a:t>
            </a:r>
            <a:r>
              <a:rPr lang="en-US" dirty="0" err="1" smtClean="0"/>
              <a:t>monthLen</a:t>
            </a:r>
            <a:r>
              <a:rPr lang="en-US" dirty="0" smtClean="0"/>
              <a:t>[</a:t>
            </a:r>
            <a:r>
              <a:rPr lang="en-US" dirty="0" err="1" smtClean="0"/>
              <a:t>self.month</a:t>
            </a:r>
            <a:r>
              <a:rPr lang="en-US" dirty="0" smtClean="0"/>
              <a:t>]: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self.day</a:t>
            </a:r>
            <a:r>
              <a:rPr lang="en-US" dirty="0" smtClean="0"/>
              <a:t> = 1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self.month</a:t>
            </a:r>
            <a:r>
              <a:rPr lang="en-US" dirty="0" smtClean="0"/>
              <a:t> += 1</a:t>
            </a:r>
          </a:p>
          <a:p>
            <a:r>
              <a:rPr lang="en-US" dirty="0" smtClean="0"/>
              <a:t>        if </a:t>
            </a:r>
            <a:r>
              <a:rPr lang="en-US" dirty="0" err="1" smtClean="0"/>
              <a:t>self.month</a:t>
            </a:r>
            <a:r>
              <a:rPr lang="en-US" dirty="0" smtClean="0"/>
              <a:t> == 13: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self.month</a:t>
            </a:r>
            <a:r>
              <a:rPr lang="en-US" dirty="0" smtClean="0"/>
              <a:t> = 1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self.year</a:t>
            </a:r>
            <a:r>
              <a:rPr lang="en-US" dirty="0" smtClean="0"/>
              <a:t> +=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986FE-77A4-4932-9E14-EF3824AF33A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53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5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9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1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9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9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5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3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4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4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3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2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183A4-14CD-BB4A-A2BC-08B2A5B6F0CF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F610-CD2A-0F43-BD90-08FA8608F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8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" Type="http://schemas.openxmlformats.org/officeDocument/2006/relationships/tags" Target="../tags/tag10.xml"/><Relationship Id="rId21" Type="http://schemas.openxmlformats.org/officeDocument/2006/relationships/tags" Target="../tags/tag28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tags" Target="../tags/tag48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5" Type="http://schemas.openxmlformats.org/officeDocument/2006/relationships/tags" Target="../tags/tag40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45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tags" Target="../tags/tag4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57.xml"/><Relationship Id="rId13" Type="http://schemas.openxmlformats.org/officeDocument/2006/relationships/tags" Target="../tags/tag62.xml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tags" Target="../tags/tag61.xml"/><Relationship Id="rId2" Type="http://schemas.openxmlformats.org/officeDocument/2006/relationships/tags" Target="../tags/tag51.xml"/><Relationship Id="rId16" Type="http://schemas.openxmlformats.org/officeDocument/2006/relationships/notesSlide" Target="../notesSlides/notesSlide6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5" Type="http://schemas.openxmlformats.org/officeDocument/2006/relationships/tags" Target="../tags/tag54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9.xml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4" Type="http://schemas.openxmlformats.org/officeDocument/2006/relationships/tags" Target="../tags/tag6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3" Type="http://schemas.openxmlformats.org/officeDocument/2006/relationships/tags" Target="../tags/tag66.xml"/><Relationship Id="rId21" Type="http://schemas.openxmlformats.org/officeDocument/2006/relationships/tags" Target="../tags/tag84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23" Type="http://schemas.openxmlformats.org/officeDocument/2006/relationships/notesSlide" Target="../notesSlides/notesSlide10.xml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Object-Oriented Programming (OOP)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Compared to what we know already 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use of “Bird” class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939436" cy="39512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parrow = </a:t>
            </a:r>
            <a:r>
              <a:rPr lang="en-US" dirty="0"/>
              <a:t>Bird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print</a:t>
            </a:r>
            <a:r>
              <a:rPr lang="en-US" dirty="0"/>
              <a:t>( </a:t>
            </a:r>
            <a:r>
              <a:rPr lang="en-US" dirty="0" smtClean="0"/>
              <a:t>sparrow)</a:t>
            </a:r>
          </a:p>
          <a:p>
            <a:pPr marL="0" indent="0">
              <a:buNone/>
            </a:pPr>
            <a:r>
              <a:rPr lang="en-US" dirty="0" err="1" smtClean="0"/>
              <a:t>sparrow.fly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sparrow.eat</a:t>
            </a:r>
            <a:r>
              <a:rPr lang="en-US" dirty="0"/>
              <a:t>( 20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sparrow.fly</a:t>
            </a:r>
            <a:r>
              <a:rPr lang="en-US" dirty="0"/>
              <a:t>()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use of “String” class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53419" y="2174875"/>
            <a:ext cx="4327743" cy="3951288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myString</a:t>
            </a:r>
            <a:r>
              <a:rPr lang="en-US" dirty="0" smtClean="0"/>
              <a:t> = “Hello World!”</a:t>
            </a:r>
          </a:p>
          <a:p>
            <a:pPr marL="0" indent="0">
              <a:buNone/>
            </a:pPr>
            <a:r>
              <a:rPr lang="en-US" dirty="0" smtClean="0"/>
              <a:t>capital = </a:t>
            </a:r>
            <a:r>
              <a:rPr lang="en-US" dirty="0" err="1" smtClean="0"/>
              <a:t>myString.caplitalize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words = </a:t>
            </a:r>
            <a:r>
              <a:rPr lang="en-US" dirty="0" err="1" smtClean="0"/>
              <a:t>myString.split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print( capital )</a:t>
            </a:r>
          </a:p>
          <a:p>
            <a:pPr marL="0" indent="0">
              <a:buNone/>
            </a:pPr>
            <a:r>
              <a:rPr lang="en-US" dirty="0" err="1" smtClean="0"/>
              <a:t>letterO</a:t>
            </a:r>
            <a:r>
              <a:rPr lang="en-US" dirty="0" smtClean="0"/>
              <a:t> = words[0].</a:t>
            </a:r>
            <a:r>
              <a:rPr lang="en-US" dirty="0" err="1" smtClean="0"/>
              <a:t>endswith</a:t>
            </a:r>
            <a:r>
              <a:rPr lang="en-US" dirty="0" smtClean="0"/>
              <a:t>(‘o’)</a:t>
            </a:r>
          </a:p>
          <a:p>
            <a:pPr marL="0" indent="0">
              <a:buNone/>
            </a:pPr>
            <a:r>
              <a:rPr lang="en-US" dirty="0" smtClean="0"/>
              <a:t>print( </a:t>
            </a:r>
            <a:r>
              <a:rPr lang="en-US" dirty="0" err="1" smtClean="0"/>
              <a:t>letterO</a:t>
            </a:r>
            <a:r>
              <a:rPr lang="en-US" dirty="0" smtClean="0"/>
              <a:t>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7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762000" y="228600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latin typeface="Courier New" charset="0"/>
              </a:rPr>
              <a:t>Date</a:t>
            </a:r>
            <a:endParaRPr lang="en-US" sz="4000">
              <a:latin typeface="Times" charset="0"/>
            </a:endParaRPr>
          </a:p>
        </p:txBody>
      </p:sp>
      <p:sp>
        <p:nvSpPr>
          <p:cNvPr id="35843" name="Text Box 6"/>
          <p:cNvSpPr txBox="1">
            <a:spLocks noChangeArrowheads="1"/>
          </p:cNvSpPr>
          <p:nvPr/>
        </p:nvSpPr>
        <p:spPr bwMode="auto">
          <a:xfrm>
            <a:off x="3421856" y="1981200"/>
            <a:ext cx="4070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this is an object of type Date</a:t>
            </a:r>
          </a:p>
        </p:txBody>
      </p:sp>
      <p:sp>
        <p:nvSpPr>
          <p:cNvPr id="35844" name="Rectangle 7"/>
          <p:cNvSpPr>
            <a:spLocks noChangeArrowheads="1"/>
          </p:cNvSpPr>
          <p:nvPr/>
        </p:nvSpPr>
        <p:spPr bwMode="auto">
          <a:xfrm>
            <a:off x="533400" y="1295400"/>
            <a:ext cx="80772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d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 = </a:t>
            </a:r>
            <a:r>
              <a:rPr lang="en-US" b="1" dirty="0">
                <a:latin typeface="Courier New" charset="0"/>
              </a:rPr>
              <a:t>Date</a:t>
            </a:r>
            <a:r>
              <a:rPr lang="en-US" b="1" dirty="0" smtClean="0">
                <a:latin typeface="Courier New" charset="0"/>
              </a:rPr>
              <a:t>(3,30,2011)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d)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03/30/2011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4843463" y="269875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This is a class. It is a user-defined datatype (that you'll build in </a:t>
            </a:r>
            <a:r>
              <a:rPr lang="en-US" sz="1400" dirty="0" smtClean="0">
                <a:solidFill>
                  <a:schemeClr val="accent2"/>
                </a:solidFill>
              </a:rPr>
              <a:t>Lab!)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35846" name="Freeform 9"/>
          <p:cNvSpPr>
            <a:spLocks/>
          </p:cNvSpPr>
          <p:nvPr/>
        </p:nvSpPr>
        <p:spPr bwMode="auto">
          <a:xfrm>
            <a:off x="3881438" y="382588"/>
            <a:ext cx="969962" cy="225425"/>
          </a:xfrm>
          <a:custGeom>
            <a:avLst/>
            <a:gdLst>
              <a:gd name="T0" fmla="*/ 2147483647 w 611"/>
              <a:gd name="T1" fmla="*/ 2147483647 h 142"/>
              <a:gd name="T2" fmla="*/ 2147483647 w 611"/>
              <a:gd name="T3" fmla="*/ 2147483647 h 142"/>
              <a:gd name="T4" fmla="*/ 2147483647 w 611"/>
              <a:gd name="T5" fmla="*/ 2147483647 h 142"/>
              <a:gd name="T6" fmla="*/ 0 w 611"/>
              <a:gd name="T7" fmla="*/ 2147483647 h 142"/>
              <a:gd name="T8" fmla="*/ 0 60000 65536"/>
              <a:gd name="T9" fmla="*/ 0 60000 65536"/>
              <a:gd name="T10" fmla="*/ 0 60000 65536"/>
              <a:gd name="T11" fmla="*/ 0 60000 65536"/>
              <a:gd name="T12" fmla="*/ 0 w 611"/>
              <a:gd name="T13" fmla="*/ 0 h 142"/>
              <a:gd name="T14" fmla="*/ 611 w 611"/>
              <a:gd name="T15" fmla="*/ 142 h 1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1" h="142">
                <a:moveTo>
                  <a:pt x="611" y="20"/>
                </a:moveTo>
                <a:cubicBezTo>
                  <a:pt x="537" y="17"/>
                  <a:pt x="410" y="0"/>
                  <a:pt x="338" y="26"/>
                </a:cubicBezTo>
                <a:cubicBezTo>
                  <a:pt x="313" y="103"/>
                  <a:pt x="180" y="132"/>
                  <a:pt x="111" y="137"/>
                </a:cubicBezTo>
                <a:cubicBezTo>
                  <a:pt x="74" y="139"/>
                  <a:pt x="0" y="142"/>
                  <a:pt x="0" y="14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Freeform 10"/>
          <p:cNvSpPr>
            <a:spLocks/>
          </p:cNvSpPr>
          <p:nvPr/>
        </p:nvSpPr>
        <p:spPr bwMode="auto">
          <a:xfrm flipV="1">
            <a:off x="1273479" y="1667671"/>
            <a:ext cx="2100263" cy="550863"/>
          </a:xfrm>
          <a:custGeom>
            <a:avLst/>
            <a:gdLst>
              <a:gd name="T0" fmla="*/ 2147483647 w 611"/>
              <a:gd name="T1" fmla="*/ 2147483647 h 142"/>
              <a:gd name="T2" fmla="*/ 2147483647 w 611"/>
              <a:gd name="T3" fmla="*/ 2147483647 h 142"/>
              <a:gd name="T4" fmla="*/ 2147483647 w 611"/>
              <a:gd name="T5" fmla="*/ 2147483647 h 142"/>
              <a:gd name="T6" fmla="*/ 0 w 611"/>
              <a:gd name="T7" fmla="*/ 2147483647 h 142"/>
              <a:gd name="T8" fmla="*/ 0 60000 65536"/>
              <a:gd name="T9" fmla="*/ 0 60000 65536"/>
              <a:gd name="T10" fmla="*/ 0 60000 65536"/>
              <a:gd name="T11" fmla="*/ 0 60000 65536"/>
              <a:gd name="T12" fmla="*/ 0 w 611"/>
              <a:gd name="T13" fmla="*/ 0 h 142"/>
              <a:gd name="T14" fmla="*/ 611 w 611"/>
              <a:gd name="T15" fmla="*/ 142 h 1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1" h="142">
                <a:moveTo>
                  <a:pt x="611" y="20"/>
                </a:moveTo>
                <a:cubicBezTo>
                  <a:pt x="537" y="17"/>
                  <a:pt x="410" y="0"/>
                  <a:pt x="338" y="26"/>
                </a:cubicBezTo>
                <a:cubicBezTo>
                  <a:pt x="313" y="103"/>
                  <a:pt x="180" y="132"/>
                  <a:pt x="111" y="137"/>
                </a:cubicBezTo>
                <a:cubicBezTo>
                  <a:pt x="74" y="139"/>
                  <a:pt x="0" y="142"/>
                  <a:pt x="0" y="14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11"/>
          <p:cNvSpPr txBox="1">
            <a:spLocks noChangeArrowheads="1"/>
          </p:cNvSpPr>
          <p:nvPr/>
        </p:nvSpPr>
        <p:spPr bwMode="auto">
          <a:xfrm>
            <a:off x="5573713" y="1400688"/>
            <a:ext cx="29384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this </a:t>
            </a:r>
            <a:r>
              <a:rPr lang="en-US" sz="1400" dirty="0" smtClean="0">
                <a:solidFill>
                  <a:schemeClr val="accent2"/>
                </a:solidFill>
              </a:rPr>
              <a:t>calls a </a:t>
            </a:r>
            <a:r>
              <a:rPr lang="en-US" sz="1400" b="1" dirty="0">
                <a:solidFill>
                  <a:srgbClr val="1815F3"/>
                </a:solidFill>
              </a:rPr>
              <a:t>CONSTRUCTOR</a:t>
            </a:r>
            <a:r>
              <a:rPr lang="en-US" sz="1400" dirty="0">
                <a:solidFill>
                  <a:schemeClr val="accent2"/>
                </a:solidFill>
              </a:rPr>
              <a:t> … </a:t>
            </a:r>
          </a:p>
        </p:txBody>
      </p:sp>
      <p:sp>
        <p:nvSpPr>
          <p:cNvPr id="35849" name="Freeform 13"/>
          <p:cNvSpPr>
            <a:spLocks/>
          </p:cNvSpPr>
          <p:nvPr/>
        </p:nvSpPr>
        <p:spPr bwMode="auto">
          <a:xfrm>
            <a:off x="2636838" y="1544831"/>
            <a:ext cx="2936875" cy="265113"/>
          </a:xfrm>
          <a:custGeom>
            <a:avLst/>
            <a:gdLst>
              <a:gd name="T0" fmla="*/ 2147483647 w 1678"/>
              <a:gd name="T1" fmla="*/ 2147483647 h 211"/>
              <a:gd name="T2" fmla="*/ 2147483647 w 1678"/>
              <a:gd name="T3" fmla="*/ 0 h 211"/>
              <a:gd name="T4" fmla="*/ 2147483647 w 1678"/>
              <a:gd name="T5" fmla="*/ 2147483647 h 211"/>
              <a:gd name="T6" fmla="*/ 2147483647 w 1678"/>
              <a:gd name="T7" fmla="*/ 2147483647 h 211"/>
              <a:gd name="T8" fmla="*/ 2147483647 w 1678"/>
              <a:gd name="T9" fmla="*/ 2147483647 h 211"/>
              <a:gd name="T10" fmla="*/ 2147483647 w 1678"/>
              <a:gd name="T11" fmla="*/ 2147483647 h 211"/>
              <a:gd name="T12" fmla="*/ 2147483647 w 1678"/>
              <a:gd name="T13" fmla="*/ 2147483647 h 211"/>
              <a:gd name="T14" fmla="*/ 2147483647 w 1678"/>
              <a:gd name="T15" fmla="*/ 2147483647 h 211"/>
              <a:gd name="T16" fmla="*/ 2147483647 w 1678"/>
              <a:gd name="T17" fmla="*/ 2147483647 h 211"/>
              <a:gd name="T18" fmla="*/ 2147483647 w 1678"/>
              <a:gd name="T19" fmla="*/ 2147483647 h 211"/>
              <a:gd name="T20" fmla="*/ 2147483647 w 1678"/>
              <a:gd name="T21" fmla="*/ 2147483647 h 211"/>
              <a:gd name="T22" fmla="*/ 0 w 1678"/>
              <a:gd name="T23" fmla="*/ 2147483647 h 2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78"/>
              <a:gd name="T37" fmla="*/ 0 h 211"/>
              <a:gd name="T38" fmla="*/ 1678 w 1678"/>
              <a:gd name="T39" fmla="*/ 211 h 21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78" h="211">
                <a:moveTo>
                  <a:pt x="1678" y="16"/>
                </a:moveTo>
                <a:cubicBezTo>
                  <a:pt x="1654" y="8"/>
                  <a:pt x="1636" y="3"/>
                  <a:pt x="1612" y="0"/>
                </a:cubicBezTo>
                <a:cubicBezTo>
                  <a:pt x="1563" y="1"/>
                  <a:pt x="1515" y="1"/>
                  <a:pt x="1467" y="5"/>
                </a:cubicBezTo>
                <a:cubicBezTo>
                  <a:pt x="1423" y="7"/>
                  <a:pt x="1376" y="42"/>
                  <a:pt x="1339" y="61"/>
                </a:cubicBezTo>
                <a:cubicBezTo>
                  <a:pt x="1312" y="73"/>
                  <a:pt x="1282" y="75"/>
                  <a:pt x="1256" y="88"/>
                </a:cubicBezTo>
                <a:cubicBezTo>
                  <a:pt x="1209" y="109"/>
                  <a:pt x="1166" y="136"/>
                  <a:pt x="1117" y="150"/>
                </a:cubicBezTo>
                <a:cubicBezTo>
                  <a:pt x="1085" y="170"/>
                  <a:pt x="1113" y="155"/>
                  <a:pt x="1062" y="166"/>
                </a:cubicBezTo>
                <a:cubicBezTo>
                  <a:pt x="958" y="186"/>
                  <a:pt x="862" y="204"/>
                  <a:pt x="756" y="211"/>
                </a:cubicBezTo>
                <a:cubicBezTo>
                  <a:pt x="561" y="207"/>
                  <a:pt x="440" y="210"/>
                  <a:pt x="273" y="188"/>
                </a:cubicBezTo>
                <a:cubicBezTo>
                  <a:pt x="224" y="173"/>
                  <a:pt x="186" y="165"/>
                  <a:pt x="134" y="161"/>
                </a:cubicBezTo>
                <a:cubicBezTo>
                  <a:pt x="102" y="150"/>
                  <a:pt x="69" y="144"/>
                  <a:pt x="39" y="133"/>
                </a:cubicBezTo>
                <a:cubicBezTo>
                  <a:pt x="26" y="128"/>
                  <a:pt x="13" y="122"/>
                  <a:pt x="0" y="12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Text Box 29"/>
          <p:cNvSpPr txBox="1">
            <a:spLocks noChangeArrowheads="1"/>
          </p:cNvSpPr>
          <p:nvPr/>
        </p:nvSpPr>
        <p:spPr bwMode="auto">
          <a:xfrm>
            <a:off x="3121025" y="2667000"/>
            <a:ext cx="4672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the </a:t>
            </a:r>
            <a:r>
              <a:rPr lang="en-US" sz="1800" b="1">
                <a:solidFill>
                  <a:schemeClr val="accent2"/>
                </a:solidFill>
                <a:latin typeface="Courier New" charset="0"/>
              </a:rPr>
              <a:t>repr</a:t>
            </a:r>
            <a:r>
              <a:rPr lang="en-US" sz="1400">
                <a:solidFill>
                  <a:schemeClr val="accent2"/>
                </a:solidFill>
              </a:rPr>
              <a:t>esentation of a particular object of type Date</a:t>
            </a:r>
          </a:p>
        </p:txBody>
      </p:sp>
      <p:sp>
        <p:nvSpPr>
          <p:cNvPr id="35853" name="Line 30"/>
          <p:cNvSpPr>
            <a:spLocks noChangeShapeType="1"/>
          </p:cNvSpPr>
          <p:nvPr/>
        </p:nvSpPr>
        <p:spPr bwMode="auto">
          <a:xfrm flipH="1" flipV="1">
            <a:off x="1981200" y="2438400"/>
            <a:ext cx="1155700" cy="4191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Rectangle 31"/>
          <p:cNvSpPr>
            <a:spLocks noChangeArrowheads="1"/>
          </p:cNvSpPr>
          <p:nvPr/>
        </p:nvSpPr>
        <p:spPr bwMode="auto">
          <a:xfrm>
            <a:off x="533400" y="3276600"/>
            <a:ext cx="69421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err="1" smtClean="0">
                <a:solidFill>
                  <a:srgbClr val="008000"/>
                </a:solidFill>
                <a:latin typeface="Courier New" charset="0"/>
              </a:rPr>
              <a:t>d</a:t>
            </a:r>
            <a:r>
              <a:rPr lang="en-US" b="1" dirty="0" err="1" smtClean="0">
                <a:latin typeface="Courier New" charset="0"/>
              </a:rPr>
              <a:t>.is_leap_year</a:t>
            </a:r>
            <a:r>
              <a:rPr lang="en-US" b="1" dirty="0">
                <a:latin typeface="Courier New" charset="0"/>
              </a:rPr>
              <a:t>()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False</a:t>
            </a:r>
          </a:p>
        </p:txBody>
      </p:sp>
      <p:sp>
        <p:nvSpPr>
          <p:cNvPr id="35855" name="Rectangle 32"/>
          <p:cNvSpPr>
            <a:spLocks noChangeArrowheads="1"/>
          </p:cNvSpPr>
          <p:nvPr/>
        </p:nvSpPr>
        <p:spPr bwMode="auto">
          <a:xfrm>
            <a:off x="525463" y="4359275"/>
            <a:ext cx="6942137" cy="18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= Date(1,1,2012)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FF052A"/>
                </a:solidFill>
                <a:latin typeface="Courier New" charset="0"/>
              </a:rPr>
              <a:t>d2)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01/01/2012</a:t>
            </a: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rgbClr val="FF052A"/>
                </a:solidFill>
                <a:latin typeface="Courier New" charset="0"/>
              </a:rPr>
              <a:t>d2</a:t>
            </a:r>
            <a:r>
              <a:rPr lang="en-US" b="1" dirty="0" smtClean="0">
                <a:latin typeface="Courier New" charset="0"/>
              </a:rPr>
              <a:t>.is_leap_year</a:t>
            </a:r>
            <a:r>
              <a:rPr lang="en-US" b="1" dirty="0">
                <a:latin typeface="Courier New" charset="0"/>
              </a:rPr>
              <a:t>()</a:t>
            </a: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True</a:t>
            </a:r>
          </a:p>
        </p:txBody>
      </p:sp>
      <p:sp>
        <p:nvSpPr>
          <p:cNvPr id="35856" name="Text Box 33"/>
          <p:cNvSpPr txBox="1">
            <a:spLocks noChangeArrowheads="1"/>
          </p:cNvSpPr>
          <p:nvPr/>
        </p:nvSpPr>
        <p:spPr bwMode="auto">
          <a:xfrm>
            <a:off x="4572000" y="3276600"/>
            <a:ext cx="31257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the </a:t>
            </a:r>
            <a:r>
              <a:rPr lang="en-US" sz="1800" b="1" dirty="0" err="1">
                <a:solidFill>
                  <a:schemeClr val="accent2"/>
                </a:solidFill>
                <a:latin typeface="Courier New" charset="0"/>
              </a:rPr>
              <a:t>isLeapYear</a:t>
            </a:r>
            <a:r>
              <a:rPr lang="en-US" sz="1400" dirty="0">
                <a:solidFill>
                  <a:schemeClr val="accent2"/>
                </a:solidFill>
              </a:rPr>
              <a:t> method returns </a:t>
            </a:r>
            <a:r>
              <a:rPr lang="en-US" sz="1400" b="1" dirty="0">
                <a:solidFill>
                  <a:schemeClr val="accent2"/>
                </a:solidFill>
                <a:latin typeface="Courier New" charset="0"/>
              </a:rPr>
              <a:t>True</a:t>
            </a:r>
            <a:r>
              <a:rPr lang="en-US" sz="1400" dirty="0">
                <a:solidFill>
                  <a:schemeClr val="accent2"/>
                </a:solidFill>
              </a:rPr>
              <a:t> or </a:t>
            </a:r>
            <a:r>
              <a:rPr lang="en-US" sz="1400" b="1" dirty="0">
                <a:solidFill>
                  <a:schemeClr val="accent2"/>
                </a:solidFill>
                <a:latin typeface="Courier New" charset="0"/>
              </a:rPr>
              <a:t>False</a:t>
            </a:r>
            <a:r>
              <a:rPr lang="en-US" sz="1400" dirty="0">
                <a:solidFill>
                  <a:schemeClr val="accent2"/>
                </a:solidFill>
              </a:rPr>
              <a:t>. </a:t>
            </a:r>
            <a:r>
              <a:rPr lang="en-US" sz="1400" dirty="0">
                <a:solidFill>
                  <a:srgbClr val="1815F3"/>
                </a:solidFill>
              </a:rPr>
              <a:t>How does it know </a:t>
            </a:r>
            <a:r>
              <a:rPr lang="en-US" sz="1400" b="1" i="1" dirty="0">
                <a:solidFill>
                  <a:srgbClr val="1815F3"/>
                </a:solidFill>
              </a:rPr>
              <a:t>what year to check</a:t>
            </a:r>
            <a:r>
              <a:rPr lang="en-US" sz="1400" dirty="0">
                <a:solidFill>
                  <a:srgbClr val="1815F3"/>
                </a:solidFill>
              </a:rPr>
              <a:t>?</a:t>
            </a:r>
            <a:endParaRPr lang="en-US" sz="1400" dirty="0">
              <a:solidFill>
                <a:srgbClr val="FF052A"/>
              </a:solidFill>
            </a:endParaRPr>
          </a:p>
        </p:txBody>
      </p:sp>
      <p:sp>
        <p:nvSpPr>
          <p:cNvPr id="35857" name="Text Box 35"/>
          <p:cNvSpPr txBox="1">
            <a:spLocks noChangeArrowheads="1"/>
          </p:cNvSpPr>
          <p:nvPr/>
        </p:nvSpPr>
        <p:spPr bwMode="auto">
          <a:xfrm>
            <a:off x="4643438" y="6207125"/>
            <a:ext cx="320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1815F3"/>
                </a:solidFill>
              </a:rPr>
              <a:t>How does it know</a:t>
            </a:r>
            <a:r>
              <a:rPr lang="en-US" sz="1400">
                <a:solidFill>
                  <a:schemeClr val="accent2"/>
                </a:solidFill>
              </a:rPr>
              <a:t> to return True, instead of False in this case ??</a:t>
            </a:r>
          </a:p>
        </p:txBody>
      </p:sp>
      <p:sp>
        <p:nvSpPr>
          <p:cNvPr id="35858" name="Text Box 36"/>
          <p:cNvSpPr txBox="1">
            <a:spLocks noChangeArrowheads="1"/>
          </p:cNvSpPr>
          <p:nvPr/>
        </p:nvSpPr>
        <p:spPr bwMode="auto">
          <a:xfrm>
            <a:off x="5561013" y="4621213"/>
            <a:ext cx="276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Another object of type Date - again, from the constructor.</a:t>
            </a:r>
          </a:p>
        </p:txBody>
      </p:sp>
      <p:sp>
        <p:nvSpPr>
          <p:cNvPr id="35859" name="Line 37"/>
          <p:cNvSpPr>
            <a:spLocks noChangeShapeType="1"/>
          </p:cNvSpPr>
          <p:nvPr/>
        </p:nvSpPr>
        <p:spPr bwMode="auto">
          <a:xfrm flipH="1" flipV="1">
            <a:off x="4843463" y="4729163"/>
            <a:ext cx="671512" cy="1825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Line 38"/>
          <p:cNvSpPr>
            <a:spLocks noChangeShapeType="1"/>
          </p:cNvSpPr>
          <p:nvPr/>
        </p:nvSpPr>
        <p:spPr bwMode="auto">
          <a:xfrm flipH="1" flipV="1">
            <a:off x="1839913" y="6210300"/>
            <a:ext cx="2776537" cy="2190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5559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4" grpId="0"/>
      <p:bldP spid="35847" grpId="0" animBg="1"/>
      <p:bldP spid="35848" grpId="0"/>
      <p:bldP spid="35849" grpId="0" animBg="1"/>
      <p:bldP spid="35852" grpId="0"/>
      <p:bldP spid="35853" grpId="0" animBg="1"/>
      <p:bldP spid="35854" grpId="0"/>
      <p:bldP spid="35855" grpId="0"/>
      <p:bldP spid="35856" grpId="0"/>
      <p:bldP spid="35857" grpId="0"/>
      <p:bldP spid="35858" grpId="0"/>
      <p:bldP spid="35859" grpId="0" animBg="1"/>
      <p:bldP spid="358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6"/>
          <p:cNvSpPr>
            <a:spLocks noChangeArrowheads="1"/>
          </p:cNvSpPr>
          <p:nvPr/>
        </p:nvSpPr>
        <p:spPr bwMode="auto">
          <a:xfrm>
            <a:off x="198438" y="217488"/>
            <a:ext cx="9224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69509"/>
                </a:solidFill>
                <a:latin typeface="Courier New" charset="0"/>
              </a:rPr>
              <a:t>class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1815F3"/>
                </a:solidFill>
                <a:latin typeface="Courier New" charset="0"/>
              </a:rPr>
              <a:t>Date</a:t>
            </a:r>
            <a:r>
              <a:rPr lang="en-US" sz="1600" b="1" dirty="0">
                <a:latin typeface="Courier New" charset="0"/>
              </a:rPr>
              <a:t>:   </a:t>
            </a:r>
          </a:p>
          <a:p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    """ a blueprint (class) for objects</a:t>
            </a:r>
          </a:p>
          <a:p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        that represent calendar days</a:t>
            </a:r>
          </a:p>
          <a:p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    """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1815F3"/>
                </a:solidFill>
                <a:latin typeface="Courier New" charset="0"/>
              </a:rPr>
              <a:t>__</a:t>
            </a:r>
            <a:r>
              <a:rPr lang="en-US" sz="1600" b="1" dirty="0" err="1">
                <a:solidFill>
                  <a:srgbClr val="1815F3"/>
                </a:solidFill>
                <a:latin typeface="Courier New" charset="0"/>
              </a:rPr>
              <a:t>init</a:t>
            </a:r>
            <a:r>
              <a:rPr lang="en-US" sz="1600" b="1" dirty="0">
                <a:solidFill>
                  <a:srgbClr val="1815F3"/>
                </a:solidFill>
                <a:latin typeface="Courier New" charset="0"/>
              </a:rPr>
              <a:t>__</a:t>
            </a:r>
            <a:r>
              <a:rPr lang="en-US" sz="1600" b="1" dirty="0">
                <a:latin typeface="Courier New" charset="0"/>
              </a:rPr>
              <a:t>( self, </a:t>
            </a:r>
            <a:r>
              <a:rPr lang="en-US" sz="1600" b="1" dirty="0" err="1" smtClean="0">
                <a:latin typeface="Courier New" charset="0"/>
              </a:rPr>
              <a:t>mo</a:t>
            </a:r>
            <a:r>
              <a:rPr lang="en-US" sz="1600" b="1" dirty="0" smtClean="0">
                <a:latin typeface="Courier New" charset="0"/>
              </a:rPr>
              <a:t>, </a:t>
            </a:r>
            <a:r>
              <a:rPr lang="en-US" sz="1600" b="1" dirty="0" err="1" smtClean="0">
                <a:latin typeface="Courier New" charset="0"/>
              </a:rPr>
              <a:t>dy</a:t>
            </a:r>
            <a:r>
              <a:rPr lang="en-US" sz="1600" b="1" dirty="0" smtClean="0">
                <a:latin typeface="Courier New" charset="0"/>
              </a:rPr>
              <a:t>, </a:t>
            </a:r>
            <a:r>
              <a:rPr lang="en-US" sz="1600" b="1" dirty="0" err="1">
                <a:latin typeface="Courier New" charset="0"/>
              </a:rPr>
              <a:t>yr</a:t>
            </a:r>
            <a:r>
              <a:rPr lang="en-US" sz="1600" b="1" dirty="0">
                <a:latin typeface="Courier New" charset="0"/>
              </a:rPr>
              <a:t> ):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""" the Date constructor """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 err="1">
                <a:latin typeface="Courier New" charset="0"/>
              </a:rPr>
              <a:t>self.month</a:t>
            </a:r>
            <a:r>
              <a:rPr lang="en-US" sz="1600" b="1" dirty="0">
                <a:latin typeface="Courier New" charset="0"/>
              </a:rPr>
              <a:t> = </a:t>
            </a:r>
            <a:r>
              <a:rPr lang="en-US" sz="1600" b="1" dirty="0" err="1">
                <a:latin typeface="Courier New" charset="0"/>
              </a:rPr>
              <a:t>mo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 err="1">
                <a:latin typeface="Courier New" charset="0"/>
              </a:rPr>
              <a:t>self.day</a:t>
            </a:r>
            <a:r>
              <a:rPr lang="en-US" sz="1600" b="1" dirty="0">
                <a:latin typeface="Courier New" charset="0"/>
              </a:rPr>
              <a:t> = </a:t>
            </a:r>
            <a:r>
              <a:rPr lang="en-US" sz="1600" b="1" dirty="0" err="1">
                <a:latin typeface="Courier New" charset="0"/>
              </a:rPr>
              <a:t>dy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 err="1">
                <a:latin typeface="Courier New" charset="0"/>
              </a:rPr>
              <a:t>self.year</a:t>
            </a:r>
            <a:r>
              <a:rPr lang="en-US" sz="1600" b="1" dirty="0">
                <a:latin typeface="Courier New" charset="0"/>
              </a:rPr>
              <a:t> = </a:t>
            </a:r>
            <a:r>
              <a:rPr lang="en-US" sz="1600" b="1" dirty="0" err="1">
                <a:latin typeface="Courier New" charset="0"/>
              </a:rPr>
              <a:t>yr</a:t>
            </a:r>
            <a:endParaRPr lang="en-US" sz="1600" b="1" dirty="0">
              <a:latin typeface="Courier New" charset="0"/>
            </a:endParaRP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 smtClean="0">
                <a:solidFill>
                  <a:srgbClr val="1815F3"/>
                </a:solidFill>
                <a:latin typeface="Courier New" charset="0"/>
              </a:rPr>
              <a:t>__</a:t>
            </a:r>
            <a:r>
              <a:rPr lang="en-US" sz="1600" b="1" dirty="0" err="1" smtClean="0">
                <a:solidFill>
                  <a:srgbClr val="1815F3"/>
                </a:solidFill>
                <a:latin typeface="Courier New" charset="0"/>
              </a:rPr>
              <a:t>str</a:t>
            </a:r>
            <a:r>
              <a:rPr lang="en-US" sz="1600" b="1" dirty="0" smtClean="0">
                <a:solidFill>
                  <a:srgbClr val="1815F3"/>
                </a:solidFill>
                <a:latin typeface="Courier New" charset="0"/>
              </a:rPr>
              <a:t>__</a:t>
            </a:r>
            <a:r>
              <a:rPr lang="en-US" sz="1600" b="1" dirty="0" smtClean="0">
                <a:latin typeface="Courier New" charset="0"/>
              </a:rPr>
              <a:t>( </a:t>
            </a:r>
            <a:r>
              <a:rPr lang="en-US" sz="1600" b="1" dirty="0">
                <a:latin typeface="Courier New" charset="0"/>
              </a:rPr>
              <a:t>self ):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""" used for printing Dates """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    s = </a:t>
            </a:r>
            <a:r>
              <a:rPr lang="en-US" sz="1600" b="1" dirty="0" smtClean="0">
                <a:solidFill>
                  <a:srgbClr val="07A738"/>
                </a:solidFill>
                <a:latin typeface="Courier New" charset="0"/>
              </a:rPr>
              <a:t>"{:02d}/{:02d}/{:04d}"</a:t>
            </a:r>
            <a:r>
              <a:rPr lang="en-US" sz="1600" b="1" dirty="0" smtClean="0">
                <a:latin typeface="Courier New" charset="0"/>
              </a:rPr>
              <a:t>.format(</a:t>
            </a:r>
            <a:r>
              <a:rPr lang="en-US" sz="1600" b="1" dirty="0" err="1" smtClean="0">
                <a:latin typeface="Courier New" charset="0"/>
              </a:rPr>
              <a:t>self.month</a:t>
            </a:r>
            <a:r>
              <a:rPr lang="en-US" sz="2000" b="1" dirty="0" err="1" smtClean="0">
                <a:latin typeface="Courier New" charset="0"/>
              </a:rPr>
              <a:t>,</a:t>
            </a:r>
            <a:r>
              <a:rPr lang="en-US" sz="1600" b="1" dirty="0" err="1" smtClean="0">
                <a:latin typeface="Courier New" charset="0"/>
              </a:rPr>
              <a:t>self.day,</a:t>
            </a:r>
            <a:r>
              <a:rPr lang="en-US" sz="1400" b="1" dirty="0" err="1" smtClean="0">
                <a:latin typeface="Courier New" charset="0"/>
              </a:rPr>
              <a:t>self.year</a:t>
            </a:r>
            <a:r>
              <a:rPr lang="en-US" sz="1400" b="1" dirty="0">
                <a:latin typeface="Courier New" charset="0"/>
              </a:rPr>
              <a:t>)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    return s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 err="1" smtClean="0">
                <a:solidFill>
                  <a:srgbClr val="1815F3"/>
                </a:solidFill>
                <a:latin typeface="Courier New" charset="0"/>
              </a:rPr>
              <a:t>is_leap_year</a:t>
            </a:r>
            <a:r>
              <a:rPr lang="en-US" sz="1600" b="1" dirty="0">
                <a:latin typeface="Courier New" charset="0"/>
              </a:rPr>
              <a:t>( self ):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""" anyone know the rule? """</a:t>
            </a:r>
          </a:p>
        </p:txBody>
      </p:sp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5334000" y="217489"/>
            <a:ext cx="3505200" cy="509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200" dirty="0">
                <a:latin typeface="Times New Roman" charset="0"/>
              </a:rPr>
              <a:t>The </a:t>
            </a:r>
            <a:r>
              <a:rPr lang="en-US" sz="3200" b="1" dirty="0">
                <a:solidFill>
                  <a:srgbClr val="1815F3"/>
                </a:solidFill>
                <a:latin typeface="Courier New" charset="0"/>
              </a:rPr>
              <a:t>Date</a:t>
            </a:r>
            <a:r>
              <a:rPr lang="en-US" sz="3200" dirty="0">
                <a:solidFill>
                  <a:srgbClr val="1815F3"/>
                </a:solidFill>
                <a:latin typeface="Times New Roman" charset="0"/>
              </a:rPr>
              <a:t> </a:t>
            </a:r>
            <a:r>
              <a:rPr lang="en-US" sz="3200" dirty="0">
                <a:latin typeface="Times New Roman" charset="0"/>
              </a:rPr>
              <a:t>class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24600" y="45720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C/C++ </a:t>
            </a:r>
            <a:r>
              <a:rPr lang="en-US" dirty="0" err="1" smtClean="0"/>
              <a:t>printf</a:t>
            </a:r>
            <a:r>
              <a:rPr lang="en-US" dirty="0" smtClean="0"/>
              <a:t> style string formatting. See Python string documentation</a:t>
            </a:r>
            <a:endParaRPr lang="en-US" dirty="0"/>
          </a:p>
        </p:txBody>
      </p:sp>
      <p:cxnSp>
        <p:nvCxnSpPr>
          <p:cNvPr id="4" name="Straight Arrow Connector 3"/>
          <p:cNvCxnSpPr>
            <a:stCxn id="2" idx="0"/>
          </p:cNvCxnSpPr>
          <p:nvPr/>
        </p:nvCxnSpPr>
        <p:spPr>
          <a:xfrm flipH="1" flipV="1">
            <a:off x="3733800" y="3505200"/>
            <a:ext cx="36195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3459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762000" y="228600"/>
            <a:ext cx="3405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latin typeface="Courier New" charset="0"/>
              </a:rPr>
              <a:t>self</a:t>
            </a:r>
            <a:endParaRPr lang="en-US" sz="4000">
              <a:latin typeface="Times" charset="0"/>
            </a:endParaRPr>
          </a:p>
        </p:txBody>
      </p:sp>
      <p:sp>
        <p:nvSpPr>
          <p:cNvPr id="37896" name="Text Box 38"/>
          <p:cNvSpPr txBox="1">
            <a:spLocks noChangeArrowheads="1"/>
          </p:cNvSpPr>
          <p:nvPr/>
        </p:nvSpPr>
        <p:spPr bwMode="auto">
          <a:xfrm>
            <a:off x="4386263" y="209550"/>
            <a:ext cx="4221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latin typeface="Times New Roman" charset="0"/>
              </a:rPr>
              <a:t>is the specific OBJECT THAT CALLS A METHOD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13</a:t>
            </a:fld>
            <a:endParaRPr kumimoji="0"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33400" y="1590675"/>
            <a:ext cx="8077200" cy="2322731"/>
            <a:chOff x="533400" y="1590675"/>
            <a:chExt cx="8077200" cy="2322731"/>
          </a:xfrm>
        </p:grpSpPr>
        <p:sp>
          <p:nvSpPr>
            <p:cNvPr id="37889" name="Rectangle 7"/>
            <p:cNvSpPr>
              <a:spLocks noChangeArrowheads="1"/>
            </p:cNvSpPr>
            <p:nvPr/>
          </p:nvSpPr>
          <p:spPr bwMode="auto">
            <a:xfrm>
              <a:off x="533400" y="1590675"/>
              <a:ext cx="8077200" cy="1172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&gt;&gt;&gt; </a:t>
              </a:r>
              <a:r>
                <a:rPr lang="en-US" b="1" dirty="0">
                  <a:solidFill>
                    <a:srgbClr val="008000"/>
                  </a:solidFill>
                  <a:latin typeface="Courier New" charset="0"/>
                </a:rPr>
                <a:t>d</a:t>
              </a: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 = </a:t>
              </a:r>
              <a:r>
                <a:rPr lang="en-US" b="1" dirty="0">
                  <a:latin typeface="Courier New" charset="0"/>
                </a:rPr>
                <a:t>Date(11,8,2011)</a:t>
              </a:r>
              <a:endParaRPr lang="en-US" b="1" dirty="0">
                <a:solidFill>
                  <a:schemeClr val="accent2"/>
                </a:solidFill>
                <a:latin typeface="Courier New" charset="0"/>
              </a:endParaRPr>
            </a:p>
            <a:p>
              <a:pPr>
                <a:lnSpc>
                  <a:spcPct val="130000"/>
                </a:lnSpc>
              </a:pP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&gt;&gt;&gt; </a:t>
              </a:r>
              <a:r>
                <a:rPr lang="en-US" b="1" dirty="0" smtClean="0">
                  <a:solidFill>
                    <a:schemeClr val="accent2"/>
                  </a:solidFill>
                  <a:latin typeface="Courier New" charset="0"/>
                </a:rPr>
                <a:t>print(</a:t>
              </a:r>
              <a:r>
                <a:rPr lang="en-US" b="1" dirty="0" smtClean="0">
                  <a:solidFill>
                    <a:srgbClr val="008000"/>
                  </a:solidFill>
                  <a:latin typeface="Courier New" charset="0"/>
                </a:rPr>
                <a:t>d)</a:t>
              </a:r>
              <a:endParaRPr lang="en-US" b="1" dirty="0">
                <a:solidFill>
                  <a:srgbClr val="008000"/>
                </a:solidFill>
                <a:latin typeface="Courier New" charset="0"/>
              </a:endParaRPr>
            </a:p>
            <a:p>
              <a:pPr>
                <a:lnSpc>
                  <a:spcPct val="130000"/>
                </a:lnSpc>
              </a:pP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11/08/2011</a:t>
              </a:r>
            </a:p>
          </p:txBody>
        </p:sp>
        <p:sp>
          <p:nvSpPr>
            <p:cNvPr id="37893" name="Text Box 28"/>
            <p:cNvSpPr txBox="1">
              <a:spLocks noChangeArrowheads="1"/>
            </p:cNvSpPr>
            <p:nvPr/>
          </p:nvSpPr>
          <p:spPr bwMode="auto">
            <a:xfrm>
              <a:off x="5519738" y="2211388"/>
              <a:ext cx="2003425" cy="730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>
                  <a:latin typeface="Comic Sans MS" charset="0"/>
                </a:rPr>
                <a:t>These methods need access to the object that calls them</a:t>
              </a:r>
            </a:p>
          </p:txBody>
        </p:sp>
        <p:sp>
          <p:nvSpPr>
            <p:cNvPr id="37894" name="Rectangle 31"/>
            <p:cNvSpPr>
              <a:spLocks noChangeArrowheads="1"/>
            </p:cNvSpPr>
            <p:nvPr/>
          </p:nvSpPr>
          <p:spPr bwMode="auto">
            <a:xfrm>
              <a:off x="533400" y="3267075"/>
              <a:ext cx="69421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&gt;&gt;&gt; </a:t>
              </a:r>
              <a:r>
                <a:rPr lang="en-US" b="1" dirty="0" err="1" smtClean="0">
                  <a:solidFill>
                    <a:srgbClr val="008000"/>
                  </a:solidFill>
                  <a:latin typeface="Courier New" charset="0"/>
                </a:rPr>
                <a:t>d</a:t>
              </a:r>
              <a:r>
                <a:rPr lang="en-US" b="1" dirty="0" err="1" smtClean="0">
                  <a:latin typeface="Courier New" charset="0"/>
                </a:rPr>
                <a:t>.is_leap_year</a:t>
              </a:r>
              <a:r>
                <a:rPr lang="en-US" b="1" dirty="0">
                  <a:latin typeface="Courier New" charset="0"/>
                </a:rPr>
                <a:t>()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False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 flipV="1">
              <a:off x="2204581" y="1966586"/>
              <a:ext cx="3342144" cy="38830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37893" idx="1"/>
            </p:cNvCxnSpPr>
            <p:nvPr/>
          </p:nvCxnSpPr>
          <p:spPr>
            <a:xfrm flipH="1" flipV="1">
              <a:off x="2054268" y="2354893"/>
              <a:ext cx="3465470" cy="22162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054268" y="2763304"/>
              <a:ext cx="3778207" cy="61872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25463" y="4349750"/>
            <a:ext cx="7086350" cy="1809726"/>
            <a:chOff x="525463" y="4349750"/>
            <a:chExt cx="7086350" cy="1809726"/>
          </a:xfrm>
        </p:grpSpPr>
        <p:sp>
          <p:nvSpPr>
            <p:cNvPr id="37895" name="Rectangle 32"/>
            <p:cNvSpPr>
              <a:spLocks noChangeArrowheads="1"/>
            </p:cNvSpPr>
            <p:nvPr/>
          </p:nvSpPr>
          <p:spPr bwMode="auto">
            <a:xfrm>
              <a:off x="525463" y="4349750"/>
              <a:ext cx="6942137" cy="1809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&gt;&gt;&gt; </a:t>
              </a:r>
              <a:r>
                <a:rPr lang="en-US" b="1" dirty="0">
                  <a:solidFill>
                    <a:srgbClr val="FF052A"/>
                  </a:solidFill>
                  <a:latin typeface="Courier New" charset="0"/>
                </a:rPr>
                <a:t>d2</a:t>
              </a:r>
              <a:r>
                <a:rPr lang="en-US" b="1" dirty="0">
                  <a:solidFill>
                    <a:srgbClr val="008000"/>
                  </a:solidFill>
                  <a:latin typeface="Courier New" charset="0"/>
                </a:rPr>
                <a:t> </a:t>
              </a:r>
              <a:r>
                <a:rPr lang="en-US" b="1" dirty="0">
                  <a:latin typeface="Courier New" charset="0"/>
                </a:rPr>
                <a:t>= Date(1,1,2012)</a:t>
              </a:r>
              <a:endParaRPr lang="en-US" b="1" dirty="0">
                <a:solidFill>
                  <a:srgbClr val="008000"/>
                </a:solidFill>
                <a:latin typeface="Courier New" charset="0"/>
              </a:endParaRPr>
            </a:p>
            <a:p>
              <a:pPr>
                <a:lnSpc>
                  <a:spcPct val="130000"/>
                </a:lnSpc>
              </a:pP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&gt;&gt;&gt; </a:t>
              </a:r>
              <a:r>
                <a:rPr lang="en-US" b="1" dirty="0" smtClean="0">
                  <a:solidFill>
                    <a:schemeClr val="accent2"/>
                  </a:solidFill>
                  <a:latin typeface="Courier New" charset="0"/>
                </a:rPr>
                <a:t>print(</a:t>
              </a:r>
              <a:r>
                <a:rPr lang="en-US" b="1" dirty="0" smtClean="0">
                  <a:solidFill>
                    <a:srgbClr val="FF052A"/>
                  </a:solidFill>
                  <a:latin typeface="Courier New" charset="0"/>
                </a:rPr>
                <a:t>d2)</a:t>
              </a:r>
              <a:endParaRPr lang="en-US" b="1" dirty="0">
                <a:solidFill>
                  <a:srgbClr val="008000"/>
                </a:solidFill>
                <a:latin typeface="Courier New" charset="0"/>
              </a:endParaRPr>
            </a:p>
            <a:p>
              <a:pPr>
                <a:lnSpc>
                  <a:spcPct val="130000"/>
                </a:lnSpc>
              </a:pP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01/01/2012</a:t>
              </a:r>
            </a:p>
            <a:p>
              <a:pPr>
                <a:lnSpc>
                  <a:spcPct val="130000"/>
                </a:lnSpc>
              </a:pP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&gt;&gt;&gt; </a:t>
              </a:r>
              <a:r>
                <a:rPr lang="en-US" b="1" dirty="0" smtClean="0">
                  <a:solidFill>
                    <a:srgbClr val="FF052A"/>
                  </a:solidFill>
                  <a:latin typeface="Courier New" charset="0"/>
                </a:rPr>
                <a:t>d2</a:t>
              </a:r>
              <a:r>
                <a:rPr lang="en-US" b="1" dirty="0" smtClean="0">
                  <a:latin typeface="Courier New" charset="0"/>
                </a:rPr>
                <a:t>.is_leap_year</a:t>
              </a:r>
              <a:r>
                <a:rPr lang="en-US" b="1" dirty="0">
                  <a:latin typeface="Courier New" charset="0"/>
                </a:rPr>
                <a:t>()</a:t>
              </a:r>
            </a:p>
            <a:p>
              <a:pPr>
                <a:lnSpc>
                  <a:spcPct val="130000"/>
                </a:lnSpc>
              </a:pPr>
              <a:r>
                <a:rPr lang="en-US" b="1" dirty="0">
                  <a:solidFill>
                    <a:schemeClr val="accent2"/>
                  </a:solidFill>
                  <a:latin typeface="Courier New" charset="0"/>
                </a:rPr>
                <a:t>True</a:t>
              </a:r>
            </a:p>
          </p:txBody>
        </p:sp>
        <p:sp>
          <p:nvSpPr>
            <p:cNvPr id="37900" name="Text Box 43"/>
            <p:cNvSpPr txBox="1">
              <a:spLocks noChangeArrowheads="1"/>
            </p:cNvSpPr>
            <p:nvPr/>
          </p:nvSpPr>
          <p:spPr bwMode="auto">
            <a:xfrm>
              <a:off x="5608388" y="4973638"/>
              <a:ext cx="2003425" cy="730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Comic Sans MS" charset="0"/>
                </a:rPr>
                <a:t>These methods need access to the object that calls them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 flipV="1">
              <a:off x="2204581" y="4661292"/>
              <a:ext cx="3342144" cy="38830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2142918" y="5012184"/>
              <a:ext cx="3465470" cy="22162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3231715" y="5586608"/>
              <a:ext cx="2315010" cy="1252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452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5"/>
          <p:cNvSpPr txBox="1">
            <a:spLocks noChangeArrowheads="1"/>
          </p:cNvSpPr>
          <p:nvPr/>
        </p:nvSpPr>
        <p:spPr bwMode="auto">
          <a:xfrm>
            <a:off x="1787525" y="228600"/>
            <a:ext cx="585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latin typeface="Times New Roman" charset="0"/>
              </a:rPr>
              <a:t>a Leap of faith….</a:t>
            </a:r>
            <a:endParaRPr lang="en-US" sz="4000">
              <a:latin typeface="Times" charset="0"/>
            </a:endParaRPr>
          </a:p>
        </p:txBody>
      </p:sp>
      <p:sp>
        <p:nvSpPr>
          <p:cNvPr id="38914" name="Rectangle 6"/>
          <p:cNvSpPr>
            <a:spLocks noChangeArrowheads="1"/>
          </p:cNvSpPr>
          <p:nvPr/>
        </p:nvSpPr>
        <p:spPr bwMode="auto">
          <a:xfrm>
            <a:off x="914400" y="1143000"/>
            <a:ext cx="4760463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class</a:t>
            </a:r>
            <a:r>
              <a:rPr lang="en-US" sz="1800" b="1" dirty="0">
                <a:latin typeface="Courier New" charset="0"/>
              </a:rPr>
              <a:t> Date:</a:t>
            </a:r>
          </a:p>
          <a:p>
            <a:r>
              <a:rPr lang="en-US" sz="2000" dirty="0">
                <a:latin typeface="Times New Roman" charset="0"/>
              </a:rPr>
              <a:t>          </a:t>
            </a:r>
            <a:r>
              <a:rPr lang="en-US" sz="1200" b="1" dirty="0" err="1" smtClean="0">
                <a:latin typeface="Courier New" charset="0"/>
              </a:rPr>
              <a:t>def</a:t>
            </a:r>
            <a:r>
              <a:rPr lang="en-US" sz="1200" b="1" dirty="0" smtClean="0">
                <a:latin typeface="Courier New" charset="0"/>
              </a:rPr>
              <a:t> </a:t>
            </a:r>
            <a:r>
              <a:rPr lang="en-US" sz="1200" b="1" dirty="0">
                <a:latin typeface="Courier New" charset="0"/>
              </a:rPr>
              <a:t>__</a:t>
            </a:r>
            <a:r>
              <a:rPr lang="en-US" sz="1200" b="1" dirty="0" err="1">
                <a:latin typeface="Courier New" charset="0"/>
              </a:rPr>
              <a:t>init</a:t>
            </a:r>
            <a:r>
              <a:rPr lang="en-US" sz="1200" b="1" dirty="0">
                <a:latin typeface="Courier New" charset="0"/>
              </a:rPr>
              <a:t>__( self, </a:t>
            </a:r>
            <a:r>
              <a:rPr lang="en-US" sz="1200" b="1" dirty="0" err="1">
                <a:latin typeface="Courier New" charset="0"/>
              </a:rPr>
              <a:t>mo</a:t>
            </a:r>
            <a:r>
              <a:rPr lang="en-US" sz="1200" b="1" dirty="0">
                <a:latin typeface="Courier New" charset="0"/>
              </a:rPr>
              <a:t>, </a:t>
            </a:r>
            <a:r>
              <a:rPr lang="en-US" sz="1200" b="1" dirty="0" err="1">
                <a:latin typeface="Courier New" charset="0"/>
              </a:rPr>
              <a:t>dy</a:t>
            </a:r>
            <a:r>
              <a:rPr lang="en-US" sz="1200" b="1" dirty="0">
                <a:latin typeface="Courier New" charset="0"/>
              </a:rPr>
              <a:t>, </a:t>
            </a:r>
            <a:r>
              <a:rPr lang="en-US" sz="1200" b="1" dirty="0" err="1">
                <a:latin typeface="Courier New" charset="0"/>
              </a:rPr>
              <a:t>yr</a:t>
            </a:r>
            <a:r>
              <a:rPr lang="en-US" sz="1200" b="1" dirty="0">
                <a:latin typeface="Courier New" charset="0"/>
              </a:rPr>
              <a:t> ): </a:t>
            </a:r>
            <a:r>
              <a:rPr lang="en-US" sz="1200" dirty="0">
                <a:latin typeface="Times New Roman" charset="0"/>
              </a:rPr>
              <a:t>(constructor)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 </a:t>
            </a:r>
            <a:r>
              <a:rPr lang="en-US" sz="1200" b="1" dirty="0" err="1">
                <a:latin typeface="Courier New" charset="0"/>
              </a:rPr>
              <a:t>def</a:t>
            </a:r>
            <a:r>
              <a:rPr lang="en-US" sz="1200" b="1" dirty="0">
                <a:latin typeface="Courier New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200" b="1" dirty="0" err="1" smtClean="0">
                <a:solidFill>
                  <a:srgbClr val="000000"/>
                </a:solidFill>
                <a:latin typeface="Courier New" charset="0"/>
              </a:rPr>
              <a:t>str</a:t>
            </a:r>
            <a:r>
              <a:rPr lang="en-US" sz="1200" b="1" dirty="0" smtClean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200" b="1" dirty="0" smtClean="0">
                <a:latin typeface="Courier New" charset="0"/>
              </a:rPr>
              <a:t>( self )</a:t>
            </a:r>
            <a:r>
              <a:rPr lang="en-US" sz="1200" b="1" dirty="0">
                <a:latin typeface="Courier New" charset="0"/>
              </a:rPr>
              <a:t>: </a:t>
            </a:r>
            <a:r>
              <a:rPr lang="en-US" sz="1200" dirty="0">
                <a:latin typeface="Times New Roman" charset="0"/>
              </a:rPr>
              <a:t>(for printing)</a:t>
            </a:r>
            <a:endParaRPr lang="en-US" sz="2800" b="1" dirty="0">
              <a:latin typeface="Courier New" charset="0"/>
            </a:endParaRP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 smtClean="0">
                <a:solidFill>
                  <a:srgbClr val="1815F3"/>
                </a:solidFill>
                <a:latin typeface="Courier New" charset="0"/>
              </a:rPr>
              <a:t>is_leap_year</a:t>
            </a:r>
            <a:r>
              <a:rPr lang="en-US" sz="1800" b="1" dirty="0">
                <a:latin typeface="Courier New" charset="0"/>
              </a:rPr>
              <a:t>( self )</a:t>
            </a:r>
            <a:r>
              <a:rPr lang="en-US" sz="1800" b="1" dirty="0" smtClean="0">
                <a:latin typeface="Courier New" charset="0"/>
              </a:rPr>
              <a:t>:</a:t>
            </a:r>
          </a:p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F69509"/>
                </a:solidFill>
                <a:latin typeface="Courier New" charset="0"/>
              </a:rPr>
              <a:t>       </a:t>
            </a:r>
            <a:r>
              <a:rPr lang="en-US" sz="1800" b="1" dirty="0" smtClean="0">
                <a:solidFill>
                  <a:srgbClr val="F69509"/>
                </a:solidFill>
                <a:latin typeface="Courier New" charset="0"/>
              </a:rPr>
              <a:t>if</a:t>
            </a:r>
            <a:r>
              <a:rPr lang="en-US" sz="1800" b="1" dirty="0" smtClean="0">
                <a:latin typeface="Courier New" charset="0"/>
              </a:rPr>
              <a:t> </a:t>
            </a:r>
            <a:r>
              <a:rPr lang="en-US" sz="1800" b="1" dirty="0">
                <a:latin typeface="Courier New" charset="0"/>
              </a:rPr>
              <a:t>self.year%400 == 0</a:t>
            </a:r>
            <a:r>
              <a:rPr lang="en-US" sz="1800" b="1" dirty="0" smtClean="0">
                <a:latin typeface="Courier New" charset="0"/>
              </a:rPr>
              <a:t>:</a:t>
            </a:r>
          </a:p>
          <a:p>
            <a:r>
              <a:rPr lang="en-US" b="1" dirty="0"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          </a:t>
            </a:r>
            <a:r>
              <a:rPr lang="en-US" sz="1800" b="1" dirty="0" smtClean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return</a:t>
            </a:r>
            <a:r>
              <a:rPr lang="en-US" sz="1800" b="1" dirty="0">
                <a:latin typeface="Courier New" charset="0"/>
              </a:rPr>
              <a:t> True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if</a:t>
            </a:r>
            <a:r>
              <a:rPr lang="en-US" sz="1800" b="1" dirty="0">
                <a:latin typeface="Courier New" charset="0"/>
              </a:rPr>
              <a:t> self.year%100 == 0</a:t>
            </a:r>
            <a:r>
              <a:rPr lang="en-US" sz="1800" b="1" dirty="0" smtClean="0">
                <a:latin typeface="Courier New" charset="0"/>
              </a:rPr>
              <a:t>:</a:t>
            </a:r>
          </a:p>
          <a:p>
            <a:r>
              <a:rPr lang="en-US" b="1" dirty="0"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          </a:t>
            </a:r>
            <a:r>
              <a:rPr lang="en-US" sz="1800" b="1" dirty="0" smtClean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return</a:t>
            </a:r>
            <a:r>
              <a:rPr lang="en-US" sz="1800" b="1" dirty="0">
                <a:latin typeface="Courier New" charset="0"/>
              </a:rPr>
              <a:t> False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 smtClean="0">
                <a:solidFill>
                  <a:srgbClr val="F69509"/>
                </a:solidFill>
                <a:latin typeface="Courier New" charset="0"/>
              </a:rPr>
              <a:t>return</a:t>
            </a:r>
            <a:r>
              <a:rPr lang="en-US" sz="1800" b="1" dirty="0" smtClean="0">
                <a:latin typeface="Courier New" charset="0"/>
              </a:rPr>
              <a:t> </a:t>
            </a:r>
            <a:r>
              <a:rPr lang="en-US" sz="1800" b="1" dirty="0" err="1" smtClean="0">
                <a:latin typeface="Courier New" charset="0"/>
              </a:rPr>
              <a:t>self.year</a:t>
            </a:r>
            <a:r>
              <a:rPr lang="en-US" sz="1800" b="1" dirty="0" smtClean="0">
                <a:latin typeface="Courier New" charset="0"/>
              </a:rPr>
              <a:t> % 4 </a:t>
            </a:r>
            <a:r>
              <a:rPr lang="en-US" sz="1800" b="1" dirty="0">
                <a:latin typeface="Courier New" charset="0"/>
              </a:rPr>
              <a:t>== </a:t>
            </a:r>
            <a:r>
              <a:rPr lang="en-US" sz="1800" b="1" dirty="0" smtClean="0">
                <a:latin typeface="Courier New" charset="0"/>
              </a:rPr>
              <a:t>0</a:t>
            </a:r>
          </a:p>
        </p:txBody>
      </p:sp>
      <p:pic>
        <p:nvPicPr>
          <p:cNvPr id="38915" name="Picture 22" descr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4848225"/>
            <a:ext cx="7010400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800600"/>
            <a:ext cx="134778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24"/>
          <p:cNvSpPr txBox="1">
            <a:spLocks noChangeArrowheads="1"/>
          </p:cNvSpPr>
          <p:nvPr/>
        </p:nvSpPr>
        <p:spPr bwMode="auto">
          <a:xfrm>
            <a:off x="7467600" y="4586288"/>
            <a:ext cx="1295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000"/>
              <a:t>John Herschel</a:t>
            </a:r>
          </a:p>
        </p:txBody>
      </p:sp>
      <p:sp>
        <p:nvSpPr>
          <p:cNvPr id="38919" name="Line 25"/>
          <p:cNvSpPr>
            <a:spLocks noChangeShapeType="1"/>
          </p:cNvSpPr>
          <p:nvPr/>
        </p:nvSpPr>
        <p:spPr bwMode="auto">
          <a:xfrm>
            <a:off x="381000" y="44196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0424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1950" y="10668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Class:   </a:t>
            </a:r>
            <a:r>
              <a:rPr lang="en-US" dirty="0">
                <a:latin typeface="Calibri" charset="0"/>
                <a:cs typeface="Calibri" charset="0"/>
              </a:rPr>
              <a:t>a user-defined </a:t>
            </a:r>
            <a:r>
              <a:rPr lang="en-US" dirty="0" err="1">
                <a:latin typeface="Calibri" charset="0"/>
                <a:cs typeface="Calibri" charset="0"/>
              </a:rPr>
              <a:t>datatype</a:t>
            </a:r>
            <a:endParaRPr lang="en-US" dirty="0">
              <a:latin typeface="Calibri" charset="0"/>
              <a:cs typeface="Calibri" charset="0"/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1950" y="15240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Object:   </a:t>
            </a:r>
            <a:r>
              <a:rPr lang="en-US" dirty="0">
                <a:latin typeface="Calibri" charset="0"/>
                <a:cs typeface="Calibri" charset="0"/>
              </a:rPr>
              <a:t>data or a variable whose type is a class</a:t>
            </a:r>
          </a:p>
        </p:txBody>
      </p:sp>
      <p:sp>
        <p:nvSpPr>
          <p:cNvPr id="19461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1000" y="4262438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Method:   </a:t>
            </a:r>
            <a:r>
              <a:rPr lang="en-US" dirty="0">
                <a:latin typeface="Calibri" charset="0"/>
                <a:cs typeface="Calibri" charset="0"/>
              </a:rPr>
              <a:t>a function defined </a:t>
            </a:r>
            <a:r>
              <a:rPr lang="en-US" i="1" dirty="0">
                <a:latin typeface="Calibri" charset="0"/>
                <a:cs typeface="Calibri" charset="0"/>
              </a:rPr>
              <a:t>in a class </a:t>
            </a:r>
            <a:r>
              <a:rPr lang="en-US" dirty="0">
                <a:latin typeface="Calibri" charset="0"/>
                <a:cs typeface="Calibri" charset="0"/>
              </a:rPr>
              <a:t>called </a:t>
            </a:r>
            <a:r>
              <a:rPr lang="en-US" i="1" dirty="0">
                <a:latin typeface="Calibri" charset="0"/>
                <a:cs typeface="Calibri" charset="0"/>
              </a:rPr>
              <a:t>by an object </a:t>
            </a:r>
          </a:p>
        </p:txBody>
      </p:sp>
      <p:sp>
        <p:nvSpPr>
          <p:cNvPr id="19462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5311775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Constructor:   </a:t>
            </a:r>
            <a:r>
              <a:rPr lang="en-US" dirty="0">
                <a:latin typeface="Calibri" charset="0"/>
                <a:cs typeface="Calibri" charset="0"/>
              </a:rPr>
              <a:t>the </a:t>
            </a:r>
            <a:r>
              <a:rPr lang="en-US" b="1" dirty="0">
                <a:latin typeface="Courier New" charset="0"/>
                <a:cs typeface="Courier New" charset="0"/>
              </a:rPr>
              <a:t>__</a:t>
            </a:r>
            <a:r>
              <a:rPr lang="en-US" b="1" dirty="0" err="1">
                <a:latin typeface="Courier New" charset="0"/>
                <a:cs typeface="Courier New" charset="0"/>
              </a:rPr>
              <a:t>init</a:t>
            </a:r>
            <a:r>
              <a:rPr lang="en-US" b="1" dirty="0">
                <a:latin typeface="Courier New" charset="0"/>
                <a:cs typeface="Courier New" charset="0"/>
              </a:rPr>
              <a:t>__</a:t>
            </a:r>
            <a:r>
              <a:rPr lang="en-US" dirty="0">
                <a:latin typeface="Calibri" charset="0"/>
                <a:cs typeface="Calibri" charset="0"/>
              </a:rPr>
              <a:t> function for creating a new object</a:t>
            </a:r>
          </a:p>
        </p:txBody>
      </p:sp>
      <p:sp>
        <p:nvSpPr>
          <p:cNvPr id="19463" name="Rectangle 71"/>
          <p:cNvSpPr>
            <a:spLocks noChangeArrowheads="1"/>
          </p:cNvSpPr>
          <p:nvPr/>
        </p:nvSpPr>
        <p:spPr bwMode="auto">
          <a:xfrm>
            <a:off x="1495425" y="2246313"/>
            <a:ext cx="652938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latin typeface="Courier New" charset="0"/>
                <a:cs typeface="Courier New" charset="0"/>
              </a:rPr>
              <a:t>d = Date( 11, 11, 2011 )</a:t>
            </a:r>
          </a:p>
          <a:p>
            <a:pPr algn="l"/>
            <a:r>
              <a:rPr lang="en-US" sz="3200" b="1" dirty="0" err="1">
                <a:latin typeface="Courier New" charset="0"/>
                <a:cs typeface="Courier New" charset="0"/>
              </a:rPr>
              <a:t>d.tomorrow</a:t>
            </a:r>
            <a:r>
              <a:rPr lang="en-US" sz="3200" b="1" dirty="0">
                <a:latin typeface="Courier New" charset="0"/>
                <a:cs typeface="Courier New" charset="0"/>
              </a:rPr>
              <a:t>()</a:t>
            </a:r>
          </a:p>
          <a:p>
            <a:pPr algn="l"/>
            <a:r>
              <a:rPr lang="en-US" sz="3200" b="1" dirty="0">
                <a:latin typeface="Courier New" charset="0"/>
                <a:cs typeface="Courier New" charset="0"/>
              </a:rPr>
              <a:t>p</a:t>
            </a:r>
            <a:r>
              <a:rPr lang="en-US" sz="3200" b="1" dirty="0" smtClean="0">
                <a:latin typeface="Courier New" charset="0"/>
                <a:cs typeface="Courier New" charset="0"/>
              </a:rPr>
              <a:t>rint(d)</a:t>
            </a:r>
            <a:endParaRPr lang="en-US" sz="3200" b="1" dirty="0">
              <a:latin typeface="Courier New" charset="0"/>
              <a:cs typeface="Courier New" charset="0"/>
            </a:endParaRPr>
          </a:p>
        </p:txBody>
      </p:sp>
      <p:sp>
        <p:nvSpPr>
          <p:cNvPr id="19464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1000" y="5838825"/>
            <a:ext cx="8305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 err="1" smtClean="0">
                <a:solidFill>
                  <a:srgbClr val="1608F6"/>
                </a:solidFill>
                <a:latin typeface="Calibri" charset="0"/>
                <a:cs typeface="Calibri" charset="0"/>
              </a:rPr>
              <a:t>str</a:t>
            </a:r>
            <a:r>
              <a:rPr lang="en-US" b="1" dirty="0" smtClean="0">
                <a:solidFill>
                  <a:srgbClr val="1608F6"/>
                </a:solidFill>
                <a:latin typeface="Calibri" charset="0"/>
                <a:cs typeface="Calibri" charset="0"/>
              </a:rPr>
              <a:t>:   </a:t>
            </a:r>
            <a:r>
              <a:rPr lang="en-US" dirty="0">
                <a:latin typeface="Calibri" charset="0"/>
                <a:cs typeface="Calibri" charset="0"/>
              </a:rPr>
              <a:t>the </a:t>
            </a:r>
            <a:r>
              <a:rPr lang="en-US" b="1" dirty="0" smtClean="0">
                <a:latin typeface="Courier New" charset="0"/>
                <a:cs typeface="Courier New" charset="0"/>
              </a:rPr>
              <a:t>__</a:t>
            </a:r>
            <a:r>
              <a:rPr lang="en-US" b="1" dirty="0" err="1" smtClean="0">
                <a:latin typeface="Courier New" charset="0"/>
                <a:cs typeface="Courier New" charset="0"/>
              </a:rPr>
              <a:t>str</a:t>
            </a:r>
            <a:r>
              <a:rPr lang="en-US" b="1" dirty="0" smtClean="0">
                <a:latin typeface="Courier New" charset="0"/>
                <a:cs typeface="Courier New" charset="0"/>
              </a:rPr>
              <a:t>__</a:t>
            </a:r>
            <a:r>
              <a:rPr lang="en-US" dirty="0" smtClean="0">
                <a:latin typeface="Calibri" charset="0"/>
                <a:cs typeface="Calibri" charset="0"/>
              </a:rPr>
              <a:t> </a:t>
            </a:r>
            <a:r>
              <a:rPr lang="en-US" dirty="0">
                <a:latin typeface="Calibri" charset="0"/>
                <a:cs typeface="Calibri" charset="0"/>
              </a:rPr>
              <a:t>function returning a string to print</a:t>
            </a:r>
          </a:p>
        </p:txBody>
      </p:sp>
      <p:sp>
        <p:nvSpPr>
          <p:cNvPr id="19465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4784725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self</a:t>
            </a:r>
            <a:r>
              <a:rPr lang="en-US" b="1" dirty="0">
                <a:latin typeface="Courier New" charset="0"/>
                <a:cs typeface="Courier New" charset="0"/>
              </a:rPr>
              <a:t>: </a:t>
            </a:r>
            <a:r>
              <a:rPr lang="en-US" dirty="0">
                <a:latin typeface="Calibri" charset="0"/>
                <a:cs typeface="Calibri" charset="0"/>
              </a:rPr>
              <a:t>in a class, the name of the object calling a method</a:t>
            </a:r>
          </a:p>
        </p:txBody>
      </p:sp>
      <p:sp>
        <p:nvSpPr>
          <p:cNvPr id="19466" name="Rectangle 24"/>
          <p:cNvSpPr>
            <a:spLocks noChangeArrowheads="1"/>
          </p:cNvSpPr>
          <p:nvPr/>
        </p:nvSpPr>
        <p:spPr bwMode="auto">
          <a:xfrm>
            <a:off x="3143250" y="1976438"/>
            <a:ext cx="1244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constructor</a:t>
            </a:r>
          </a:p>
        </p:txBody>
      </p:sp>
      <p:sp>
        <p:nvSpPr>
          <p:cNvPr id="19467" name="Rectangle 25"/>
          <p:cNvSpPr>
            <a:spLocks noChangeArrowheads="1"/>
          </p:cNvSpPr>
          <p:nvPr/>
        </p:nvSpPr>
        <p:spPr bwMode="auto">
          <a:xfrm>
            <a:off x="423863" y="2301875"/>
            <a:ext cx="7715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object</a:t>
            </a:r>
          </a:p>
        </p:txBody>
      </p:sp>
      <p:cxnSp>
        <p:nvCxnSpPr>
          <p:cNvPr id="19468" name="Straight Connector 27"/>
          <p:cNvCxnSpPr>
            <a:cxnSpLocks noChangeShapeType="1"/>
            <a:stCxn id="19467" idx="3"/>
          </p:cNvCxnSpPr>
          <p:nvPr/>
        </p:nvCxnSpPr>
        <p:spPr bwMode="auto">
          <a:xfrm>
            <a:off x="1195388" y="2463800"/>
            <a:ext cx="311150" cy="80963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9" name="Straight Connector 28"/>
          <p:cNvCxnSpPr>
            <a:cxnSpLocks noChangeShapeType="1"/>
            <a:endCxn id="19463" idx="1"/>
          </p:cNvCxnSpPr>
          <p:nvPr/>
        </p:nvCxnSpPr>
        <p:spPr bwMode="auto">
          <a:xfrm rot="16200000" flipH="1">
            <a:off x="1096168" y="2631282"/>
            <a:ext cx="493713" cy="304800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0" name="Rectangle 30"/>
          <p:cNvSpPr>
            <a:spLocks noChangeArrowheads="1"/>
          </p:cNvSpPr>
          <p:nvPr/>
        </p:nvSpPr>
        <p:spPr bwMode="auto">
          <a:xfrm>
            <a:off x="4156075" y="3286125"/>
            <a:ext cx="855663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method</a:t>
            </a:r>
          </a:p>
        </p:txBody>
      </p:sp>
      <p:cxnSp>
        <p:nvCxnSpPr>
          <p:cNvPr id="19471" name="Straight Connector 31"/>
          <p:cNvCxnSpPr>
            <a:cxnSpLocks noChangeShapeType="1"/>
          </p:cNvCxnSpPr>
          <p:nvPr/>
        </p:nvCxnSpPr>
        <p:spPr bwMode="auto">
          <a:xfrm>
            <a:off x="3751263" y="3257550"/>
            <a:ext cx="409575" cy="206375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Straight Connector 33"/>
          <p:cNvCxnSpPr>
            <a:cxnSpLocks noChangeShapeType="1"/>
          </p:cNvCxnSpPr>
          <p:nvPr/>
        </p:nvCxnSpPr>
        <p:spPr bwMode="auto">
          <a:xfrm>
            <a:off x="2979737" y="3706018"/>
            <a:ext cx="265113" cy="278607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3" name="Rectangle 34"/>
          <p:cNvSpPr>
            <a:spLocks noChangeArrowheads="1"/>
          </p:cNvSpPr>
          <p:nvPr/>
        </p:nvSpPr>
        <p:spPr bwMode="auto">
          <a:xfrm>
            <a:off x="3276600" y="3875088"/>
            <a:ext cx="91082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uses </a:t>
            </a:r>
            <a:r>
              <a:rPr lang="en-US" sz="1500" dirty="0" err="1" smtClean="0">
                <a:solidFill>
                  <a:srgbClr val="1608F6"/>
                </a:solidFill>
                <a:latin typeface="Comic Sans MS" charset="0"/>
              </a:rPr>
              <a:t>str</a:t>
            </a:r>
            <a:endParaRPr lang="en-US" sz="1500" dirty="0">
              <a:solidFill>
                <a:srgbClr val="1608F6"/>
              </a:solidFill>
              <a:latin typeface="Comic Sans MS" charset="0"/>
            </a:endParaRPr>
          </a:p>
        </p:txBody>
      </p:sp>
      <p:sp>
        <p:nvSpPr>
          <p:cNvPr id="19474" name="Rectangle 35"/>
          <p:cNvSpPr>
            <a:spLocks noChangeArrowheads="1"/>
          </p:cNvSpPr>
          <p:nvPr/>
        </p:nvSpPr>
        <p:spPr bwMode="auto">
          <a:xfrm>
            <a:off x="5638800" y="3429000"/>
            <a:ext cx="227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500" b="1" dirty="0">
                <a:latin typeface="Courier New" charset="0"/>
                <a:cs typeface="Courier New" charset="0"/>
              </a:rPr>
              <a:t>d</a:t>
            </a:r>
            <a:r>
              <a:rPr lang="en-US" sz="1500" dirty="0">
                <a:latin typeface="Comic Sans MS" charset="0"/>
              </a:rPr>
              <a:t> </a:t>
            </a:r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would be named </a:t>
            </a:r>
            <a:r>
              <a:rPr lang="en-US" sz="15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self</a:t>
            </a:r>
            <a:r>
              <a:rPr lang="en-US" sz="15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inside the </a:t>
            </a:r>
            <a:r>
              <a:rPr lang="en-US" sz="15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Date</a:t>
            </a:r>
            <a:r>
              <a:rPr lang="en-US" sz="15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class...</a:t>
            </a:r>
          </a:p>
        </p:txBody>
      </p:sp>
      <p:cxnSp>
        <p:nvCxnSpPr>
          <p:cNvPr id="19475" name="Straight Connector 36"/>
          <p:cNvCxnSpPr>
            <a:cxnSpLocks noChangeShapeType="1"/>
          </p:cNvCxnSpPr>
          <p:nvPr/>
        </p:nvCxnSpPr>
        <p:spPr bwMode="auto">
          <a:xfrm rot="10800000" flipV="1">
            <a:off x="2801938" y="2236788"/>
            <a:ext cx="355600" cy="150812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7" name="Text Box 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81000" y="6364288"/>
            <a:ext cx="838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data </a:t>
            </a:r>
            <a:r>
              <a:rPr lang="en-US" b="1" dirty="0" smtClean="0">
                <a:solidFill>
                  <a:srgbClr val="1608F6"/>
                </a:solidFill>
                <a:latin typeface="Calibri" charset="0"/>
                <a:cs typeface="Calibri" charset="0"/>
              </a:rPr>
              <a:t>members:   </a:t>
            </a:r>
            <a:r>
              <a:rPr lang="en-US" dirty="0">
                <a:latin typeface="Calibri" charset="0"/>
                <a:cs typeface="Calibri" charset="0"/>
              </a:rPr>
              <a:t>the data in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self</a:t>
            </a:r>
            <a:r>
              <a:rPr lang="en-US" dirty="0">
                <a:latin typeface="Calibri" charset="0"/>
                <a:cs typeface="Calibri" charset="0"/>
              </a:rPr>
              <a:t>:  </a:t>
            </a:r>
            <a:r>
              <a:rPr lang="en-US" sz="1500" b="1" dirty="0" err="1">
                <a:latin typeface="Courier New" charset="0"/>
                <a:cs typeface="Courier New" charset="0"/>
              </a:rPr>
              <a:t>self.day</a:t>
            </a:r>
            <a:r>
              <a:rPr lang="en-US" sz="1500" b="1" dirty="0">
                <a:latin typeface="Courier New" charset="0"/>
                <a:cs typeface="Courier New" charset="0"/>
              </a:rPr>
              <a:t>, </a:t>
            </a:r>
            <a:r>
              <a:rPr lang="en-US" sz="1500" b="1" dirty="0" err="1">
                <a:latin typeface="Courier New" charset="0"/>
                <a:cs typeface="Courier New" charset="0"/>
              </a:rPr>
              <a:t>self.month</a:t>
            </a:r>
            <a:r>
              <a:rPr lang="en-US" sz="1500" b="1" dirty="0">
                <a:latin typeface="Courier New" charset="0"/>
                <a:cs typeface="Courier New" charset="0"/>
              </a:rPr>
              <a:t>, </a:t>
            </a:r>
            <a:r>
              <a:rPr lang="en-US" sz="1500" b="1" dirty="0" err="1">
                <a:latin typeface="Courier New" charset="0"/>
                <a:cs typeface="Courier New" charset="0"/>
              </a:rPr>
              <a:t>self.year</a:t>
            </a:r>
            <a:endParaRPr lang="en-US" sz="1500" b="1" dirty="0">
              <a:latin typeface="Courier New" charset="0"/>
              <a:cs typeface="Courier New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– DIY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221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4" grpId="0"/>
      <p:bldP spid="19465" grpId="0"/>
      <p:bldP spid="19466" grpId="0"/>
      <p:bldP spid="19467" grpId="0"/>
      <p:bldP spid="19470" grpId="0"/>
      <p:bldP spid="19473" grpId="0"/>
      <p:bldP spid="19474" grpId="0"/>
      <p:bldP spid="194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457200" y="152400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latin typeface="Courier New" charset="0"/>
              </a:rPr>
              <a:t>Date id</a:t>
            </a:r>
            <a:r>
              <a:rPr lang="en-US" sz="4000">
                <a:latin typeface="Times New Roman" charset="0"/>
              </a:rPr>
              <a:t>s</a:t>
            </a:r>
            <a:endParaRPr lang="en-US" sz="4000">
              <a:latin typeface="Times" charset="0"/>
            </a:endParaRPr>
          </a:p>
        </p:txBody>
      </p:sp>
      <p:sp>
        <p:nvSpPr>
          <p:cNvPr id="40964" name="Rectangle 7"/>
          <p:cNvSpPr>
            <a:spLocks noChangeArrowheads="1"/>
          </p:cNvSpPr>
          <p:nvPr/>
        </p:nvSpPr>
        <p:spPr bwMode="auto">
          <a:xfrm>
            <a:off x="533400" y="1295400"/>
            <a:ext cx="8077200" cy="26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= </a:t>
            </a:r>
            <a:r>
              <a:rPr lang="en-US" b="1" dirty="0">
                <a:latin typeface="Courier New" charset="0"/>
              </a:rPr>
              <a:t>Date(11,8,2011)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d)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11/08/2011</a:t>
            </a:r>
          </a:p>
          <a:p>
            <a:pPr>
              <a:lnSpc>
                <a:spcPct val="130000"/>
              </a:lnSpc>
            </a:pP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 = </a:t>
            </a:r>
            <a:r>
              <a:rPr lang="en-US" b="1" dirty="0">
                <a:latin typeface="Courier New" charset="0"/>
              </a:rPr>
              <a:t>Date(11,9,2011)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FF052A"/>
                </a:solidFill>
                <a:latin typeface="Courier New" charset="0"/>
              </a:rPr>
              <a:t>d2)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11/09/2011</a:t>
            </a:r>
          </a:p>
        </p:txBody>
      </p:sp>
      <p:sp>
        <p:nvSpPr>
          <p:cNvPr id="40965" name="Text Box 11"/>
          <p:cNvSpPr txBox="1">
            <a:spLocks noChangeArrowheads="1"/>
          </p:cNvSpPr>
          <p:nvPr/>
        </p:nvSpPr>
        <p:spPr bwMode="auto">
          <a:xfrm>
            <a:off x="5105400" y="1981200"/>
            <a:ext cx="29369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accent2"/>
                </a:solidFill>
              </a:rPr>
              <a:t>this </a:t>
            </a:r>
            <a:r>
              <a:rPr lang="en-US" sz="1400" dirty="0" smtClean="0">
                <a:solidFill>
                  <a:schemeClr val="accent2"/>
                </a:solidFill>
              </a:rPr>
              <a:t>creates </a:t>
            </a:r>
            <a:r>
              <a:rPr lang="en-US" sz="1400" dirty="0">
                <a:solidFill>
                  <a:schemeClr val="accent2"/>
                </a:solidFill>
              </a:rPr>
              <a:t>a different </a:t>
            </a:r>
            <a:r>
              <a:rPr lang="en-US" sz="1400" dirty="0" smtClean="0">
                <a:solidFill>
                  <a:schemeClr val="accent2"/>
                </a:solidFill>
              </a:rPr>
              <a:t>Date object!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40968" name="Rectangle 31"/>
          <p:cNvSpPr>
            <a:spLocks noChangeArrowheads="1"/>
          </p:cNvSpPr>
          <p:nvPr/>
        </p:nvSpPr>
        <p:spPr bwMode="auto">
          <a:xfrm>
            <a:off x="538163" y="4133850"/>
            <a:ext cx="2667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 dirty="0">
                <a:latin typeface="Courier New" charset="0"/>
              </a:rPr>
              <a:t>==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False</a:t>
            </a:r>
          </a:p>
        </p:txBody>
      </p:sp>
      <p:sp>
        <p:nvSpPr>
          <p:cNvPr id="40969" name="Rectangle 32"/>
          <p:cNvSpPr>
            <a:spLocks noChangeArrowheads="1"/>
          </p:cNvSpPr>
          <p:nvPr/>
        </p:nvSpPr>
        <p:spPr bwMode="auto">
          <a:xfrm>
            <a:off x="4981575" y="3921125"/>
            <a:ext cx="3741738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d2.yesterday()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 dirty="0">
                <a:latin typeface="Courier New" charset="0"/>
              </a:rPr>
              <a:t>==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False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40970" name="Line 37"/>
          <p:cNvSpPr>
            <a:spLocks noChangeShapeType="1"/>
          </p:cNvSpPr>
          <p:nvPr/>
        </p:nvSpPr>
        <p:spPr bwMode="auto">
          <a:xfrm flipH="1">
            <a:off x="3962400" y="2286000"/>
            <a:ext cx="1295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3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8" grpId="0"/>
      <p:bldP spid="40969" grpId="0"/>
      <p:bldP spid="409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7"/>
          <p:cNvSpPr>
            <a:spLocks noChangeArrowheads="1"/>
          </p:cNvSpPr>
          <p:nvPr/>
        </p:nvSpPr>
        <p:spPr bwMode="auto">
          <a:xfrm>
            <a:off x="7156450" y="157163"/>
            <a:ext cx="1497013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4692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457200" y="152400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latin typeface="Courier New" charset="0"/>
              </a:rPr>
              <a:t>Date id</a:t>
            </a:r>
            <a:r>
              <a:rPr lang="en-US" sz="4000">
                <a:latin typeface="Times New Roman" charset="0"/>
              </a:rPr>
              <a:t>s</a:t>
            </a:r>
            <a:endParaRPr lang="en-US" sz="4000">
              <a:latin typeface="Times" charset="0"/>
            </a:endParaRPr>
          </a:p>
        </p:txBody>
      </p:sp>
      <p:sp>
        <p:nvSpPr>
          <p:cNvPr id="41988" name="Rectangle 7"/>
          <p:cNvSpPr>
            <a:spLocks noChangeArrowheads="1"/>
          </p:cNvSpPr>
          <p:nvPr/>
        </p:nvSpPr>
        <p:spPr bwMode="auto">
          <a:xfrm>
            <a:off x="533400" y="1295400"/>
            <a:ext cx="8077200" cy="259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= </a:t>
            </a:r>
            <a:r>
              <a:rPr lang="en-US" b="1" dirty="0">
                <a:latin typeface="Courier New" charset="0"/>
              </a:rPr>
              <a:t>Date(11,8,2011)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d)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11/08/2011</a:t>
            </a:r>
          </a:p>
          <a:p>
            <a:pPr>
              <a:lnSpc>
                <a:spcPct val="130000"/>
              </a:lnSpc>
            </a:pP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 = </a:t>
            </a:r>
            <a:r>
              <a:rPr lang="en-US" b="1" dirty="0">
                <a:latin typeface="Courier New" charset="0"/>
              </a:rPr>
              <a:t>Date(11,9,2011)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FF052A"/>
                </a:solidFill>
                <a:latin typeface="Courier New" charset="0"/>
              </a:rPr>
              <a:t>d2)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11/09/2011</a:t>
            </a:r>
          </a:p>
        </p:txBody>
      </p:sp>
      <p:sp>
        <p:nvSpPr>
          <p:cNvPr id="41989" name="Text Box 11"/>
          <p:cNvSpPr txBox="1">
            <a:spLocks noChangeArrowheads="1"/>
          </p:cNvSpPr>
          <p:nvPr/>
        </p:nvSpPr>
        <p:spPr bwMode="auto">
          <a:xfrm>
            <a:off x="5105400" y="1981200"/>
            <a:ext cx="2582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this initializes a different Date!</a:t>
            </a:r>
          </a:p>
        </p:txBody>
      </p:sp>
      <p:grpSp>
        <p:nvGrpSpPr>
          <p:cNvPr id="41990" name="Group 1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240588" y="260350"/>
            <a:ext cx="382587" cy="452438"/>
            <a:chOff x="2928" y="1051"/>
            <a:chExt cx="840" cy="957"/>
          </a:xfrm>
        </p:grpSpPr>
        <p:sp>
          <p:nvSpPr>
            <p:cNvPr id="42012" name="Freeform 15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2928" y="1759"/>
              <a:ext cx="810" cy="249"/>
            </a:xfrm>
            <a:custGeom>
              <a:avLst/>
              <a:gdLst>
                <a:gd name="T0" fmla="*/ 245 w 1048"/>
                <a:gd name="T1" fmla="*/ 21 h 250"/>
                <a:gd name="T2" fmla="*/ 420 w 1048"/>
                <a:gd name="T3" fmla="*/ 83 h 250"/>
                <a:gd name="T4" fmla="*/ 439 w 1048"/>
                <a:gd name="T5" fmla="*/ 111 h 250"/>
                <a:gd name="T6" fmla="*/ 458 w 1048"/>
                <a:gd name="T7" fmla="*/ 135 h 250"/>
                <a:gd name="T8" fmla="*/ 484 w 1048"/>
                <a:gd name="T9" fmla="*/ 176 h 250"/>
                <a:gd name="T10" fmla="*/ 346 w 1048"/>
                <a:gd name="T11" fmla="*/ 245 h 250"/>
                <a:gd name="T12" fmla="*/ 38 w 1048"/>
                <a:gd name="T13" fmla="*/ 225 h 250"/>
                <a:gd name="T14" fmla="*/ 0 w 1048"/>
                <a:gd name="T15" fmla="*/ 204 h 250"/>
                <a:gd name="T16" fmla="*/ 3 w 1048"/>
                <a:gd name="T17" fmla="*/ 170 h 250"/>
                <a:gd name="T18" fmla="*/ 44 w 1048"/>
                <a:gd name="T19" fmla="*/ 128 h 250"/>
                <a:gd name="T20" fmla="*/ 96 w 1048"/>
                <a:gd name="T21" fmla="*/ 76 h 250"/>
                <a:gd name="T22" fmla="*/ 128 w 1048"/>
                <a:gd name="T23" fmla="*/ 55 h 250"/>
                <a:gd name="T24" fmla="*/ 149 w 1048"/>
                <a:gd name="T25" fmla="*/ 28 h 250"/>
                <a:gd name="T26" fmla="*/ 175 w 1048"/>
                <a:gd name="T27" fmla="*/ 14 h 250"/>
                <a:gd name="T28" fmla="*/ 233 w 1048"/>
                <a:gd name="T29" fmla="*/ 28 h 250"/>
                <a:gd name="T30" fmla="*/ 245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3" name="Oval 1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65" y="1240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4" name="Oval 1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 rot="-1967255">
              <a:off x="3039" y="1383"/>
              <a:ext cx="186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5" name="Oval 1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262" y="1383"/>
              <a:ext cx="222" cy="2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6" name="Oval 19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 rot="-2071034">
              <a:off x="3521" y="1431"/>
              <a:ext cx="149" cy="2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7" name="Oval 20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118" y="1479"/>
              <a:ext cx="56" cy="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8" name="Oval 21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341" y="1495"/>
              <a:ext cx="55" cy="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9" name="Oval 22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543" y="1549"/>
              <a:ext cx="54" cy="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0" name="AutoShape 23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 rot="-5400000">
              <a:off x="3291" y="1540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rgbClr val="04692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1" name="Freeform 24"/>
            <p:cNvSpPr>
              <a:spLocks/>
            </p:cNvSpPr>
            <p:nvPr>
              <p:custDataLst>
                <p:tags r:id="rId25"/>
              </p:custDataLst>
            </p:nvPr>
          </p:nvSpPr>
          <p:spPr bwMode="auto">
            <a:xfrm>
              <a:off x="3120" y="1128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2" name="Freeform 25"/>
            <p:cNvSpPr>
              <a:spLocks/>
            </p:cNvSpPr>
            <p:nvPr>
              <p:custDataLst>
                <p:tags r:id="rId26"/>
              </p:custDataLst>
            </p:nvPr>
          </p:nvSpPr>
          <p:spPr bwMode="auto">
            <a:xfrm>
              <a:off x="3254" y="1051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Freeform 26"/>
            <p:cNvSpPr>
              <a:spLocks/>
            </p:cNvSpPr>
            <p:nvPr>
              <p:custDataLst>
                <p:tags r:id="rId27"/>
              </p:custDataLst>
            </p:nvPr>
          </p:nvSpPr>
          <p:spPr bwMode="auto">
            <a:xfrm>
              <a:off x="3025" y="1802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4" name="Freeform 27"/>
            <p:cNvSpPr>
              <a:spLocks/>
            </p:cNvSpPr>
            <p:nvPr>
              <p:custDataLst>
                <p:tags r:id="rId28"/>
              </p:custDataLst>
            </p:nvPr>
          </p:nvSpPr>
          <p:spPr bwMode="auto">
            <a:xfrm flipH="1">
              <a:off x="3456" y="1813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04692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1" name="Text Box 28"/>
          <p:cNvSpPr txBox="1">
            <a:spLocks noChangeArrowheads="1"/>
          </p:cNvSpPr>
          <p:nvPr/>
        </p:nvSpPr>
        <p:spPr bwMode="auto">
          <a:xfrm>
            <a:off x="4535488" y="163513"/>
            <a:ext cx="28860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solidFill>
                  <a:srgbClr val="046923"/>
                </a:solidFill>
                <a:latin typeface="Comic Sans MS" charset="0"/>
              </a:rPr>
              <a:t>What date is on your </a:t>
            </a:r>
            <a:r>
              <a:rPr lang="en-US" sz="1400" b="1">
                <a:latin typeface="Courier New" charset="0"/>
              </a:rPr>
              <a:t>id</a:t>
            </a:r>
            <a:r>
              <a:rPr lang="en-US" sz="1400">
                <a:solidFill>
                  <a:srgbClr val="046923"/>
                </a:solidFill>
                <a:latin typeface="Comic Sans MS" charset="0"/>
              </a:rPr>
              <a:t>?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solidFill>
                  <a:srgbClr val="046923"/>
                </a:solidFill>
                <a:latin typeface="Comic Sans MS" charset="0"/>
              </a:rPr>
              <a:t>What </a:t>
            </a:r>
            <a:r>
              <a:rPr lang="en-US" sz="1400" b="1">
                <a:latin typeface="Courier New" charset="0"/>
              </a:rPr>
              <a:t>id</a:t>
            </a:r>
            <a:r>
              <a:rPr lang="en-US" sz="1400">
                <a:solidFill>
                  <a:srgbClr val="046923"/>
                </a:solidFill>
                <a:latin typeface="Comic Sans MS" charset="0"/>
              </a:rPr>
              <a:t> is on your Date?</a:t>
            </a:r>
          </a:p>
        </p:txBody>
      </p:sp>
      <p:sp>
        <p:nvSpPr>
          <p:cNvPr id="41992" name="Rectangle 31"/>
          <p:cNvSpPr>
            <a:spLocks noChangeArrowheads="1"/>
          </p:cNvSpPr>
          <p:nvPr/>
        </p:nvSpPr>
        <p:spPr bwMode="auto">
          <a:xfrm>
            <a:off x="585788" y="5470525"/>
            <a:ext cx="2667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>
                <a:latin typeface="Courier New" charset="0"/>
              </a:rPr>
              <a:t>==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b="1">
                <a:solidFill>
                  <a:srgbClr val="FF052A"/>
                </a:solidFill>
                <a:latin typeface="Courier New" charset="0"/>
              </a:rPr>
              <a:t>d2</a:t>
            </a:r>
            <a:endParaRPr lang="en-US" b="1">
              <a:solidFill>
                <a:srgbClr val="008000"/>
              </a:solidFill>
              <a:latin typeface="Courier New" charset="0"/>
            </a:endParaRPr>
          </a:p>
          <a:p>
            <a:r>
              <a:rPr lang="en-US" b="1">
                <a:solidFill>
                  <a:schemeClr val="accent2"/>
                </a:solidFill>
                <a:latin typeface="Courier New" charset="0"/>
              </a:rPr>
              <a:t>False</a:t>
            </a:r>
          </a:p>
        </p:txBody>
      </p:sp>
      <p:sp>
        <p:nvSpPr>
          <p:cNvPr id="41993" name="Rectangle 32"/>
          <p:cNvSpPr>
            <a:spLocks noChangeArrowheads="1"/>
          </p:cNvSpPr>
          <p:nvPr/>
        </p:nvSpPr>
        <p:spPr bwMode="auto">
          <a:xfrm>
            <a:off x="5029200" y="5257800"/>
            <a:ext cx="3741738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>
                <a:solidFill>
                  <a:srgbClr val="FF052A"/>
                </a:solidFill>
                <a:latin typeface="Courier New" charset="0"/>
              </a:rPr>
              <a:t>d2.yesterday()</a:t>
            </a:r>
            <a:endParaRPr lang="en-US" b="1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>
                <a:latin typeface="Courier New" charset="0"/>
              </a:rPr>
              <a:t>==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b="1">
                <a:solidFill>
                  <a:srgbClr val="FF052A"/>
                </a:solidFill>
                <a:latin typeface="Courier New" charset="0"/>
              </a:rPr>
              <a:t>d2</a:t>
            </a:r>
            <a:endParaRPr lang="en-US" b="1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>
                <a:solidFill>
                  <a:schemeClr val="accent2"/>
                </a:solidFill>
                <a:latin typeface="Courier New" charset="0"/>
              </a:rPr>
              <a:t>False</a:t>
            </a:r>
            <a:endParaRPr lang="en-US" b="1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41994" name="Line 37"/>
          <p:cNvSpPr>
            <a:spLocks noChangeShapeType="1"/>
          </p:cNvSpPr>
          <p:nvPr/>
        </p:nvSpPr>
        <p:spPr bwMode="auto">
          <a:xfrm flipH="1">
            <a:off x="3962400" y="2286000"/>
            <a:ext cx="1295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Rectangle 28"/>
          <p:cNvSpPr>
            <a:spLocks noChangeArrowheads="1"/>
          </p:cNvSpPr>
          <p:nvPr/>
        </p:nvSpPr>
        <p:spPr bwMode="auto">
          <a:xfrm>
            <a:off x="7662863" y="246063"/>
            <a:ext cx="919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46923"/>
                </a:solidFill>
                <a:latin typeface="Calibri" charset="0"/>
                <a:cs typeface="Calibri" charset="0"/>
              </a:rPr>
              <a:t>UFO license</a:t>
            </a:r>
          </a:p>
          <a:p>
            <a:r>
              <a:rPr lang="en-US" sz="1200">
                <a:solidFill>
                  <a:srgbClr val="046923"/>
                </a:solidFill>
                <a:latin typeface="Calibri" charset="0"/>
                <a:cs typeface="Calibri" charset="0"/>
              </a:rPr>
              <a:t>Area 51, CA</a:t>
            </a:r>
            <a:endParaRPr lang="en-US" sz="1200">
              <a:latin typeface="Calibri" charset="0"/>
              <a:cs typeface="Calibri" charset="0"/>
            </a:endParaRPr>
          </a:p>
        </p:txBody>
      </p:sp>
      <p:grpSp>
        <p:nvGrpSpPr>
          <p:cNvPr id="41996" name="Group 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305800" y="4648200"/>
            <a:ext cx="446088" cy="463550"/>
            <a:chOff x="2928" y="1051"/>
            <a:chExt cx="840" cy="957"/>
          </a:xfrm>
        </p:grpSpPr>
        <p:sp>
          <p:nvSpPr>
            <p:cNvPr id="41999" name="Freeform 15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2928" y="1759"/>
              <a:ext cx="810" cy="249"/>
            </a:xfrm>
            <a:custGeom>
              <a:avLst/>
              <a:gdLst>
                <a:gd name="T0" fmla="*/ 245 w 1048"/>
                <a:gd name="T1" fmla="*/ 21 h 250"/>
                <a:gd name="T2" fmla="*/ 420 w 1048"/>
                <a:gd name="T3" fmla="*/ 83 h 250"/>
                <a:gd name="T4" fmla="*/ 439 w 1048"/>
                <a:gd name="T5" fmla="*/ 111 h 250"/>
                <a:gd name="T6" fmla="*/ 458 w 1048"/>
                <a:gd name="T7" fmla="*/ 135 h 250"/>
                <a:gd name="T8" fmla="*/ 484 w 1048"/>
                <a:gd name="T9" fmla="*/ 176 h 250"/>
                <a:gd name="T10" fmla="*/ 346 w 1048"/>
                <a:gd name="T11" fmla="*/ 245 h 250"/>
                <a:gd name="T12" fmla="*/ 38 w 1048"/>
                <a:gd name="T13" fmla="*/ 225 h 250"/>
                <a:gd name="T14" fmla="*/ 0 w 1048"/>
                <a:gd name="T15" fmla="*/ 204 h 250"/>
                <a:gd name="T16" fmla="*/ 3 w 1048"/>
                <a:gd name="T17" fmla="*/ 170 h 250"/>
                <a:gd name="T18" fmla="*/ 44 w 1048"/>
                <a:gd name="T19" fmla="*/ 128 h 250"/>
                <a:gd name="T20" fmla="*/ 96 w 1048"/>
                <a:gd name="T21" fmla="*/ 76 h 250"/>
                <a:gd name="T22" fmla="*/ 128 w 1048"/>
                <a:gd name="T23" fmla="*/ 55 h 250"/>
                <a:gd name="T24" fmla="*/ 149 w 1048"/>
                <a:gd name="T25" fmla="*/ 28 h 250"/>
                <a:gd name="T26" fmla="*/ 175 w 1048"/>
                <a:gd name="T27" fmla="*/ 14 h 250"/>
                <a:gd name="T28" fmla="*/ 233 w 1048"/>
                <a:gd name="T29" fmla="*/ 28 h 250"/>
                <a:gd name="T30" fmla="*/ 245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0" name="Oval 1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965" y="1240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Oval 1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 rot="-1967255">
              <a:off x="3039" y="1383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Oval 1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262" y="1383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Oval 1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-2071034">
              <a:off x="3521" y="1431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4" name="Oval 2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118" y="1479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Oval 2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341" y="1495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Oval 2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543" y="1549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AutoShape 2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rot="-5400000">
              <a:off x="3291" y="1540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Freeform 24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3120" y="1128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9" name="Freeform 25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3254" y="1051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0" name="Freeform 26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3025" y="1802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Freeform 27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 flipH="1">
              <a:off x="3456" y="1813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7" name="Text Box 11"/>
          <p:cNvSpPr txBox="1">
            <a:spLocks noChangeArrowheads="1"/>
          </p:cNvSpPr>
          <p:nvPr/>
        </p:nvSpPr>
        <p:spPr bwMode="auto">
          <a:xfrm>
            <a:off x="6219825" y="4537075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How can this </a:t>
            </a:r>
            <a:r>
              <a:rPr lang="en-US" sz="1400" b="1" i="1">
                <a:solidFill>
                  <a:schemeClr val="accent2"/>
                </a:solidFill>
              </a:rPr>
              <a:t>still</a:t>
            </a:r>
            <a:r>
              <a:rPr lang="en-US" sz="1400">
                <a:solidFill>
                  <a:schemeClr val="accent2"/>
                </a:solidFill>
              </a:rPr>
              <a:t> be a different date?</a:t>
            </a:r>
          </a:p>
        </p:txBody>
      </p:sp>
      <p:sp>
        <p:nvSpPr>
          <p:cNvPr id="41998" name="TextBox 43"/>
          <p:cNvSpPr txBox="1">
            <a:spLocks noChangeArrowheads="1"/>
          </p:cNvSpPr>
          <p:nvPr/>
        </p:nvSpPr>
        <p:spPr bwMode="auto">
          <a:xfrm rot="-1010778">
            <a:off x="1825625" y="3275013"/>
            <a:ext cx="5981700" cy="1385887"/>
          </a:xfrm>
          <a:prstGeom prst="rect">
            <a:avLst/>
          </a:prstGeom>
          <a:solidFill>
            <a:schemeClr val="bg1"/>
          </a:solidFill>
          <a:ln w="9525">
            <a:solidFill>
              <a:srgbClr val="1815F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4200">
                <a:solidFill>
                  <a:srgbClr val="1815F3"/>
                </a:solidFill>
              </a:rPr>
              <a:t>Python objects are handled by reference!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261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ounded Rectangle 1"/>
          <p:cNvSpPr>
            <a:spLocks noChangeArrowheads="1"/>
          </p:cNvSpPr>
          <p:nvPr/>
        </p:nvSpPr>
        <p:spPr bwMode="auto">
          <a:xfrm>
            <a:off x="4267200" y="4343400"/>
            <a:ext cx="4800600" cy="2438400"/>
          </a:xfrm>
          <a:prstGeom prst="roundRect">
            <a:avLst>
              <a:gd name="adj" fmla="val 16667"/>
            </a:avLst>
          </a:prstGeom>
          <a:solidFill>
            <a:srgbClr val="9EE3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457200" y="152400"/>
            <a:ext cx="464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latin typeface="Courier New" charset="0"/>
              </a:rPr>
              <a:t>Date id</a:t>
            </a:r>
            <a:r>
              <a:rPr lang="en-US" sz="4000">
                <a:latin typeface="Times New Roman" charset="0"/>
              </a:rPr>
              <a:t>s</a:t>
            </a:r>
            <a:endParaRPr lang="en-US" sz="4000">
              <a:latin typeface="Times" charset="0"/>
            </a:endParaRPr>
          </a:p>
        </p:txBody>
      </p:sp>
      <p:sp>
        <p:nvSpPr>
          <p:cNvPr id="43013" name="Rectangle 7"/>
          <p:cNvSpPr>
            <a:spLocks noChangeArrowheads="1"/>
          </p:cNvSpPr>
          <p:nvPr/>
        </p:nvSpPr>
        <p:spPr bwMode="auto">
          <a:xfrm>
            <a:off x="533400" y="1295400"/>
            <a:ext cx="8077200" cy="26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= </a:t>
            </a:r>
            <a:r>
              <a:rPr lang="en-US" b="1" dirty="0">
                <a:latin typeface="Courier New" charset="0"/>
              </a:rPr>
              <a:t>Date(11,8,2011)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d)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11/08/2011</a:t>
            </a:r>
          </a:p>
          <a:p>
            <a:pPr>
              <a:lnSpc>
                <a:spcPct val="130000"/>
              </a:lnSpc>
            </a:pP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 = </a:t>
            </a:r>
            <a:r>
              <a:rPr lang="en-US" b="1" dirty="0">
                <a:latin typeface="Courier New" charset="0"/>
              </a:rPr>
              <a:t>Date(11,9,2011)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FF052A"/>
                </a:solidFill>
                <a:latin typeface="Courier New" charset="0"/>
              </a:rPr>
              <a:t>d2)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11/09/2011</a:t>
            </a:r>
          </a:p>
        </p:txBody>
      </p:sp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5105400" y="1981200"/>
            <a:ext cx="2582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this initializes a different Date!</a:t>
            </a:r>
          </a:p>
        </p:txBody>
      </p:sp>
      <p:sp>
        <p:nvSpPr>
          <p:cNvPr id="43017" name="Rectangle 31"/>
          <p:cNvSpPr>
            <a:spLocks noChangeArrowheads="1"/>
          </p:cNvSpPr>
          <p:nvPr/>
        </p:nvSpPr>
        <p:spPr bwMode="auto">
          <a:xfrm>
            <a:off x="585788" y="5470525"/>
            <a:ext cx="2667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>
                <a:latin typeface="Courier New" charset="0"/>
              </a:rPr>
              <a:t>==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 </a:t>
            </a:r>
            <a:r>
              <a:rPr lang="en-US" b="1">
                <a:solidFill>
                  <a:srgbClr val="FF052A"/>
                </a:solidFill>
                <a:latin typeface="Courier New" charset="0"/>
              </a:rPr>
              <a:t>d2</a:t>
            </a:r>
            <a:endParaRPr lang="en-US" b="1">
              <a:solidFill>
                <a:srgbClr val="008000"/>
              </a:solidFill>
              <a:latin typeface="Courier New" charset="0"/>
            </a:endParaRPr>
          </a:p>
          <a:p>
            <a:r>
              <a:rPr lang="en-US" b="1">
                <a:solidFill>
                  <a:schemeClr val="accent2"/>
                </a:solidFill>
                <a:latin typeface="Courier New" charset="0"/>
              </a:rPr>
              <a:t>False</a:t>
            </a:r>
          </a:p>
        </p:txBody>
      </p:sp>
      <p:sp>
        <p:nvSpPr>
          <p:cNvPr id="43018" name="Rectangle 32"/>
          <p:cNvSpPr>
            <a:spLocks noChangeArrowheads="1"/>
          </p:cNvSpPr>
          <p:nvPr/>
        </p:nvSpPr>
        <p:spPr bwMode="auto">
          <a:xfrm>
            <a:off x="5029200" y="5257800"/>
            <a:ext cx="3741738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>
                <a:solidFill>
                  <a:srgbClr val="FF052A"/>
                </a:solidFill>
                <a:latin typeface="Courier New" charset="0"/>
              </a:rPr>
              <a:t>d2.yesterday()</a:t>
            </a:r>
            <a:endParaRPr lang="en-US" b="1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d</a:t>
            </a:r>
            <a:r>
              <a:rPr lang="en-US" b="1">
                <a:latin typeface="Courier New" charset="0"/>
              </a:rPr>
              <a:t>.equals(</a:t>
            </a:r>
            <a:r>
              <a:rPr lang="en-US" b="1">
                <a:solidFill>
                  <a:srgbClr val="FF052A"/>
                </a:solidFill>
                <a:latin typeface="Courier New" charset="0"/>
              </a:rPr>
              <a:t>d2</a:t>
            </a:r>
            <a:r>
              <a:rPr lang="en-US" b="1">
                <a:latin typeface="Courier New" charset="0"/>
              </a:rPr>
              <a:t>)</a:t>
            </a:r>
            <a:endParaRPr lang="en-US" b="1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>
                <a:solidFill>
                  <a:srgbClr val="1815F3"/>
                </a:solidFill>
                <a:latin typeface="Courier New" charset="0"/>
              </a:rPr>
              <a:t>True</a:t>
            </a:r>
          </a:p>
        </p:txBody>
      </p:sp>
      <p:sp>
        <p:nvSpPr>
          <p:cNvPr id="43019" name="Line 37"/>
          <p:cNvSpPr>
            <a:spLocks noChangeShapeType="1"/>
          </p:cNvSpPr>
          <p:nvPr/>
        </p:nvSpPr>
        <p:spPr bwMode="auto">
          <a:xfrm flipH="1">
            <a:off x="3962400" y="2286000"/>
            <a:ext cx="1295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21" name="Group 1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305800" y="4648200"/>
            <a:ext cx="446088" cy="463550"/>
            <a:chOff x="2928" y="1051"/>
            <a:chExt cx="840" cy="957"/>
          </a:xfrm>
        </p:grpSpPr>
        <p:sp>
          <p:nvSpPr>
            <p:cNvPr id="43023" name="Freeform 15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2928" y="1759"/>
              <a:ext cx="810" cy="249"/>
            </a:xfrm>
            <a:custGeom>
              <a:avLst/>
              <a:gdLst>
                <a:gd name="T0" fmla="*/ 245 w 1048"/>
                <a:gd name="T1" fmla="*/ 21 h 250"/>
                <a:gd name="T2" fmla="*/ 420 w 1048"/>
                <a:gd name="T3" fmla="*/ 83 h 250"/>
                <a:gd name="T4" fmla="*/ 439 w 1048"/>
                <a:gd name="T5" fmla="*/ 111 h 250"/>
                <a:gd name="T6" fmla="*/ 458 w 1048"/>
                <a:gd name="T7" fmla="*/ 135 h 250"/>
                <a:gd name="T8" fmla="*/ 484 w 1048"/>
                <a:gd name="T9" fmla="*/ 176 h 250"/>
                <a:gd name="T10" fmla="*/ 346 w 1048"/>
                <a:gd name="T11" fmla="*/ 245 h 250"/>
                <a:gd name="T12" fmla="*/ 38 w 1048"/>
                <a:gd name="T13" fmla="*/ 225 h 250"/>
                <a:gd name="T14" fmla="*/ 0 w 1048"/>
                <a:gd name="T15" fmla="*/ 204 h 250"/>
                <a:gd name="T16" fmla="*/ 3 w 1048"/>
                <a:gd name="T17" fmla="*/ 170 h 250"/>
                <a:gd name="T18" fmla="*/ 44 w 1048"/>
                <a:gd name="T19" fmla="*/ 128 h 250"/>
                <a:gd name="T20" fmla="*/ 96 w 1048"/>
                <a:gd name="T21" fmla="*/ 76 h 250"/>
                <a:gd name="T22" fmla="*/ 128 w 1048"/>
                <a:gd name="T23" fmla="*/ 55 h 250"/>
                <a:gd name="T24" fmla="*/ 149 w 1048"/>
                <a:gd name="T25" fmla="*/ 28 h 250"/>
                <a:gd name="T26" fmla="*/ 175 w 1048"/>
                <a:gd name="T27" fmla="*/ 14 h 250"/>
                <a:gd name="T28" fmla="*/ 233 w 1048"/>
                <a:gd name="T29" fmla="*/ 28 h 250"/>
                <a:gd name="T30" fmla="*/ 245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4" name="Oval 1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965" y="1240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5" name="Oval 1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-1967255">
              <a:off x="3039" y="1383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Oval 1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262" y="1383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Oval 1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 rot="-2071034">
              <a:off x="3521" y="1431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Oval 2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118" y="1479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Oval 21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341" y="1495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0" name="Oval 22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543" y="1549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AutoShape 23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 rot="-5400000">
              <a:off x="3291" y="1540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Freeform 24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3120" y="1128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3" name="Freeform 25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3254" y="1051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Freeform 26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3025" y="1802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5" name="Freeform 27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456" y="1813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22" name="Text Box 11"/>
          <p:cNvSpPr txBox="1">
            <a:spLocks noChangeArrowheads="1"/>
          </p:cNvSpPr>
          <p:nvPr/>
        </p:nvSpPr>
        <p:spPr bwMode="auto">
          <a:xfrm>
            <a:off x="4572000" y="4572000"/>
            <a:ext cx="3429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Need an </a:t>
            </a:r>
            <a:r>
              <a:rPr lang="en-US" sz="1400" b="1" dirty="0" smtClean="0">
                <a:solidFill>
                  <a:schemeClr val="accent2"/>
                </a:solidFill>
              </a:rPr>
              <a:t>equals</a:t>
            </a:r>
            <a:r>
              <a:rPr lang="en-US" sz="1400" dirty="0" smtClean="0">
                <a:solidFill>
                  <a:schemeClr val="accent2"/>
                </a:solidFill>
              </a:rPr>
              <a:t> method to check </a:t>
            </a:r>
            <a:r>
              <a:rPr lang="en-US" sz="1400" dirty="0">
                <a:solidFill>
                  <a:schemeClr val="accent2"/>
                </a:solidFill>
              </a:rPr>
              <a:t>if their VALUES are equal, not their MEMORY ADDRESSES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02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6"/>
          <p:cNvSpPr>
            <a:spLocks noChangeArrowheads="1"/>
          </p:cNvSpPr>
          <p:nvPr/>
        </p:nvSpPr>
        <p:spPr bwMode="auto">
          <a:xfrm>
            <a:off x="459934" y="2048232"/>
            <a:ext cx="6002590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class</a:t>
            </a:r>
            <a:r>
              <a:rPr lang="en-US" sz="1800" b="1" dirty="0">
                <a:latin typeface="Courier New" charset="0"/>
              </a:rPr>
              <a:t> Date:</a:t>
            </a:r>
            <a:endParaRPr lang="en-US" sz="1800" b="1" dirty="0">
              <a:solidFill>
                <a:srgbClr val="FF052A"/>
              </a:solidFill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   </a:t>
            </a:r>
            <a:r>
              <a:rPr lang="en-US" sz="1600" b="1" dirty="0" err="1" smtClean="0">
                <a:solidFill>
                  <a:srgbClr val="FF6600"/>
                </a:solidFill>
                <a:latin typeface="Courier New" charset="0"/>
              </a:rPr>
              <a:t>def</a:t>
            </a:r>
            <a:r>
              <a:rPr lang="en-US" sz="1600" b="1" dirty="0" smtClean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init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600" b="1" dirty="0">
                <a:latin typeface="Courier New" charset="0"/>
              </a:rPr>
              <a:t>( self, </a:t>
            </a:r>
            <a:r>
              <a:rPr lang="en-US" sz="1600" b="1" dirty="0" err="1">
                <a:latin typeface="Courier New" charset="0"/>
              </a:rPr>
              <a:t>mo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 err="1">
                <a:latin typeface="Courier New" charset="0"/>
              </a:rPr>
              <a:t>dy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 err="1">
                <a:latin typeface="Courier New" charset="0"/>
              </a:rPr>
              <a:t>yr</a:t>
            </a:r>
            <a:r>
              <a:rPr lang="en-US" sz="1600" b="1" dirty="0">
                <a:latin typeface="Courier New" charset="0"/>
              </a:rPr>
              <a:t> )</a:t>
            </a:r>
            <a:r>
              <a:rPr lang="en-US" sz="1600" b="1" dirty="0" smtClean="0">
                <a:latin typeface="Courier New" charset="0"/>
              </a:rPr>
              <a:t>:</a:t>
            </a:r>
          </a:p>
          <a:p>
            <a:r>
              <a:rPr lang="en-US" sz="1600" b="1" dirty="0" smtClean="0">
                <a:latin typeface="Courier New" charset="0"/>
              </a:rPr>
              <a:t>    </a:t>
            </a:r>
            <a:r>
              <a:rPr lang="en-US" sz="1600" b="1" dirty="0" err="1" smtClean="0">
                <a:solidFill>
                  <a:srgbClr val="FF6600"/>
                </a:solidFill>
                <a:latin typeface="Courier New" charset="0"/>
              </a:rPr>
              <a:t>def</a:t>
            </a:r>
            <a:r>
              <a:rPr lang="en-US" sz="1600" b="1" dirty="0" smtClean="0">
                <a:solidFill>
                  <a:srgbClr val="FF6600"/>
                </a:solidFill>
                <a:latin typeface="Courier New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600" b="1" dirty="0" err="1" smtClean="0">
                <a:solidFill>
                  <a:srgbClr val="000000"/>
                </a:solidFill>
                <a:latin typeface="Courier New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600" b="1" dirty="0" smtClean="0">
                <a:latin typeface="Courier New" charset="0"/>
              </a:rPr>
              <a:t>(</a:t>
            </a:r>
            <a:r>
              <a:rPr lang="en-US" sz="1600" b="1" dirty="0">
                <a:latin typeface="Courier New" charset="0"/>
              </a:rPr>
              <a:t>self)</a:t>
            </a:r>
            <a:r>
              <a:rPr lang="en-US" sz="1600" b="1" dirty="0" smtClean="0">
                <a:latin typeface="Courier New" charset="0"/>
              </a:rPr>
              <a:t>:</a:t>
            </a:r>
          </a:p>
          <a:p>
            <a:r>
              <a:rPr lang="en-US" sz="1600" b="1" dirty="0" smtClean="0">
                <a:latin typeface="Courier New" charset="0"/>
              </a:rPr>
              <a:t>    </a:t>
            </a:r>
            <a:r>
              <a:rPr lang="en-US" sz="1600" b="1" dirty="0" err="1" smtClean="0">
                <a:solidFill>
                  <a:srgbClr val="FF6600"/>
                </a:solidFill>
                <a:latin typeface="Courier New" charset="0"/>
              </a:rPr>
              <a:t>def</a:t>
            </a:r>
            <a:r>
              <a:rPr lang="en-US" sz="1600" b="1" dirty="0" smtClean="0">
                <a:solidFill>
                  <a:srgbClr val="FF6600"/>
                </a:solidFill>
                <a:latin typeface="Courier New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isLeapYear</a:t>
            </a:r>
            <a:r>
              <a:rPr lang="en-US" sz="1600" b="1" dirty="0">
                <a:latin typeface="Courier New" charset="0"/>
              </a:rPr>
              <a:t>(self)</a:t>
            </a:r>
            <a:r>
              <a:rPr lang="en-US" sz="1600" b="1" dirty="0" smtClean="0">
                <a:latin typeface="Courier New" charset="0"/>
              </a:rPr>
              <a:t>:</a:t>
            </a:r>
            <a:endParaRPr lang="en-US" sz="3600" b="1" dirty="0">
              <a:latin typeface="Courier New" charset="0"/>
            </a:endParaRPr>
          </a:p>
          <a:p>
            <a:endParaRPr lang="en-US" sz="1800" b="1" dirty="0" smtClean="0">
              <a:latin typeface="Courier New" charset="0"/>
            </a:endParaRPr>
          </a:p>
          <a:p>
            <a:r>
              <a:rPr lang="en-US" sz="1800" b="1" dirty="0" smtClean="0"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1815F3"/>
                </a:solidFill>
                <a:latin typeface="Courier New" charset="0"/>
              </a:rPr>
              <a:t>equals</a:t>
            </a:r>
            <a:r>
              <a:rPr lang="en-US" sz="1800" b="1" dirty="0">
                <a:latin typeface="Courier New" charset="0"/>
              </a:rPr>
              <a:t>(self, d2):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046923"/>
                </a:solidFill>
                <a:latin typeface="Courier New" charset="0"/>
              </a:rPr>
              <a:t>""" returns True if </a:t>
            </a:r>
            <a:r>
              <a:rPr lang="en-US" sz="1800" b="1" u="sng" dirty="0">
                <a:solidFill>
                  <a:srgbClr val="046923"/>
                </a:solidFill>
                <a:latin typeface="Courier New" charset="0"/>
              </a:rPr>
              <a:t>they</a:t>
            </a:r>
            <a:r>
              <a:rPr lang="en-US" sz="1800" b="1" dirty="0">
                <a:solidFill>
                  <a:srgbClr val="046923"/>
                </a:solidFill>
                <a:latin typeface="Courier New" charset="0"/>
              </a:rPr>
              <a:t> represent</a:t>
            </a:r>
          </a:p>
          <a:p>
            <a:r>
              <a:rPr lang="en-US" sz="1800" b="1" dirty="0">
                <a:solidFill>
                  <a:srgbClr val="046923"/>
                </a:solidFill>
                <a:latin typeface="Courier New" charset="0"/>
              </a:rPr>
              <a:t>            the same date; False otherwise  </a:t>
            </a:r>
          </a:p>
          <a:p>
            <a:r>
              <a:rPr lang="en-US" sz="1800" b="1" dirty="0">
                <a:solidFill>
                  <a:srgbClr val="046923"/>
                </a:solidFill>
                <a:latin typeface="Courier New" charset="0"/>
              </a:rPr>
              <a:t>        </a:t>
            </a:r>
            <a:r>
              <a:rPr lang="en-US" sz="1800" b="1" dirty="0" smtClean="0">
                <a:solidFill>
                  <a:srgbClr val="046923"/>
                </a:solidFill>
                <a:latin typeface="Courier New" charset="0"/>
              </a:rPr>
              <a:t>"””</a:t>
            </a:r>
          </a:p>
        </p:txBody>
      </p:sp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4662488" y="314325"/>
            <a:ext cx="4095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4000" b="1">
                <a:latin typeface="Courier New" charset="0"/>
              </a:rPr>
              <a:t>equals</a:t>
            </a:r>
            <a:endParaRPr lang="en-US" sz="4000">
              <a:latin typeface="Times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19</a:t>
            </a:fld>
            <a:endParaRPr kumimoji="0" lang="en-US"/>
          </a:p>
        </p:txBody>
      </p:sp>
      <p:sp>
        <p:nvSpPr>
          <p:cNvPr id="3" name="TextBox 2"/>
          <p:cNvSpPr txBox="1"/>
          <p:nvPr/>
        </p:nvSpPr>
        <p:spPr>
          <a:xfrm>
            <a:off x="4174403" y="47973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6197" y="773482"/>
            <a:ext cx="8229600" cy="5464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So far, we have learned</a:t>
            </a:r>
          </a:p>
          <a:p>
            <a:r>
              <a:rPr lang="en-US" sz="2800" dirty="0" smtClean="0"/>
              <a:t>Circuits and basic hardware components in a computer</a:t>
            </a:r>
          </a:p>
          <a:p>
            <a:r>
              <a:rPr lang="en-US" sz="2800" dirty="0" smtClean="0"/>
              <a:t>Assembly programming language</a:t>
            </a:r>
          </a:p>
          <a:p>
            <a:r>
              <a:rPr lang="en-US" sz="2800" dirty="0" smtClean="0"/>
              <a:t>Python</a:t>
            </a:r>
          </a:p>
          <a:p>
            <a:pPr lvl="1"/>
            <a:r>
              <a:rPr lang="en-US" sz="2400" dirty="0" smtClean="0"/>
              <a:t>Recursion</a:t>
            </a:r>
          </a:p>
          <a:p>
            <a:pPr lvl="1"/>
            <a:r>
              <a:rPr lang="en-US" sz="2400" dirty="0" smtClean="0"/>
              <a:t>Lists</a:t>
            </a:r>
          </a:p>
          <a:p>
            <a:pPr lvl="1"/>
            <a:r>
              <a:rPr lang="en-US" sz="2400" dirty="0" smtClean="0"/>
              <a:t>Functions and parameters</a:t>
            </a:r>
          </a:p>
          <a:p>
            <a:pPr lvl="1"/>
            <a:r>
              <a:rPr lang="en-US" sz="2400" dirty="0" smtClean="0"/>
              <a:t>Loops</a:t>
            </a:r>
          </a:p>
          <a:p>
            <a:r>
              <a:rPr lang="en-US" dirty="0" smtClean="0"/>
              <a:t>The Python elements we learned can be used to accomplish some programming tasks as we have seen.</a:t>
            </a:r>
          </a:p>
        </p:txBody>
      </p:sp>
    </p:spTree>
    <p:extLst>
      <p:ext uri="{BB962C8B-B14F-4D97-AF65-F5344CB8AC3E}">
        <p14:creationId xmlns:p14="http://schemas.microsoft.com/office/powerpoint/2010/main" val="30327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33400" y="1736725"/>
            <a:ext cx="8077200" cy="4039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d 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= </a:t>
            </a:r>
            <a:r>
              <a:rPr lang="en-US" b="1" dirty="0">
                <a:latin typeface="Courier New" charset="0"/>
              </a:rPr>
              <a:t>Date(11,8,2011)</a:t>
            </a:r>
            <a:endParaRPr lang="en-US" b="1" dirty="0">
              <a:solidFill>
                <a:schemeClr val="accent2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d)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11/08/2011</a:t>
            </a:r>
          </a:p>
          <a:p>
            <a:pPr>
              <a:lnSpc>
                <a:spcPct val="130000"/>
              </a:lnSpc>
            </a:pP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d2</a:t>
            </a: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 =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d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Courier New" charset="0"/>
              </a:rPr>
              <a:t>&gt;&gt;&gt; </a:t>
            </a:r>
            <a:r>
              <a:rPr lang="en-US" b="1" dirty="0" smtClean="0">
                <a:solidFill>
                  <a:schemeClr val="accent2"/>
                </a:solidFill>
                <a:latin typeface="Courier New" charset="0"/>
              </a:rPr>
              <a:t>print(</a:t>
            </a:r>
            <a:r>
              <a:rPr lang="en-US" b="1" dirty="0" smtClean="0">
                <a:solidFill>
                  <a:srgbClr val="FF052A"/>
                </a:solidFill>
                <a:latin typeface="Courier New" charset="0"/>
              </a:rPr>
              <a:t>d2)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>
                <a:solidFill>
                  <a:srgbClr val="FF052A"/>
                </a:solidFill>
                <a:latin typeface="Courier New" charset="0"/>
              </a:rPr>
              <a:t>11/</a:t>
            </a:r>
            <a:r>
              <a:rPr lang="en-US" b="1" dirty="0" smtClean="0">
                <a:solidFill>
                  <a:srgbClr val="FF052A"/>
                </a:solidFill>
                <a:latin typeface="Courier New" charset="0"/>
              </a:rPr>
              <a:t>08/2011</a:t>
            </a:r>
          </a:p>
          <a:p>
            <a:pPr>
              <a:lnSpc>
                <a:spcPct val="130000"/>
              </a:lnSpc>
            </a:pPr>
            <a:endParaRPr lang="en-US" b="1" dirty="0">
              <a:solidFill>
                <a:srgbClr val="FF052A"/>
              </a:solidFill>
              <a:latin typeface="Courier New" charset="0"/>
            </a:endParaRPr>
          </a:p>
          <a:p>
            <a:pPr>
              <a:lnSpc>
                <a:spcPct val="130000"/>
              </a:lnSpc>
            </a:pPr>
            <a:r>
              <a:rPr lang="en-US" b="1" dirty="0" smtClean="0">
                <a:latin typeface="Courier New" charset="0"/>
              </a:rPr>
              <a:t>&gt;&gt;&gt; </a:t>
            </a:r>
            <a:r>
              <a:rPr lang="en-US" b="1" dirty="0" err="1" smtClean="0">
                <a:solidFill>
                  <a:srgbClr val="008000"/>
                </a:solidFill>
                <a:latin typeface="Courier New" charset="0"/>
              </a:rPr>
              <a:t>d.yesterday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()</a:t>
            </a:r>
          </a:p>
          <a:p>
            <a:pPr>
              <a:lnSpc>
                <a:spcPct val="130000"/>
              </a:lnSpc>
            </a:pPr>
            <a:r>
              <a:rPr lang="en-US" b="1" dirty="0" smtClean="0">
                <a:latin typeface="Courier New" charset="0"/>
              </a:rPr>
              <a:t>&gt;&gt;&gt; print(</a:t>
            </a: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d2)</a:t>
            </a:r>
          </a:p>
          <a:p>
            <a:pPr>
              <a:lnSpc>
                <a:spcPct val="130000"/>
              </a:lnSpc>
            </a:pPr>
            <a:r>
              <a:rPr lang="en-US" b="1" dirty="0" smtClean="0">
                <a:solidFill>
                  <a:srgbClr val="FF0000"/>
                </a:solidFill>
                <a:latin typeface="Courier New" charset="0"/>
              </a:rPr>
              <a:t>11/07/2011</a:t>
            </a:r>
            <a:endParaRPr lang="en-US" b="1" dirty="0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5851525"/>
            <a:ext cx="32004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 need a way to make a copy of an object! Simple assignment will not work!</a:t>
            </a:r>
            <a:endParaRPr lang="en-US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562600" y="2651125"/>
            <a:ext cx="2743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accent2"/>
                </a:solidFill>
              </a:rPr>
              <a:t>These </a:t>
            </a:r>
            <a:r>
              <a:rPr lang="en-US" sz="1400" b="1" dirty="0" smtClean="0">
                <a:solidFill>
                  <a:schemeClr val="accent2"/>
                </a:solidFill>
              </a:rPr>
              <a:t>refer</a:t>
            </a:r>
            <a:r>
              <a:rPr lang="en-US" sz="1400" dirty="0" smtClean="0">
                <a:solidFill>
                  <a:schemeClr val="accent2"/>
                </a:solidFill>
              </a:rPr>
              <a:t> to the same object!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7" name="Line 37"/>
          <p:cNvSpPr>
            <a:spLocks noChangeShapeType="1"/>
          </p:cNvSpPr>
          <p:nvPr/>
        </p:nvSpPr>
        <p:spPr bwMode="auto">
          <a:xfrm flipH="1" flipV="1">
            <a:off x="1600200" y="2422525"/>
            <a:ext cx="36576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37"/>
          <p:cNvSpPr>
            <a:spLocks noChangeShapeType="1"/>
          </p:cNvSpPr>
          <p:nvPr/>
        </p:nvSpPr>
        <p:spPr bwMode="auto">
          <a:xfrm flipH="1">
            <a:off x="2438400" y="2879725"/>
            <a:ext cx="2971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797675"/>
            <a:ext cx="2133600" cy="365125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20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6912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6"/>
          <p:cNvSpPr>
            <a:spLocks noChangeArrowheads="1"/>
          </p:cNvSpPr>
          <p:nvPr/>
        </p:nvSpPr>
        <p:spPr bwMode="auto">
          <a:xfrm>
            <a:off x="228600" y="457200"/>
            <a:ext cx="863450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class</a:t>
            </a:r>
            <a:r>
              <a:rPr lang="en-US" sz="1800" b="1" dirty="0">
                <a:latin typeface="Courier New" charset="0"/>
              </a:rPr>
              <a:t> Date:</a:t>
            </a:r>
            <a:endParaRPr lang="en-US" sz="1800" b="1" dirty="0">
              <a:solidFill>
                <a:srgbClr val="FF052A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800" b="1" dirty="0">
                <a:latin typeface="Courier New" charset="0"/>
              </a:rPr>
              <a:t>( self, </a:t>
            </a:r>
            <a:r>
              <a:rPr lang="en-US" sz="1800" b="1" dirty="0" err="1">
                <a:latin typeface="Courier New" charset="0"/>
              </a:rPr>
              <a:t>mo</a:t>
            </a:r>
            <a:r>
              <a:rPr lang="en-US" sz="1800" b="1" dirty="0">
                <a:latin typeface="Courier New" charset="0"/>
              </a:rPr>
              <a:t>, </a:t>
            </a:r>
            <a:r>
              <a:rPr lang="en-US" sz="1800" b="1" dirty="0" err="1">
                <a:latin typeface="Courier New" charset="0"/>
              </a:rPr>
              <a:t>dy</a:t>
            </a:r>
            <a:r>
              <a:rPr lang="en-US" sz="1800" b="1" dirty="0">
                <a:latin typeface="Courier New" charset="0"/>
              </a:rPr>
              <a:t>, </a:t>
            </a:r>
            <a:r>
              <a:rPr lang="en-US" sz="1800" b="1" dirty="0" err="1">
                <a:latin typeface="Courier New" charset="0"/>
              </a:rPr>
              <a:t>yr</a:t>
            </a:r>
            <a:r>
              <a:rPr lang="en-US" sz="1800" b="1" dirty="0">
                <a:latin typeface="Courier New" charset="0"/>
              </a:rPr>
              <a:t> ):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800" b="1" dirty="0" err="1" smtClean="0">
                <a:solidFill>
                  <a:srgbClr val="000000"/>
                </a:solidFill>
                <a:latin typeface="Courier New" charset="0"/>
              </a:rPr>
              <a:t>str</a:t>
            </a:r>
            <a:r>
              <a:rPr lang="en-US" sz="1800" b="1" dirty="0" smtClean="0">
                <a:solidFill>
                  <a:srgbClr val="000000"/>
                </a:solidFill>
                <a:latin typeface="Courier New" charset="0"/>
              </a:rPr>
              <a:t>__</a:t>
            </a:r>
            <a:r>
              <a:rPr lang="en-US" sz="1800" b="1" dirty="0" smtClean="0">
                <a:latin typeface="Courier New" charset="0"/>
              </a:rPr>
              <a:t>(</a:t>
            </a:r>
            <a:r>
              <a:rPr lang="en-US" sz="1800" b="1" dirty="0">
                <a:latin typeface="Courier New" charset="0"/>
              </a:rPr>
              <a:t>self):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800" b="1" dirty="0">
                <a:solidFill>
                  <a:srgbClr val="F69509"/>
                </a:solidFill>
                <a:latin typeface="Courier New" charset="0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 charset="0"/>
              </a:rPr>
              <a:t>is_leap_year</a:t>
            </a:r>
            <a:r>
              <a:rPr lang="en-US" sz="1800" b="1" dirty="0" smtClean="0">
                <a:latin typeface="Courier New" charset="0"/>
              </a:rPr>
              <a:t>(self</a:t>
            </a:r>
            <a:r>
              <a:rPr lang="en-US" sz="1800" b="1" dirty="0">
                <a:latin typeface="Courier New" charset="0"/>
              </a:rPr>
              <a:t>):</a:t>
            </a:r>
          </a:p>
          <a:p>
            <a:r>
              <a:rPr lang="en-US" b="1" dirty="0" smtClean="0">
                <a:latin typeface="Courier New" charset="0"/>
              </a:rPr>
              <a:t>    </a:t>
            </a:r>
            <a:r>
              <a:rPr lang="en-US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charset="0"/>
              </a:rPr>
              <a:t>equals</a:t>
            </a:r>
            <a:r>
              <a:rPr lang="en-US" b="1" dirty="0" smtClean="0">
                <a:latin typeface="Courier New" charset="0"/>
              </a:rPr>
              <a:t>(</a:t>
            </a:r>
            <a:r>
              <a:rPr lang="en-US" b="1" dirty="0">
                <a:latin typeface="Courier New" charset="0"/>
              </a:rPr>
              <a:t>self)</a:t>
            </a:r>
            <a:r>
              <a:rPr lang="en-US" b="1" dirty="0" smtClean="0">
                <a:latin typeface="Courier New" charset="0"/>
              </a:rPr>
              <a:t>: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1815F3"/>
                </a:solidFill>
                <a:latin typeface="Courier New" charset="0"/>
              </a:rPr>
              <a:t>copy</a:t>
            </a:r>
            <a:r>
              <a:rPr lang="en-US" sz="1800" b="1" dirty="0">
                <a:latin typeface="Courier New" charset="0"/>
              </a:rPr>
              <a:t>(self):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046923"/>
                </a:solidFill>
                <a:latin typeface="Courier New" charset="0"/>
              </a:rPr>
              <a:t>""" returns a DIFFERENT object w/SAME date value! """</a:t>
            </a:r>
          </a:p>
          <a:p>
            <a:r>
              <a:rPr lang="en-US" sz="1800" b="1" dirty="0" smtClean="0">
                <a:solidFill>
                  <a:srgbClr val="FF052A"/>
                </a:solidFill>
                <a:latin typeface="Courier New" charset="0"/>
              </a:rPr>
              <a:t>	 return </a:t>
            </a:r>
            <a:r>
              <a:rPr lang="en-US" sz="1800" b="1" dirty="0" smtClean="0">
                <a:latin typeface="Courier New" charset="0"/>
              </a:rPr>
              <a:t>Date(</a:t>
            </a:r>
            <a:r>
              <a:rPr lang="en-US" sz="1800" b="1" dirty="0" err="1" smtClean="0">
                <a:latin typeface="Courier New" charset="0"/>
              </a:rPr>
              <a:t>self.month</a:t>
            </a:r>
            <a:r>
              <a:rPr lang="en-US" sz="1800" b="1" dirty="0" smtClean="0">
                <a:latin typeface="Courier New" charset="0"/>
              </a:rPr>
              <a:t>, </a:t>
            </a:r>
            <a:r>
              <a:rPr lang="en-US" sz="1800" b="1" dirty="0" err="1" smtClean="0">
                <a:latin typeface="Courier New" charset="0"/>
              </a:rPr>
              <a:t>self.day</a:t>
            </a:r>
            <a:r>
              <a:rPr lang="en-US" sz="1800" b="1" dirty="0" smtClean="0">
                <a:latin typeface="Courier New" charset="0"/>
              </a:rPr>
              <a:t>, </a:t>
            </a:r>
            <a:r>
              <a:rPr lang="en-US" sz="1800" b="1" dirty="0" err="1" smtClean="0">
                <a:latin typeface="Courier New" charset="0"/>
              </a:rPr>
              <a:t>self.year</a:t>
            </a:r>
            <a:r>
              <a:rPr lang="en-US" sz="1800" b="1" dirty="0" smtClean="0">
                <a:latin typeface="Courier New" charset="0"/>
              </a:rPr>
              <a:t>)</a:t>
            </a:r>
            <a:endParaRPr lang="en-US" sz="1800" b="1" dirty="0">
              <a:latin typeface="Courier New" charset="0"/>
            </a:endParaRPr>
          </a:p>
          <a:p>
            <a:endParaRPr lang="en-US" sz="1800" b="1" dirty="0">
              <a:latin typeface="Courier New" charset="0"/>
            </a:endParaRPr>
          </a:p>
          <a:p>
            <a:endParaRPr lang="en-US" sz="1800" b="1" dirty="0">
              <a:latin typeface="Courier New" charset="0"/>
            </a:endParaRPr>
          </a:p>
        </p:txBody>
      </p:sp>
      <p:sp>
        <p:nvSpPr>
          <p:cNvPr id="45058" name="Text Box 5"/>
          <p:cNvSpPr txBox="1">
            <a:spLocks noChangeArrowheads="1"/>
          </p:cNvSpPr>
          <p:nvPr/>
        </p:nvSpPr>
        <p:spPr bwMode="auto">
          <a:xfrm>
            <a:off x="4478338" y="215900"/>
            <a:ext cx="4095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4000" b="1">
                <a:latin typeface="Courier New" charset="0"/>
              </a:rPr>
              <a:t>copy</a:t>
            </a:r>
            <a:endParaRPr lang="en-US" sz="4000">
              <a:latin typeface="Times" charset="0"/>
            </a:endParaRPr>
          </a:p>
        </p:txBody>
      </p:sp>
      <p:grpSp>
        <p:nvGrpSpPr>
          <p:cNvPr id="45059" name="Group 2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7191375" y="5824538"/>
            <a:ext cx="609600" cy="685800"/>
            <a:chOff x="2928" y="1051"/>
            <a:chExt cx="840" cy="957"/>
          </a:xfrm>
        </p:grpSpPr>
        <p:sp>
          <p:nvSpPr>
            <p:cNvPr id="45061" name="Freeform 23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2928" y="1759"/>
              <a:ext cx="810" cy="249"/>
            </a:xfrm>
            <a:custGeom>
              <a:avLst/>
              <a:gdLst>
                <a:gd name="T0" fmla="*/ 245 w 1048"/>
                <a:gd name="T1" fmla="*/ 21 h 250"/>
                <a:gd name="T2" fmla="*/ 420 w 1048"/>
                <a:gd name="T3" fmla="*/ 83 h 250"/>
                <a:gd name="T4" fmla="*/ 439 w 1048"/>
                <a:gd name="T5" fmla="*/ 111 h 250"/>
                <a:gd name="T6" fmla="*/ 458 w 1048"/>
                <a:gd name="T7" fmla="*/ 135 h 250"/>
                <a:gd name="T8" fmla="*/ 484 w 1048"/>
                <a:gd name="T9" fmla="*/ 176 h 250"/>
                <a:gd name="T10" fmla="*/ 346 w 1048"/>
                <a:gd name="T11" fmla="*/ 245 h 250"/>
                <a:gd name="T12" fmla="*/ 38 w 1048"/>
                <a:gd name="T13" fmla="*/ 225 h 250"/>
                <a:gd name="T14" fmla="*/ 0 w 1048"/>
                <a:gd name="T15" fmla="*/ 204 h 250"/>
                <a:gd name="T16" fmla="*/ 3 w 1048"/>
                <a:gd name="T17" fmla="*/ 170 h 250"/>
                <a:gd name="T18" fmla="*/ 44 w 1048"/>
                <a:gd name="T19" fmla="*/ 128 h 250"/>
                <a:gd name="T20" fmla="*/ 96 w 1048"/>
                <a:gd name="T21" fmla="*/ 76 h 250"/>
                <a:gd name="T22" fmla="*/ 128 w 1048"/>
                <a:gd name="T23" fmla="*/ 55 h 250"/>
                <a:gd name="T24" fmla="*/ 149 w 1048"/>
                <a:gd name="T25" fmla="*/ 28 h 250"/>
                <a:gd name="T26" fmla="*/ 175 w 1048"/>
                <a:gd name="T27" fmla="*/ 14 h 250"/>
                <a:gd name="T28" fmla="*/ 233 w 1048"/>
                <a:gd name="T29" fmla="*/ 28 h 250"/>
                <a:gd name="T30" fmla="*/ 245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2" name="Oval 2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965" y="1240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3" name="Oval 2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-1967255">
              <a:off x="3039" y="1383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Oval 2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262" y="1383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5" name="Oval 2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 rot="-2071034">
              <a:off x="3521" y="1431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Oval 2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118" y="1479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7" name="Oval 2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341" y="1495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8" name="Oval 3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543" y="1549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AutoShape 3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 rot="-5400000">
              <a:off x="3291" y="1540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0" name="Freeform 32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3120" y="1128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Freeform 33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3254" y="1051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2" name="Freeform 34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3025" y="1802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Freeform 35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456" y="1813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0" name="Text Box 36"/>
          <p:cNvSpPr txBox="1">
            <a:spLocks noChangeArrowheads="1"/>
          </p:cNvSpPr>
          <p:nvPr/>
        </p:nvSpPr>
        <p:spPr bwMode="auto">
          <a:xfrm>
            <a:off x="1323975" y="5356225"/>
            <a:ext cx="594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rgbClr val="046923"/>
                </a:solidFill>
                <a:latin typeface="Cambria" charset="0"/>
                <a:cs typeface="Cambria" charset="0"/>
              </a:rPr>
              <a:t>Whenever  you want to create a brand-new object, use the appropriate CONSTRUCTOR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2976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8"/>
          <p:cNvSpPr>
            <a:spLocks noChangeArrowheads="1"/>
          </p:cNvSpPr>
          <p:nvPr/>
        </p:nvSpPr>
        <p:spPr bwMode="auto">
          <a:xfrm>
            <a:off x="176213" y="971550"/>
            <a:ext cx="611257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class</a:t>
            </a:r>
            <a:r>
              <a:rPr lang="en-US" b="1" dirty="0">
                <a:latin typeface="Courier New" charset="0"/>
              </a:rPr>
              <a:t> Date: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 smtClean="0">
                <a:solidFill>
                  <a:srgbClr val="1815F3"/>
                </a:solidFill>
                <a:latin typeface="Courier New" charset="0"/>
              </a:rPr>
              <a:t>is_before</a:t>
            </a:r>
            <a:r>
              <a:rPr lang="en-US" b="1" dirty="0" smtClean="0">
                <a:latin typeface="Courier New" charset="0"/>
              </a:rPr>
              <a:t>(self</a:t>
            </a:r>
            <a:r>
              <a:rPr lang="en-US" b="1" dirty="0">
                <a:latin typeface="Courier New" charset="0"/>
              </a:rPr>
              <a:t>, d2):</a:t>
            </a:r>
          </a:p>
          <a:p>
            <a:r>
              <a:rPr lang="en-US" b="1" dirty="0">
                <a:latin typeface="Courier New" charset="0"/>
              </a:rPr>
              <a:t>      </a:t>
            </a:r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""" if self is before d2, this should</a:t>
            </a:r>
          </a:p>
          <a:p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          return True; else False """</a:t>
            </a:r>
          </a:p>
          <a:p>
            <a:endParaRPr lang="en-US" b="1" dirty="0" smtClean="0">
              <a:latin typeface="Courier New" charset="0"/>
            </a:endParaRPr>
          </a:p>
          <a:p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	  </a:t>
            </a:r>
            <a:r>
              <a:rPr lang="en-US" b="1" dirty="0">
                <a:latin typeface="Courier New" charset="0"/>
              </a:rPr>
              <a:t>if </a:t>
            </a:r>
            <a:r>
              <a:rPr lang="en-US" b="1" dirty="0" err="1">
                <a:latin typeface="Courier New" charset="0"/>
              </a:rPr>
              <a:t>self.month</a:t>
            </a:r>
            <a:r>
              <a:rPr lang="en-US" b="1" dirty="0">
                <a:latin typeface="Courier New" charset="0"/>
              </a:rPr>
              <a:t> &lt; d2.month: </a:t>
            </a:r>
          </a:p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		return</a:t>
            </a:r>
            <a:r>
              <a:rPr lang="en-US" b="1" dirty="0">
                <a:latin typeface="Courier New" charset="0"/>
              </a:rPr>
              <a:t> True</a:t>
            </a:r>
          </a:p>
          <a:p>
            <a:endParaRPr lang="en-US" b="1" dirty="0" smtClean="0">
              <a:latin typeface="Courier New" charset="0"/>
            </a:endParaRPr>
          </a:p>
          <a:p>
            <a:r>
              <a:rPr lang="en-US" b="1" dirty="0" smtClean="0">
                <a:latin typeface="Courier New" charset="0"/>
              </a:rPr>
              <a:t>	  if </a:t>
            </a:r>
            <a:r>
              <a:rPr lang="en-US" b="1" dirty="0" err="1">
                <a:latin typeface="Courier New" charset="0"/>
              </a:rPr>
              <a:t>self.day</a:t>
            </a:r>
            <a:r>
              <a:rPr lang="en-US" b="1" dirty="0">
                <a:latin typeface="Courier New" charset="0"/>
              </a:rPr>
              <a:t>   &lt; d2.day: </a:t>
            </a:r>
          </a:p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		return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True</a:t>
            </a:r>
          </a:p>
          <a:p>
            <a:endParaRPr lang="en-US" b="1" dirty="0" smtClean="0">
              <a:latin typeface="Courier New" charset="0"/>
            </a:endParaRPr>
          </a:p>
          <a:p>
            <a:r>
              <a:rPr lang="en-US" b="1" dirty="0" smtClean="0">
                <a:solidFill>
                  <a:srgbClr val="046923"/>
                </a:solidFill>
                <a:latin typeface="Courier New" charset="0"/>
              </a:rPr>
              <a:t>     </a:t>
            </a:r>
            <a:r>
              <a:rPr lang="en-US" b="1" dirty="0" smtClean="0">
                <a:latin typeface="Courier New" charset="0"/>
              </a:rPr>
              <a:t>if </a:t>
            </a:r>
            <a:r>
              <a:rPr lang="en-US" b="1" dirty="0" err="1">
                <a:latin typeface="Courier New" charset="0"/>
              </a:rPr>
              <a:t>self.year</a:t>
            </a:r>
            <a:r>
              <a:rPr lang="en-US" b="1" dirty="0">
                <a:latin typeface="Courier New" charset="0"/>
              </a:rPr>
              <a:t>  &lt; d2.year: </a:t>
            </a:r>
          </a:p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		return</a:t>
            </a:r>
            <a:r>
              <a:rPr lang="en-US" b="1" dirty="0">
                <a:latin typeface="Courier New" charset="0"/>
              </a:rPr>
              <a:t> True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</a:t>
            </a:r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return</a:t>
            </a:r>
            <a:r>
              <a:rPr lang="en-US" b="1" dirty="0">
                <a:latin typeface="Courier New" charset="0"/>
              </a:rPr>
              <a:t> False</a:t>
            </a:r>
          </a:p>
        </p:txBody>
      </p:sp>
      <p:sp>
        <p:nvSpPr>
          <p:cNvPr id="47106" name="Text Box 9"/>
          <p:cNvSpPr txBox="1">
            <a:spLocks noChangeArrowheads="1"/>
          </p:cNvSpPr>
          <p:nvPr/>
        </p:nvSpPr>
        <p:spPr bwMode="auto">
          <a:xfrm>
            <a:off x="147638" y="2032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1815F3"/>
                </a:solidFill>
              </a:rPr>
              <a:t>What's wrong?</a:t>
            </a: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6367463" y="131763"/>
            <a:ext cx="2566987" cy="138588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100" dirty="0">
                <a:solidFill>
                  <a:srgbClr val="000000"/>
                </a:solidFill>
                <a:latin typeface="Calibri" charset="0"/>
                <a:cs typeface="Calibri" charset="0"/>
              </a:rPr>
              <a:t>d = Date(1,1,2012)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charset="0"/>
                <a:cs typeface="Calibri" charset="0"/>
              </a:rPr>
              <a:t>d2 = Date(11,8,2011)</a:t>
            </a:r>
          </a:p>
          <a:p>
            <a:r>
              <a:rPr lang="en-US" sz="2100" b="1" dirty="0" err="1" smtClean="0">
                <a:solidFill>
                  <a:srgbClr val="1815F3"/>
                </a:solidFill>
                <a:latin typeface="Calibri" charset="0"/>
                <a:cs typeface="Calibri" charset="0"/>
              </a:rPr>
              <a:t>d.is_before</a:t>
            </a:r>
            <a:r>
              <a:rPr lang="en-US" sz="2100" b="1" dirty="0">
                <a:solidFill>
                  <a:srgbClr val="1815F3"/>
                </a:solidFill>
                <a:latin typeface="Calibri" charset="0"/>
                <a:cs typeface="Calibri" charset="0"/>
              </a:rPr>
              <a:t>( d2 )</a:t>
            </a:r>
          </a:p>
          <a:p>
            <a:r>
              <a:rPr lang="en-US" sz="21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True</a:t>
            </a:r>
          </a:p>
        </p:txBody>
      </p:sp>
      <p:sp>
        <p:nvSpPr>
          <p:cNvPr id="47109" name="Ink 1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645275" y="5497513"/>
            <a:ext cx="4763" cy="4762"/>
          </a:xfrm>
          <a:custGeom>
            <a:avLst/>
            <a:gdLst>
              <a:gd name="T0" fmla="*/ 0 w 13"/>
              <a:gd name="T1" fmla="*/ 7276812 h 10"/>
              <a:gd name="T2" fmla="*/ 4397 w 13"/>
              <a:gd name="T3" fmla="*/ 7272526 h 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" h="10" extrusionOk="0">
                <a:moveTo>
                  <a:pt x="0" y="9"/>
                </a:moveTo>
                <a:cubicBezTo>
                  <a:pt x="4" y="6"/>
                  <a:pt x="8" y="3"/>
                  <a:pt x="12" y="0"/>
                </a:cubicBezTo>
              </a:path>
            </a:pathLst>
          </a:custGeom>
          <a:noFill/>
          <a:ln w="19050" cap="rnd">
            <a:solidFill>
              <a:srgbClr val="5C83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539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8"/>
          <p:cNvSpPr>
            <a:spLocks noChangeArrowheads="1"/>
          </p:cNvSpPr>
          <p:nvPr/>
        </p:nvSpPr>
        <p:spPr bwMode="auto">
          <a:xfrm>
            <a:off x="176213" y="971550"/>
            <a:ext cx="8042586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class</a:t>
            </a:r>
            <a:r>
              <a:rPr lang="en-US" b="1" dirty="0">
                <a:latin typeface="Courier New" charset="0"/>
              </a:rPr>
              <a:t> Date: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 smtClean="0">
                <a:solidFill>
                  <a:srgbClr val="1815F3"/>
                </a:solidFill>
                <a:latin typeface="Courier New" charset="0"/>
              </a:rPr>
              <a:t>is_before</a:t>
            </a:r>
            <a:r>
              <a:rPr lang="en-US" b="1" dirty="0" smtClean="0">
                <a:latin typeface="Courier New" charset="0"/>
              </a:rPr>
              <a:t>(self</a:t>
            </a:r>
            <a:r>
              <a:rPr lang="en-US" b="1" dirty="0">
                <a:latin typeface="Courier New" charset="0"/>
              </a:rPr>
              <a:t>, d2):</a:t>
            </a:r>
          </a:p>
          <a:p>
            <a:r>
              <a:rPr lang="en-US" b="1" dirty="0">
                <a:latin typeface="Courier New" charset="0"/>
              </a:rPr>
              <a:t>      </a:t>
            </a:r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""" if self is before d2, this should</a:t>
            </a:r>
          </a:p>
          <a:p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          return True; else False """</a:t>
            </a:r>
          </a:p>
          <a:p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      </a:t>
            </a:r>
            <a:r>
              <a:rPr lang="en-US" b="1" dirty="0">
                <a:latin typeface="Courier New" charset="0"/>
              </a:rPr>
              <a:t>if </a:t>
            </a:r>
            <a:r>
              <a:rPr lang="en-US" b="1" dirty="0" err="1">
                <a:latin typeface="Courier New" charset="0"/>
              </a:rPr>
              <a:t>self.year</a:t>
            </a:r>
            <a:r>
              <a:rPr lang="en-US" b="1" dirty="0">
                <a:latin typeface="Courier New" charset="0"/>
              </a:rPr>
              <a:t>  &lt; d2.year: </a:t>
            </a:r>
          </a:p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		return</a:t>
            </a:r>
            <a:r>
              <a:rPr lang="en-US" b="1" dirty="0">
                <a:latin typeface="Courier New" charset="0"/>
              </a:rPr>
              <a:t> True</a:t>
            </a:r>
          </a:p>
          <a:p>
            <a:endParaRPr lang="en-US" b="1" dirty="0">
              <a:solidFill>
                <a:srgbClr val="046923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046923"/>
                </a:solidFill>
                <a:latin typeface="Courier New" charset="0"/>
              </a:rPr>
              <a:t>      </a:t>
            </a:r>
            <a:r>
              <a:rPr lang="en-US" b="1" dirty="0">
                <a:latin typeface="Courier New" charset="0"/>
              </a:rPr>
              <a:t>if </a:t>
            </a:r>
            <a:r>
              <a:rPr lang="en-US" b="1" dirty="0" err="1">
                <a:latin typeface="Courier New" charset="0"/>
              </a:rPr>
              <a:t>self.month</a:t>
            </a:r>
            <a:r>
              <a:rPr lang="en-US" b="1" dirty="0">
                <a:latin typeface="Courier New" charset="0"/>
              </a:rPr>
              <a:t> &lt; d2.month 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and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self.year</a:t>
            </a:r>
            <a:r>
              <a:rPr lang="en-US" b="1" dirty="0" smtClean="0">
                <a:latin typeface="Courier New" charset="0"/>
              </a:rPr>
              <a:t> == d2.year: 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		return</a:t>
            </a:r>
            <a:r>
              <a:rPr lang="en-US" b="1" dirty="0">
                <a:latin typeface="Courier New" charset="0"/>
              </a:rPr>
              <a:t> True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if </a:t>
            </a:r>
            <a:r>
              <a:rPr lang="en-US" b="1" dirty="0" err="1">
                <a:latin typeface="Courier New" charset="0"/>
              </a:rPr>
              <a:t>self.day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smtClean="0">
                <a:latin typeface="Courier New" charset="0"/>
              </a:rPr>
              <a:t>&lt; </a:t>
            </a:r>
            <a:r>
              <a:rPr lang="en-US" b="1" dirty="0">
                <a:latin typeface="Courier New" charset="0"/>
              </a:rPr>
              <a:t>d2.day </a:t>
            </a:r>
            <a:r>
              <a:rPr lang="en-US" b="1" dirty="0">
                <a:solidFill>
                  <a:srgbClr val="C00000"/>
                </a:solidFill>
                <a:latin typeface="Courier New" charset="0"/>
              </a:rPr>
              <a:t>and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self.month</a:t>
            </a:r>
            <a:r>
              <a:rPr lang="en-US" b="1" dirty="0" smtClean="0">
                <a:latin typeface="Courier New" charset="0"/>
              </a:rPr>
              <a:t> == d2.month:</a:t>
            </a:r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		return</a:t>
            </a:r>
            <a:r>
              <a:rPr lang="en-US" b="1" dirty="0">
                <a:latin typeface="Courier New" charset="0"/>
              </a:rPr>
              <a:t> True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</a:t>
            </a:r>
            <a:r>
              <a:rPr lang="en-US" b="1" dirty="0">
                <a:solidFill>
                  <a:srgbClr val="F69509"/>
                </a:solidFill>
                <a:latin typeface="Courier New" charset="0"/>
              </a:rPr>
              <a:t>return</a:t>
            </a:r>
            <a:r>
              <a:rPr lang="en-US" b="1" dirty="0">
                <a:latin typeface="Courier New" charset="0"/>
              </a:rPr>
              <a:t> False</a:t>
            </a:r>
          </a:p>
        </p:txBody>
      </p:sp>
      <p:sp>
        <p:nvSpPr>
          <p:cNvPr id="47106" name="Text Box 9"/>
          <p:cNvSpPr txBox="1">
            <a:spLocks noChangeArrowheads="1"/>
          </p:cNvSpPr>
          <p:nvPr/>
        </p:nvSpPr>
        <p:spPr bwMode="auto">
          <a:xfrm>
            <a:off x="147638" y="2032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1815F3"/>
                </a:solidFill>
              </a:rPr>
              <a:t>Better</a:t>
            </a:r>
            <a:endParaRPr lang="en-US" dirty="0">
              <a:solidFill>
                <a:srgbClr val="1815F3"/>
              </a:solidFill>
            </a:endParaRP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6367463" y="131763"/>
            <a:ext cx="2566987" cy="138588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100" dirty="0">
                <a:solidFill>
                  <a:srgbClr val="000000"/>
                </a:solidFill>
                <a:latin typeface="Calibri" charset="0"/>
                <a:cs typeface="Calibri" charset="0"/>
              </a:rPr>
              <a:t>d = Date(1,1,2012)</a:t>
            </a:r>
          </a:p>
          <a:p>
            <a:r>
              <a:rPr lang="en-US" sz="2100" dirty="0">
                <a:solidFill>
                  <a:srgbClr val="000000"/>
                </a:solidFill>
                <a:latin typeface="Calibri" charset="0"/>
                <a:cs typeface="Calibri" charset="0"/>
              </a:rPr>
              <a:t>d2 = Date(11,8,2011)</a:t>
            </a:r>
          </a:p>
          <a:p>
            <a:r>
              <a:rPr lang="en-US" sz="2100" b="1" dirty="0" err="1" smtClean="0">
                <a:solidFill>
                  <a:srgbClr val="1815F3"/>
                </a:solidFill>
                <a:latin typeface="Calibri" charset="0"/>
                <a:cs typeface="Calibri" charset="0"/>
              </a:rPr>
              <a:t>d.is_before</a:t>
            </a:r>
            <a:r>
              <a:rPr lang="en-US" sz="2100" b="1" dirty="0">
                <a:solidFill>
                  <a:srgbClr val="1815F3"/>
                </a:solidFill>
                <a:latin typeface="Calibri" charset="0"/>
                <a:cs typeface="Calibri" charset="0"/>
              </a:rPr>
              <a:t>( d2 )</a:t>
            </a:r>
          </a:p>
          <a:p>
            <a:r>
              <a:rPr lang="en-US" sz="2100" b="1" dirty="0" smtClean="0">
                <a:solidFill>
                  <a:srgbClr val="000000"/>
                </a:solidFill>
                <a:latin typeface="Courier New" charset="0"/>
                <a:cs typeface="Courier New" charset="0"/>
              </a:rPr>
              <a:t>False</a:t>
            </a:r>
            <a:endParaRPr lang="en-US" sz="2100" b="1" dirty="0">
              <a:solidFill>
                <a:srgbClr val="000000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47109" name="Ink 1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645275" y="5497513"/>
            <a:ext cx="4763" cy="4762"/>
          </a:xfrm>
          <a:custGeom>
            <a:avLst/>
            <a:gdLst>
              <a:gd name="T0" fmla="*/ 0 w 13"/>
              <a:gd name="T1" fmla="*/ 7276812 h 10"/>
              <a:gd name="T2" fmla="*/ 4397 w 13"/>
              <a:gd name="T3" fmla="*/ 7272526 h 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" h="10" extrusionOk="0">
                <a:moveTo>
                  <a:pt x="0" y="9"/>
                </a:moveTo>
                <a:cubicBezTo>
                  <a:pt x="4" y="6"/>
                  <a:pt x="8" y="3"/>
                  <a:pt x="12" y="0"/>
                </a:cubicBezTo>
              </a:path>
            </a:pathLst>
          </a:custGeom>
          <a:noFill/>
          <a:ln w="19050" cap="rnd">
            <a:solidFill>
              <a:srgbClr val="5C83B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866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6"/>
          <p:cNvSpPr>
            <a:spLocks noChangeArrowheads="1"/>
          </p:cNvSpPr>
          <p:nvPr/>
        </p:nvSpPr>
        <p:spPr bwMode="auto">
          <a:xfrm>
            <a:off x="381000" y="1219200"/>
            <a:ext cx="76914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F69509"/>
                </a:solidFill>
                <a:latin typeface="Courier New" charset="0"/>
              </a:rPr>
              <a:t>class</a:t>
            </a:r>
            <a:r>
              <a:rPr lang="en-US" sz="1600" b="1" dirty="0">
                <a:latin typeface="Courier New" charset="0"/>
              </a:rPr>
              <a:t> Date</a:t>
            </a:r>
            <a:r>
              <a:rPr lang="en-US" sz="1600" b="1" dirty="0" smtClean="0">
                <a:latin typeface="Courier New" charset="0"/>
              </a:rPr>
              <a:t>:</a:t>
            </a:r>
            <a:endParaRPr lang="en-US" sz="1600" b="1" dirty="0">
              <a:solidFill>
                <a:srgbClr val="046923"/>
              </a:solidFill>
              <a:latin typeface="Courier New" charset="0"/>
            </a:endParaRPr>
          </a:p>
          <a:p>
            <a:endParaRPr lang="en-US" sz="1600" b="1" dirty="0">
              <a:solidFill>
                <a:srgbClr val="046923"/>
              </a:solidFill>
              <a:latin typeface="Courier New" charset="0"/>
            </a:endParaRPr>
          </a:p>
          <a:p>
            <a:r>
              <a:rPr lang="en-US" sz="1600" b="1" dirty="0">
                <a:solidFill>
                  <a:srgbClr val="F69509"/>
                </a:solidFill>
                <a:latin typeface="Courier New" charset="0"/>
              </a:rPr>
              <a:t>   </a:t>
            </a:r>
            <a:r>
              <a:rPr lang="en-US" sz="1600" b="1" dirty="0" err="1">
                <a:solidFill>
                  <a:srgbClr val="F69509"/>
                </a:solidFill>
                <a:latin typeface="Courier New" charset="0"/>
              </a:rPr>
              <a:t>def</a:t>
            </a:r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 </a:t>
            </a:r>
            <a:r>
              <a:rPr lang="en-US" sz="1600" b="1" dirty="0">
                <a:solidFill>
                  <a:srgbClr val="1815F3"/>
                </a:solidFill>
                <a:latin typeface="Courier New" charset="0"/>
              </a:rPr>
              <a:t>tomorrow</a:t>
            </a:r>
            <a:r>
              <a:rPr lang="en-US" sz="1600" b="1" dirty="0">
                <a:latin typeface="Courier New" charset="0"/>
              </a:rPr>
              <a:t>(self):</a:t>
            </a:r>
          </a:p>
          <a:p>
            <a:r>
              <a:rPr lang="en-US" sz="1600" b="1" dirty="0">
                <a:latin typeface="Courier New" charset="0"/>
              </a:rPr>
              <a:t>      </a:t>
            </a:r>
            <a:r>
              <a:rPr lang="en-US" sz="1600" b="1" dirty="0">
                <a:solidFill>
                  <a:srgbClr val="046923"/>
                </a:solidFill>
                <a:latin typeface="Courier New" charset="0"/>
              </a:rPr>
              <a:t>""" moves the date that calls it ahead 1 day """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solidFill>
                  <a:srgbClr val="FF052A"/>
                </a:solidFill>
                <a:latin typeface="Courier New" charset="0"/>
              </a:rPr>
              <a:t>      </a:t>
            </a:r>
            <a:r>
              <a:rPr lang="en-US" sz="1600" b="1" dirty="0" err="1" smtClean="0">
                <a:latin typeface="Courier New" charset="0"/>
              </a:rPr>
              <a:t>monthLen</a:t>
            </a:r>
            <a:r>
              <a:rPr lang="en-US" sz="1600" b="1" dirty="0" smtClean="0">
                <a:latin typeface="Courier New" charset="0"/>
              </a:rPr>
              <a:t> </a:t>
            </a:r>
            <a:r>
              <a:rPr lang="en-US" sz="1600" b="1" dirty="0">
                <a:latin typeface="Courier New" charset="0"/>
              </a:rPr>
              <a:t>= [0,31,28,31,30,31,30,31,31,30,31,30,31]</a:t>
            </a:r>
            <a:endParaRPr lang="en-US" sz="1600" b="1" dirty="0">
              <a:solidFill>
                <a:srgbClr val="FF052A"/>
              </a:solidFill>
              <a:latin typeface="Courier New" charset="0"/>
            </a:endParaRPr>
          </a:p>
          <a:p>
            <a:endParaRPr lang="en-US" sz="1600" b="1" dirty="0">
              <a:solidFill>
                <a:srgbClr val="FF052A"/>
              </a:solidFill>
              <a:latin typeface="Courier New" charset="0"/>
            </a:endParaRPr>
          </a:p>
        </p:txBody>
      </p:sp>
      <p:sp>
        <p:nvSpPr>
          <p:cNvPr id="46092" name="Ink 5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176213" y="3446463"/>
            <a:ext cx="1587" cy="1587"/>
          </a:xfrm>
          <a:custGeom>
            <a:avLst/>
            <a:gdLst>
              <a:gd name="T0" fmla="*/ 0 w 1"/>
              <a:gd name="T1" fmla="*/ 15190764 h 1"/>
              <a:gd name="T2" fmla="*/ 0 w 1"/>
              <a:gd name="T3" fmla="*/ 15190764 h 1"/>
              <a:gd name="T4" fmla="*/ 0 w 1"/>
              <a:gd name="T5" fmla="*/ 15190764 h 1"/>
              <a:gd name="T6" fmla="*/ 0 w 1"/>
              <a:gd name="T7" fmla="*/ 15190764 h 1"/>
              <a:gd name="T8" fmla="*/ 0 w 1"/>
              <a:gd name="T9" fmla="*/ 15190764 h 1"/>
              <a:gd name="T10" fmla="*/ 0 w 1"/>
              <a:gd name="T11" fmla="*/ 15190764 h 1"/>
              <a:gd name="T12" fmla="*/ 0 w 1"/>
              <a:gd name="T13" fmla="*/ 15190764 h 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C050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3" name="Rectangle 59"/>
          <p:cNvSpPr>
            <a:spLocks noChangeArrowheads="1"/>
          </p:cNvSpPr>
          <p:nvPr/>
        </p:nvSpPr>
        <p:spPr bwMode="auto">
          <a:xfrm rot="-5400000">
            <a:off x="-66675" y="3038475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dirty="0">
                <a:latin typeface="Calibri" charset="0"/>
                <a:cs typeface="Calibri" charset="0"/>
              </a:rPr>
              <a:t>first, add 1 to </a:t>
            </a:r>
            <a:r>
              <a:rPr lang="en-US" sz="1000" b="1" dirty="0" err="1">
                <a:latin typeface="Courier New" charset="0"/>
                <a:cs typeface="Courier New" charset="0"/>
              </a:rPr>
              <a:t>self.day</a:t>
            </a:r>
            <a:endParaRPr lang="en-US" sz="1000" b="1" dirty="0">
              <a:latin typeface="Courier New" charset="0"/>
              <a:cs typeface="Courier New" charset="0"/>
            </a:endParaRPr>
          </a:p>
        </p:txBody>
      </p:sp>
      <p:sp>
        <p:nvSpPr>
          <p:cNvPr id="46094" name="Rectangle 59"/>
          <p:cNvSpPr>
            <a:spLocks noChangeArrowheads="1"/>
          </p:cNvSpPr>
          <p:nvPr/>
        </p:nvSpPr>
        <p:spPr bwMode="auto">
          <a:xfrm rot="-5400000">
            <a:off x="-304006" y="4723606"/>
            <a:ext cx="1617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dirty="0">
                <a:latin typeface="Calibri" charset="0"/>
                <a:cs typeface="Calibri" charset="0"/>
              </a:rPr>
              <a:t>then, adjust month and year, if needed</a:t>
            </a:r>
            <a:endParaRPr lang="en-US" sz="1000" b="1" dirty="0">
              <a:latin typeface="Courier New" charset="0"/>
              <a:cs typeface="Courier New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7010400" y="1219200"/>
            <a:ext cx="15414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200"/>
              <a:t>Write this </a:t>
            </a:r>
            <a:r>
              <a:rPr lang="en-US" sz="1200" b="1">
                <a:latin typeface="Courier New" charset="0"/>
              </a:rPr>
              <a:t>tomorrow</a:t>
            </a:r>
            <a:r>
              <a:rPr lang="en-US" sz="1200"/>
              <a:t> method.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tomorrow()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298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1950" y="10668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Class:   </a:t>
            </a:r>
            <a:r>
              <a:rPr lang="en-US" dirty="0">
                <a:latin typeface="Calibri" charset="0"/>
                <a:cs typeface="Calibri" charset="0"/>
              </a:rPr>
              <a:t>a user-defined </a:t>
            </a:r>
            <a:r>
              <a:rPr lang="en-US" dirty="0" err="1">
                <a:latin typeface="Calibri" charset="0"/>
                <a:cs typeface="Calibri" charset="0"/>
              </a:rPr>
              <a:t>datatype</a:t>
            </a:r>
            <a:endParaRPr lang="en-US" dirty="0">
              <a:latin typeface="Calibri" charset="0"/>
              <a:cs typeface="Calibri" charset="0"/>
            </a:endParaRPr>
          </a:p>
        </p:txBody>
      </p:sp>
      <p:grpSp>
        <p:nvGrpSpPr>
          <p:cNvPr id="19459" name="Group 5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470900" y="311150"/>
            <a:ext cx="444500" cy="538163"/>
            <a:chOff x="2928" y="1051"/>
            <a:chExt cx="840" cy="957"/>
          </a:xfrm>
        </p:grpSpPr>
        <p:sp>
          <p:nvSpPr>
            <p:cNvPr id="19478" name="Freeform 53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2928" y="1759"/>
              <a:ext cx="810" cy="249"/>
            </a:xfrm>
            <a:custGeom>
              <a:avLst/>
              <a:gdLst>
                <a:gd name="T0" fmla="*/ 40 w 1048"/>
                <a:gd name="T1" fmla="*/ 21 h 250"/>
                <a:gd name="T2" fmla="*/ 70 w 1048"/>
                <a:gd name="T3" fmla="*/ 83 h 250"/>
                <a:gd name="T4" fmla="*/ 73 w 1048"/>
                <a:gd name="T5" fmla="*/ 111 h 250"/>
                <a:gd name="T6" fmla="*/ 76 w 1048"/>
                <a:gd name="T7" fmla="*/ 128 h 250"/>
                <a:gd name="T8" fmla="*/ 80 w 1048"/>
                <a:gd name="T9" fmla="*/ 169 h 250"/>
                <a:gd name="T10" fmla="*/ 56 w 1048"/>
                <a:gd name="T11" fmla="*/ 238 h 250"/>
                <a:gd name="T12" fmla="*/ 6 w 1048"/>
                <a:gd name="T13" fmla="*/ 218 h 250"/>
                <a:gd name="T14" fmla="*/ 0 w 1048"/>
                <a:gd name="T15" fmla="*/ 197 h 250"/>
                <a:gd name="T16" fmla="*/ 2 w 1048"/>
                <a:gd name="T17" fmla="*/ 163 h 250"/>
                <a:gd name="T18" fmla="*/ 7 w 1048"/>
                <a:gd name="T19" fmla="*/ 125 h 250"/>
                <a:gd name="T20" fmla="*/ 15 w 1048"/>
                <a:gd name="T21" fmla="*/ 76 h 250"/>
                <a:gd name="T22" fmla="*/ 22 w 1048"/>
                <a:gd name="T23" fmla="*/ 55 h 250"/>
                <a:gd name="T24" fmla="*/ 25 w 1048"/>
                <a:gd name="T25" fmla="*/ 28 h 250"/>
                <a:gd name="T26" fmla="*/ 29 w 1048"/>
                <a:gd name="T27" fmla="*/ 14 h 250"/>
                <a:gd name="T28" fmla="*/ 38 w 1048"/>
                <a:gd name="T29" fmla="*/ 28 h 250"/>
                <a:gd name="T30" fmla="*/ 40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5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965" y="1240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5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rot="-1967255">
              <a:off x="3039" y="1383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Oval 5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262" y="1383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Oval 5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 rot="-2071034">
              <a:off x="3521" y="1431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Oval 5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118" y="1479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5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341" y="1495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6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543" y="1549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AutoShape 61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 rot="-5400000">
              <a:off x="3291" y="1540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Freeform 62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3120" y="1128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Freeform 63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3254" y="1051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Freeform 64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3025" y="1802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Freeform 65"/>
            <p:cNvSpPr>
              <a:spLocks/>
            </p:cNvSpPr>
            <p:nvPr>
              <p:custDataLst>
                <p:tags r:id="rId21"/>
              </p:custDataLst>
            </p:nvPr>
          </p:nvSpPr>
          <p:spPr bwMode="auto">
            <a:xfrm flipH="1">
              <a:off x="3456" y="1813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0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61950" y="15240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Object:   </a:t>
            </a:r>
            <a:r>
              <a:rPr lang="en-US" dirty="0">
                <a:latin typeface="Calibri" charset="0"/>
                <a:cs typeface="Calibri" charset="0"/>
              </a:rPr>
              <a:t>data or a variable whose type is a class</a:t>
            </a:r>
          </a:p>
        </p:txBody>
      </p:sp>
      <p:sp>
        <p:nvSpPr>
          <p:cNvPr id="19461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4262438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Method:   </a:t>
            </a:r>
            <a:r>
              <a:rPr lang="en-US" dirty="0">
                <a:latin typeface="Calibri" charset="0"/>
                <a:cs typeface="Calibri" charset="0"/>
              </a:rPr>
              <a:t>a function defined </a:t>
            </a:r>
            <a:r>
              <a:rPr lang="en-US" i="1" dirty="0">
                <a:latin typeface="Calibri" charset="0"/>
                <a:cs typeface="Calibri" charset="0"/>
              </a:rPr>
              <a:t>in a class </a:t>
            </a:r>
            <a:r>
              <a:rPr lang="en-US" dirty="0">
                <a:latin typeface="Calibri" charset="0"/>
                <a:cs typeface="Calibri" charset="0"/>
              </a:rPr>
              <a:t>called </a:t>
            </a:r>
            <a:r>
              <a:rPr lang="en-US" i="1" dirty="0">
                <a:latin typeface="Calibri" charset="0"/>
                <a:cs typeface="Calibri" charset="0"/>
              </a:rPr>
              <a:t>by an object </a:t>
            </a:r>
          </a:p>
        </p:txBody>
      </p:sp>
      <p:sp>
        <p:nvSpPr>
          <p:cNvPr id="19462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1000" y="5311775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Constructor:   </a:t>
            </a:r>
            <a:r>
              <a:rPr lang="en-US" dirty="0">
                <a:latin typeface="Calibri" charset="0"/>
                <a:cs typeface="Calibri" charset="0"/>
              </a:rPr>
              <a:t>the </a:t>
            </a:r>
            <a:r>
              <a:rPr lang="en-US" b="1" dirty="0">
                <a:latin typeface="Courier New" charset="0"/>
                <a:cs typeface="Courier New" charset="0"/>
              </a:rPr>
              <a:t>__</a:t>
            </a:r>
            <a:r>
              <a:rPr lang="en-US" b="1" dirty="0" err="1">
                <a:latin typeface="Courier New" charset="0"/>
                <a:cs typeface="Courier New" charset="0"/>
              </a:rPr>
              <a:t>init</a:t>
            </a:r>
            <a:r>
              <a:rPr lang="en-US" b="1" dirty="0">
                <a:latin typeface="Courier New" charset="0"/>
                <a:cs typeface="Courier New" charset="0"/>
              </a:rPr>
              <a:t>__</a:t>
            </a:r>
            <a:r>
              <a:rPr lang="en-US" dirty="0">
                <a:latin typeface="Calibri" charset="0"/>
                <a:cs typeface="Calibri" charset="0"/>
              </a:rPr>
              <a:t> function for creating a new object</a:t>
            </a:r>
          </a:p>
        </p:txBody>
      </p:sp>
      <p:sp>
        <p:nvSpPr>
          <p:cNvPr id="19463" name="Rectangle 71"/>
          <p:cNvSpPr>
            <a:spLocks noChangeArrowheads="1"/>
          </p:cNvSpPr>
          <p:nvPr/>
        </p:nvSpPr>
        <p:spPr bwMode="auto">
          <a:xfrm>
            <a:off x="1495425" y="2246313"/>
            <a:ext cx="652938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latin typeface="Courier New" charset="0"/>
                <a:cs typeface="Courier New" charset="0"/>
              </a:rPr>
              <a:t>d = Date( 11, 11, 2011 )</a:t>
            </a:r>
          </a:p>
          <a:p>
            <a:pPr algn="l"/>
            <a:r>
              <a:rPr lang="en-US" sz="3200" b="1" dirty="0" err="1">
                <a:latin typeface="Courier New" charset="0"/>
                <a:cs typeface="Courier New" charset="0"/>
              </a:rPr>
              <a:t>d.tomorrow</a:t>
            </a:r>
            <a:r>
              <a:rPr lang="en-US" sz="3200" b="1" dirty="0">
                <a:latin typeface="Courier New" charset="0"/>
                <a:cs typeface="Courier New" charset="0"/>
              </a:rPr>
              <a:t>()</a:t>
            </a:r>
          </a:p>
          <a:p>
            <a:pPr algn="l"/>
            <a:r>
              <a:rPr lang="en-US" sz="3200" b="1" dirty="0">
                <a:latin typeface="Courier New" charset="0"/>
                <a:cs typeface="Courier New" charset="0"/>
              </a:rPr>
              <a:t>p</a:t>
            </a:r>
            <a:r>
              <a:rPr lang="en-US" sz="3200" b="1" smtClean="0">
                <a:latin typeface="Courier New" charset="0"/>
                <a:cs typeface="Courier New" charset="0"/>
              </a:rPr>
              <a:t>rint(d</a:t>
            </a:r>
            <a:r>
              <a:rPr lang="en-US" sz="3200" b="1" dirty="0" smtClean="0">
                <a:latin typeface="Courier New" charset="0"/>
                <a:cs typeface="Courier New" charset="0"/>
              </a:rPr>
              <a:t>)</a:t>
            </a:r>
            <a:endParaRPr lang="en-US" sz="3200" b="1" dirty="0">
              <a:latin typeface="Courier New" charset="0"/>
              <a:cs typeface="Courier New" charset="0"/>
            </a:endParaRPr>
          </a:p>
        </p:txBody>
      </p:sp>
      <p:sp>
        <p:nvSpPr>
          <p:cNvPr id="19464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" y="5838825"/>
            <a:ext cx="8305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 err="1" smtClean="0">
                <a:solidFill>
                  <a:srgbClr val="1608F6"/>
                </a:solidFill>
                <a:latin typeface="Calibri" charset="0"/>
                <a:cs typeface="Calibri" charset="0"/>
              </a:rPr>
              <a:t>str</a:t>
            </a:r>
            <a:r>
              <a:rPr lang="en-US" b="1" dirty="0" smtClean="0">
                <a:solidFill>
                  <a:srgbClr val="1608F6"/>
                </a:solidFill>
                <a:latin typeface="Calibri" charset="0"/>
                <a:cs typeface="Calibri" charset="0"/>
              </a:rPr>
              <a:t>:   </a:t>
            </a:r>
            <a:r>
              <a:rPr lang="en-US" dirty="0">
                <a:latin typeface="Calibri" charset="0"/>
                <a:cs typeface="Calibri" charset="0"/>
              </a:rPr>
              <a:t>the </a:t>
            </a:r>
            <a:r>
              <a:rPr lang="en-US" b="1" dirty="0" smtClean="0">
                <a:latin typeface="Courier New" charset="0"/>
                <a:cs typeface="Courier New" charset="0"/>
              </a:rPr>
              <a:t>__</a:t>
            </a:r>
            <a:r>
              <a:rPr lang="en-US" b="1" dirty="0" err="1" smtClean="0">
                <a:latin typeface="Courier New" charset="0"/>
                <a:cs typeface="Courier New" charset="0"/>
              </a:rPr>
              <a:t>str</a:t>
            </a:r>
            <a:r>
              <a:rPr lang="en-US" b="1" dirty="0" smtClean="0">
                <a:latin typeface="Courier New" charset="0"/>
                <a:cs typeface="Courier New" charset="0"/>
              </a:rPr>
              <a:t>__</a:t>
            </a:r>
            <a:r>
              <a:rPr lang="en-US" dirty="0" smtClean="0">
                <a:latin typeface="Calibri" charset="0"/>
                <a:cs typeface="Calibri" charset="0"/>
              </a:rPr>
              <a:t> </a:t>
            </a:r>
            <a:r>
              <a:rPr lang="en-US" dirty="0">
                <a:latin typeface="Calibri" charset="0"/>
                <a:cs typeface="Calibri" charset="0"/>
              </a:rPr>
              <a:t>function returning a string to print</a:t>
            </a:r>
          </a:p>
        </p:txBody>
      </p:sp>
      <p:sp>
        <p:nvSpPr>
          <p:cNvPr id="19465" name="Text Box 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81000" y="4784725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self</a:t>
            </a:r>
            <a:r>
              <a:rPr lang="en-US" b="1" dirty="0">
                <a:latin typeface="Courier New" charset="0"/>
                <a:cs typeface="Courier New" charset="0"/>
              </a:rPr>
              <a:t>: </a:t>
            </a:r>
            <a:r>
              <a:rPr lang="en-US" dirty="0">
                <a:latin typeface="Calibri" charset="0"/>
                <a:cs typeface="Calibri" charset="0"/>
              </a:rPr>
              <a:t>in a class, the name of the object calling a method</a:t>
            </a:r>
          </a:p>
        </p:txBody>
      </p:sp>
      <p:sp>
        <p:nvSpPr>
          <p:cNvPr id="19466" name="Rectangle 24"/>
          <p:cNvSpPr>
            <a:spLocks noChangeArrowheads="1"/>
          </p:cNvSpPr>
          <p:nvPr/>
        </p:nvSpPr>
        <p:spPr bwMode="auto">
          <a:xfrm>
            <a:off x="3143250" y="1976438"/>
            <a:ext cx="12446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constructor</a:t>
            </a:r>
          </a:p>
        </p:txBody>
      </p:sp>
      <p:sp>
        <p:nvSpPr>
          <p:cNvPr id="19467" name="Rectangle 25"/>
          <p:cNvSpPr>
            <a:spLocks noChangeArrowheads="1"/>
          </p:cNvSpPr>
          <p:nvPr/>
        </p:nvSpPr>
        <p:spPr bwMode="auto">
          <a:xfrm>
            <a:off x="423863" y="2301875"/>
            <a:ext cx="77152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object</a:t>
            </a:r>
          </a:p>
        </p:txBody>
      </p:sp>
      <p:cxnSp>
        <p:nvCxnSpPr>
          <p:cNvPr id="19468" name="Straight Connector 27"/>
          <p:cNvCxnSpPr>
            <a:cxnSpLocks noChangeShapeType="1"/>
            <a:stCxn id="19467" idx="3"/>
          </p:cNvCxnSpPr>
          <p:nvPr/>
        </p:nvCxnSpPr>
        <p:spPr bwMode="auto">
          <a:xfrm>
            <a:off x="1195388" y="2463800"/>
            <a:ext cx="311150" cy="80963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9" name="Straight Connector 28"/>
          <p:cNvCxnSpPr>
            <a:cxnSpLocks noChangeShapeType="1"/>
            <a:endCxn id="19463" idx="1"/>
          </p:cNvCxnSpPr>
          <p:nvPr/>
        </p:nvCxnSpPr>
        <p:spPr bwMode="auto">
          <a:xfrm rot="16200000" flipH="1">
            <a:off x="1096168" y="2631282"/>
            <a:ext cx="493713" cy="304800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0" name="Rectangle 30"/>
          <p:cNvSpPr>
            <a:spLocks noChangeArrowheads="1"/>
          </p:cNvSpPr>
          <p:nvPr/>
        </p:nvSpPr>
        <p:spPr bwMode="auto">
          <a:xfrm>
            <a:off x="4156075" y="3286125"/>
            <a:ext cx="855663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method</a:t>
            </a:r>
          </a:p>
        </p:txBody>
      </p:sp>
      <p:cxnSp>
        <p:nvCxnSpPr>
          <p:cNvPr id="19471" name="Straight Connector 31"/>
          <p:cNvCxnSpPr>
            <a:cxnSpLocks noChangeShapeType="1"/>
          </p:cNvCxnSpPr>
          <p:nvPr/>
        </p:nvCxnSpPr>
        <p:spPr bwMode="auto">
          <a:xfrm>
            <a:off x="3751263" y="3257550"/>
            <a:ext cx="409575" cy="206375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Straight Connector 33"/>
          <p:cNvCxnSpPr>
            <a:cxnSpLocks noChangeShapeType="1"/>
          </p:cNvCxnSpPr>
          <p:nvPr/>
        </p:nvCxnSpPr>
        <p:spPr bwMode="auto">
          <a:xfrm>
            <a:off x="2979737" y="3706018"/>
            <a:ext cx="265113" cy="278607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3" name="Rectangle 34"/>
          <p:cNvSpPr>
            <a:spLocks noChangeArrowheads="1"/>
          </p:cNvSpPr>
          <p:nvPr/>
        </p:nvSpPr>
        <p:spPr bwMode="auto">
          <a:xfrm>
            <a:off x="3276600" y="3875088"/>
            <a:ext cx="91082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uses </a:t>
            </a:r>
            <a:r>
              <a:rPr lang="en-US" sz="1500" dirty="0" err="1" smtClean="0">
                <a:solidFill>
                  <a:srgbClr val="1608F6"/>
                </a:solidFill>
                <a:latin typeface="Comic Sans MS" charset="0"/>
              </a:rPr>
              <a:t>str</a:t>
            </a:r>
            <a:endParaRPr lang="en-US" sz="1500" dirty="0">
              <a:solidFill>
                <a:srgbClr val="1608F6"/>
              </a:solidFill>
              <a:latin typeface="Comic Sans MS" charset="0"/>
            </a:endParaRPr>
          </a:p>
        </p:txBody>
      </p:sp>
      <p:sp>
        <p:nvSpPr>
          <p:cNvPr id="19474" name="Rectangle 35"/>
          <p:cNvSpPr>
            <a:spLocks noChangeArrowheads="1"/>
          </p:cNvSpPr>
          <p:nvPr/>
        </p:nvSpPr>
        <p:spPr bwMode="auto">
          <a:xfrm>
            <a:off x="5638800" y="3429000"/>
            <a:ext cx="227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500" b="1" dirty="0">
                <a:latin typeface="Courier New" charset="0"/>
                <a:cs typeface="Courier New" charset="0"/>
              </a:rPr>
              <a:t>d</a:t>
            </a:r>
            <a:r>
              <a:rPr lang="en-US" sz="1500" dirty="0">
                <a:latin typeface="Comic Sans MS" charset="0"/>
              </a:rPr>
              <a:t> </a:t>
            </a:r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would be named </a:t>
            </a:r>
            <a:r>
              <a:rPr lang="en-US" sz="15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self</a:t>
            </a:r>
            <a:r>
              <a:rPr lang="en-US" sz="15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inside the </a:t>
            </a:r>
            <a:r>
              <a:rPr lang="en-US" sz="1500" b="1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Date</a:t>
            </a:r>
            <a:r>
              <a:rPr lang="en-US" sz="1500" dirty="0">
                <a:solidFill>
                  <a:srgbClr val="000000"/>
                </a:solidFill>
                <a:latin typeface="Comic Sans MS" charset="0"/>
              </a:rPr>
              <a:t> </a:t>
            </a:r>
            <a:r>
              <a:rPr lang="en-US" sz="1500" dirty="0">
                <a:solidFill>
                  <a:srgbClr val="1608F6"/>
                </a:solidFill>
                <a:latin typeface="Comic Sans MS" charset="0"/>
              </a:rPr>
              <a:t>class...</a:t>
            </a:r>
          </a:p>
        </p:txBody>
      </p:sp>
      <p:cxnSp>
        <p:nvCxnSpPr>
          <p:cNvPr id="19475" name="Straight Connector 36"/>
          <p:cNvCxnSpPr>
            <a:cxnSpLocks noChangeShapeType="1"/>
          </p:cNvCxnSpPr>
          <p:nvPr/>
        </p:nvCxnSpPr>
        <p:spPr bwMode="auto">
          <a:xfrm rot="10800000" flipV="1">
            <a:off x="2801938" y="2236788"/>
            <a:ext cx="355600" cy="150812"/>
          </a:xfrm>
          <a:prstGeom prst="line">
            <a:avLst/>
          </a:prstGeom>
          <a:noFill/>
          <a:ln w="9525">
            <a:solidFill>
              <a:srgbClr val="1608F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6" name="Rectangle 38"/>
          <p:cNvSpPr>
            <a:spLocks noChangeArrowheads="1"/>
          </p:cNvSpPr>
          <p:nvPr/>
        </p:nvSpPr>
        <p:spPr bwMode="auto">
          <a:xfrm>
            <a:off x="7299325" y="152400"/>
            <a:ext cx="13160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8000"/>
                </a:solidFill>
                <a:latin typeface="Calibri" charset="0"/>
                <a:cs typeface="Calibri" charset="0"/>
              </a:rPr>
              <a:t>design-it-yourself!</a:t>
            </a:r>
            <a:endParaRPr lang="en-US" sz="1200">
              <a:solidFill>
                <a:srgbClr val="008000"/>
              </a:solidFill>
              <a:cs typeface="Calibri" charset="0"/>
            </a:endParaRPr>
          </a:p>
        </p:txBody>
      </p:sp>
      <p:sp>
        <p:nvSpPr>
          <p:cNvPr id="19477" name="Text Box 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" y="6364288"/>
            <a:ext cx="838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1608F6"/>
                </a:solidFill>
                <a:latin typeface="Calibri" charset="0"/>
                <a:cs typeface="Calibri" charset="0"/>
              </a:rPr>
              <a:t>data </a:t>
            </a:r>
            <a:r>
              <a:rPr lang="en-US" b="1" dirty="0" smtClean="0">
                <a:solidFill>
                  <a:srgbClr val="1608F6"/>
                </a:solidFill>
                <a:latin typeface="Calibri" charset="0"/>
                <a:cs typeface="Calibri" charset="0"/>
              </a:rPr>
              <a:t>members:   </a:t>
            </a:r>
            <a:r>
              <a:rPr lang="en-US" dirty="0">
                <a:latin typeface="Calibri" charset="0"/>
                <a:cs typeface="Calibri" charset="0"/>
              </a:rPr>
              <a:t>the data in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self</a:t>
            </a:r>
            <a:r>
              <a:rPr lang="en-US" dirty="0">
                <a:latin typeface="Calibri" charset="0"/>
                <a:cs typeface="Calibri" charset="0"/>
              </a:rPr>
              <a:t>:  </a:t>
            </a:r>
            <a:r>
              <a:rPr lang="en-US" sz="1500" b="1" dirty="0" err="1">
                <a:latin typeface="Courier New" charset="0"/>
                <a:cs typeface="Courier New" charset="0"/>
              </a:rPr>
              <a:t>self.day</a:t>
            </a:r>
            <a:r>
              <a:rPr lang="en-US" sz="1500" b="1" dirty="0">
                <a:latin typeface="Courier New" charset="0"/>
                <a:cs typeface="Courier New" charset="0"/>
              </a:rPr>
              <a:t>, </a:t>
            </a:r>
            <a:r>
              <a:rPr lang="en-US" sz="1500" b="1" dirty="0" err="1">
                <a:latin typeface="Courier New" charset="0"/>
                <a:cs typeface="Courier New" charset="0"/>
              </a:rPr>
              <a:t>self.month</a:t>
            </a:r>
            <a:r>
              <a:rPr lang="en-US" sz="1500" b="1" dirty="0">
                <a:latin typeface="Courier New" charset="0"/>
                <a:cs typeface="Courier New" charset="0"/>
              </a:rPr>
              <a:t>, </a:t>
            </a:r>
            <a:r>
              <a:rPr lang="en-US" sz="1500" b="1" dirty="0" err="1">
                <a:latin typeface="Courier New" charset="0"/>
                <a:cs typeface="Courier New" charset="0"/>
              </a:rPr>
              <a:t>self.year</a:t>
            </a:r>
            <a:endParaRPr lang="en-US" sz="1500" b="1" dirty="0">
              <a:latin typeface="Courier New" charset="0"/>
              <a:cs typeface="Courier New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– DIY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25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945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4" grpId="0"/>
      <p:bldP spid="19465" grpId="0"/>
      <p:bldP spid="19466" grpId="0"/>
      <p:bldP spid="19467" grpId="0"/>
      <p:bldP spid="19470" grpId="0"/>
      <p:bldP spid="19473" grpId="0"/>
      <p:bldP spid="19474" grpId="0"/>
      <p:bldP spid="194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we define a class of objects, we may be able to or need to reuse some common operators</a:t>
            </a:r>
          </a:p>
          <a:p>
            <a:r>
              <a:rPr lang="en-US" dirty="0" smtClean="0"/>
              <a:t>For example, to compare two date objects, can we say something like ‘d1 &gt; d2’ if d1 is AFTER d2?</a:t>
            </a:r>
          </a:p>
          <a:p>
            <a:r>
              <a:rPr lang="en-US" dirty="0" smtClean="0"/>
              <a:t>Or for two objects in a rational number class, can we say something like ‘r1 &gt; r2’?</a:t>
            </a:r>
          </a:p>
          <a:p>
            <a:r>
              <a:rPr lang="en-US" dirty="0" smtClean="0"/>
              <a:t>Python and any other modern programming languages allow ‘operator overload,’ that is, re-define the meaning of a common operator.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example of the Rational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355"/>
            <a:ext cx="8229600" cy="4791871"/>
          </a:xfrm>
        </p:spPr>
        <p:txBody>
          <a:bodyPr>
            <a:normAutofit/>
          </a:bodyPr>
          <a:lstStyle/>
          <a:p>
            <a:r>
              <a:rPr lang="en-US" dirty="0" smtClean="0"/>
              <a:t>From our text book</a:t>
            </a:r>
          </a:p>
          <a:p>
            <a:r>
              <a:rPr lang="en-US" dirty="0" smtClean="0"/>
              <a:t>r1 = 1/3, r2 = 2/5, how to do operations such as r1 + r1, or comparisons such as if r1 == r2, or if r1 &gt; r2?</a:t>
            </a:r>
          </a:p>
          <a:p>
            <a:r>
              <a:rPr lang="en-US" dirty="0" smtClean="0"/>
              <a:t>We need overload the operators such as &lt; or </a:t>
            </a:r>
            <a:r>
              <a:rPr lang="en-US" dirty="0" smtClean="0"/>
              <a:t>==</a:t>
            </a:r>
          </a:p>
          <a:p>
            <a:r>
              <a:rPr lang="en-US" dirty="0" smtClean="0"/>
              <a:t>How to do it?</a:t>
            </a:r>
          </a:p>
          <a:p>
            <a:pPr lvl="1"/>
            <a:r>
              <a:rPr lang="en-US" dirty="0" smtClean="0"/>
              <a:t>Define specially named methods,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__add__(), __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eq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__(), __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ge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__(), __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gt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__()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6198703"/>
            <a:ext cx="2345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Show Rational.py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579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6197" y="773482"/>
            <a:ext cx="8229600" cy="5464480"/>
          </a:xfrm>
        </p:spPr>
        <p:txBody>
          <a:bodyPr>
            <a:normAutofit/>
          </a:bodyPr>
          <a:lstStyle/>
          <a:p>
            <a:r>
              <a:rPr lang="en-US" dirty="0" smtClean="0"/>
              <a:t>However, it is more natural to represent things in the real world as objects in a programming language!</a:t>
            </a:r>
          </a:p>
          <a:p>
            <a:r>
              <a:rPr lang="en-US" dirty="0" smtClean="0"/>
              <a:t>For example,</a:t>
            </a:r>
          </a:p>
          <a:p>
            <a:pPr lvl="1"/>
            <a:r>
              <a:rPr lang="en-US" dirty="0" smtClean="0"/>
              <a:t>A car that has an engine, a transmission, … that can move under some instructions …</a:t>
            </a:r>
          </a:p>
          <a:p>
            <a:pPr lvl="1"/>
            <a:r>
              <a:rPr lang="en-US" dirty="0" smtClean="0"/>
              <a:t>A dog that can walk and bark …</a:t>
            </a:r>
          </a:p>
          <a:p>
            <a:pPr lvl="1"/>
            <a:r>
              <a:rPr lang="en-US" dirty="0" smtClean="0"/>
              <a:t>A bird that can fly …</a:t>
            </a:r>
          </a:p>
          <a:p>
            <a:pPr lvl="1"/>
            <a:r>
              <a:rPr lang="en-US" dirty="0" smtClean="0"/>
              <a:t>A book that has chapters and sections, and can be flipped through (read) …</a:t>
            </a:r>
          </a:p>
        </p:txBody>
      </p:sp>
    </p:spTree>
    <p:extLst>
      <p:ext uri="{BB962C8B-B14F-4D97-AF65-F5344CB8AC3E}">
        <p14:creationId xmlns:p14="http://schemas.microsoft.com/office/powerpoint/2010/main" val="64826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6718" y="1828800"/>
            <a:ext cx="73402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Think, for example, if you are asked to build a program to maintain the information about a collection of books that contains title, author, publisher, date of publishing, and others, how would you do it?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93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6980" y="586854"/>
            <a:ext cx="77109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One approach would be to use multiple lists or arrays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titles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authors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publishing_dates</a:t>
            </a:r>
            <a:endParaRPr lang="en-US" sz="2800" dirty="0" smtClean="0"/>
          </a:p>
          <a:p>
            <a:r>
              <a:rPr lang="en-US" sz="2800" dirty="0" smtClean="0"/>
              <a:t>To reference the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book in the collection, one would use titles[3],  authors[3], </a:t>
            </a:r>
            <a:r>
              <a:rPr lang="en-US" sz="2800" dirty="0" err="1" smtClean="0"/>
              <a:t>publishing_dates</a:t>
            </a:r>
            <a:r>
              <a:rPr lang="en-US" sz="2800" dirty="0" smtClean="0"/>
              <a:t>[3]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7492" y="3935534"/>
            <a:ext cx="7710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Another approach would be to define a list (or an array) of book </a:t>
            </a:r>
            <a:r>
              <a:rPr lang="en-US" sz="2800" b="1" dirty="0" smtClean="0"/>
              <a:t>objects</a:t>
            </a:r>
            <a:r>
              <a:rPr lang="en-US" sz="2800" dirty="0" smtClean="0"/>
              <a:t>, each of which has an </a:t>
            </a:r>
            <a:r>
              <a:rPr lang="en-US" sz="2800" b="1" dirty="0" smtClean="0"/>
              <a:t>author</a:t>
            </a:r>
            <a:r>
              <a:rPr lang="en-US" sz="2800" dirty="0" smtClean="0"/>
              <a:t> field, a </a:t>
            </a:r>
            <a:r>
              <a:rPr lang="en-US" sz="2800" b="1" dirty="0" smtClean="0"/>
              <a:t>title</a:t>
            </a:r>
            <a:r>
              <a:rPr lang="en-US" sz="2800" dirty="0" smtClean="0"/>
              <a:t> field, a </a:t>
            </a:r>
            <a:r>
              <a:rPr lang="en-US" sz="2800" b="1" dirty="0" err="1" smtClean="0"/>
              <a:t>publishing_date</a:t>
            </a:r>
            <a:r>
              <a:rPr lang="en-US" sz="2800" dirty="0" smtClean="0"/>
              <a:t> field. When referring to a book, one would use book[3].author, book[3].title,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807" y="1143000"/>
            <a:ext cx="7594979" cy="4983163"/>
          </a:xfrm>
        </p:spPr>
        <p:txBody>
          <a:bodyPr/>
          <a:lstStyle/>
          <a:p>
            <a:r>
              <a:rPr lang="en-US" dirty="0" smtClean="0"/>
              <a:t>An OOP language allows you to create your own types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class</a:t>
            </a:r>
            <a:r>
              <a:rPr lang="en-US" dirty="0" smtClean="0"/>
              <a:t> is a </a:t>
            </a:r>
            <a:r>
              <a:rPr lang="en-US" i="1" dirty="0" smtClean="0"/>
              <a:t>type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object</a:t>
            </a:r>
            <a:r>
              <a:rPr lang="en-US" dirty="0" smtClean="0"/>
              <a:t> is a particular </a:t>
            </a:r>
            <a:r>
              <a:rPr lang="en-US" b="1" dirty="0" smtClean="0"/>
              <a:t>instance</a:t>
            </a:r>
            <a:r>
              <a:rPr lang="en-US" dirty="0" smtClean="0"/>
              <a:t> of that type</a:t>
            </a:r>
          </a:p>
          <a:p>
            <a:r>
              <a:rPr lang="en-US" dirty="0" smtClean="0"/>
              <a:t>There can be one instance</a:t>
            </a:r>
          </a:p>
          <a:p>
            <a:pPr lvl="1"/>
            <a:r>
              <a:rPr lang="en-US" dirty="0" smtClean="0"/>
              <a:t>Or many instances</a:t>
            </a:r>
          </a:p>
          <a:p>
            <a:r>
              <a:rPr lang="en-US" dirty="0" smtClean="0"/>
              <a:t>There can be operations (functions, a.k.a., methods) that apply to the object.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8577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4"/>
          <p:cNvSpPr>
            <a:spLocks noChangeArrowheads="1"/>
          </p:cNvSpPr>
          <p:nvPr/>
        </p:nvSpPr>
        <p:spPr bwMode="auto">
          <a:xfrm>
            <a:off x="844550" y="985838"/>
            <a:ext cx="747871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 i="1" u="sng" dirty="0">
                <a:latin typeface="Calibri" charset="0"/>
                <a:cs typeface="Calibri" charset="0"/>
              </a:rPr>
              <a:t>Everything</a:t>
            </a:r>
            <a:r>
              <a:rPr lang="en-US" sz="4200" i="1" dirty="0">
                <a:latin typeface="Calibri" charset="0"/>
                <a:cs typeface="Calibri" charset="0"/>
              </a:rPr>
              <a:t> </a:t>
            </a:r>
            <a:r>
              <a:rPr lang="en-US" sz="4200" dirty="0">
                <a:latin typeface="Calibri" charset="0"/>
                <a:cs typeface="Calibri" charset="0"/>
              </a:rPr>
              <a:t>in Python is an </a:t>
            </a:r>
            <a:r>
              <a:rPr lang="en-US" sz="4200" b="1" dirty="0">
                <a:solidFill>
                  <a:srgbClr val="C00000"/>
                </a:solidFill>
                <a:latin typeface="Calibri" charset="0"/>
                <a:cs typeface="Calibri" charset="0"/>
              </a:rPr>
              <a:t>object</a:t>
            </a:r>
            <a:r>
              <a:rPr lang="en-US" sz="4200" dirty="0">
                <a:latin typeface="Calibri" charset="0"/>
                <a:cs typeface="Calibri" charset="0"/>
              </a:rPr>
              <a:t>!</a:t>
            </a:r>
          </a:p>
        </p:txBody>
      </p:sp>
      <p:sp>
        <p:nvSpPr>
          <p:cNvPr id="32770" name="Rectangle 24"/>
          <p:cNvSpPr>
            <a:spLocks noChangeArrowheads="1"/>
          </p:cNvSpPr>
          <p:nvPr/>
        </p:nvSpPr>
        <p:spPr bwMode="auto">
          <a:xfrm>
            <a:off x="838200" y="3067050"/>
            <a:ext cx="76644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>
                <a:latin typeface="Calibri" charset="0"/>
                <a:cs typeface="Calibri" charset="0"/>
              </a:rPr>
              <a:t>Its capabilities depend on its </a:t>
            </a:r>
            <a:r>
              <a:rPr lang="en-US" sz="4200" b="1">
                <a:solidFill>
                  <a:srgbClr val="C00000"/>
                </a:solidFill>
                <a:latin typeface="Calibri" charset="0"/>
                <a:cs typeface="Calibri" charset="0"/>
              </a:rPr>
              <a:t>class</a:t>
            </a:r>
            <a:r>
              <a:rPr lang="en-US" sz="4200">
                <a:latin typeface="Calibri" charset="0"/>
                <a:cs typeface="Calibri" charset="0"/>
              </a:rPr>
              <a:t>.</a:t>
            </a:r>
          </a:p>
        </p:txBody>
      </p:sp>
      <p:cxnSp>
        <p:nvCxnSpPr>
          <p:cNvPr id="32771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7231857" y="4148931"/>
            <a:ext cx="685800" cy="1587"/>
          </a:xfrm>
          <a:prstGeom prst="straightConnector1">
            <a:avLst/>
          </a:prstGeom>
          <a:noFill/>
          <a:ln w="28575">
            <a:solidFill>
              <a:srgbClr val="1815F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7192963" y="4567238"/>
            <a:ext cx="792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1815F3"/>
                </a:solidFill>
                <a:latin typeface="Calibri" charset="0"/>
                <a:cs typeface="Calibri" charset="0"/>
              </a:rPr>
              <a:t>class</a:t>
            </a:r>
            <a:endParaRPr lang="en-US" b="1">
              <a:solidFill>
                <a:srgbClr val="1815F3"/>
              </a:solidFill>
            </a:endParaRPr>
          </a:p>
        </p:txBody>
      </p:sp>
      <p:sp>
        <p:nvSpPr>
          <p:cNvPr id="32773" name="Rectangle 7"/>
          <p:cNvSpPr>
            <a:spLocks noChangeArrowheads="1"/>
          </p:cNvSpPr>
          <p:nvPr/>
        </p:nvSpPr>
        <p:spPr bwMode="auto">
          <a:xfrm>
            <a:off x="1752600" y="4567238"/>
            <a:ext cx="1360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1815F3"/>
                </a:solidFill>
                <a:latin typeface="Calibri" charset="0"/>
                <a:cs typeface="Calibri" charset="0"/>
              </a:rPr>
              <a:t>functions</a:t>
            </a:r>
            <a:endParaRPr lang="en-US" b="1">
              <a:solidFill>
                <a:srgbClr val="1815F3"/>
              </a:solidFill>
            </a:endParaRPr>
          </a:p>
        </p:txBody>
      </p:sp>
      <p:cxnSp>
        <p:nvCxnSpPr>
          <p:cNvPr id="32774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2126457" y="4147344"/>
            <a:ext cx="685800" cy="1587"/>
          </a:xfrm>
          <a:prstGeom prst="straightConnector1">
            <a:avLst/>
          </a:prstGeom>
          <a:noFill/>
          <a:ln w="28575">
            <a:solidFill>
              <a:srgbClr val="1815F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191000" y="6243638"/>
            <a:ext cx="4789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Calibri" charset="0"/>
                <a:cs typeface="Calibri" charset="0"/>
              </a:rPr>
              <a:t>by the way, you can build your own...</a:t>
            </a:r>
            <a:endParaRPr lang="en-US"/>
          </a:p>
        </p:txBody>
      </p:sp>
      <p:sp>
        <p:nvSpPr>
          <p:cNvPr id="32776" name="Rectangle 10"/>
          <p:cNvSpPr>
            <a:spLocks noChangeArrowheads="1"/>
          </p:cNvSpPr>
          <p:nvPr/>
        </p:nvSpPr>
        <p:spPr bwMode="auto">
          <a:xfrm>
            <a:off x="1636713" y="5029200"/>
            <a:ext cx="1563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Calibri" charset="0"/>
                <a:cs typeface="Calibri" charset="0"/>
              </a:rPr>
              <a:t>"methods"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4621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ounded Rectangle 41"/>
          <p:cNvSpPr>
            <a:spLocks noChangeArrowheads="1"/>
          </p:cNvSpPr>
          <p:nvPr/>
        </p:nvSpPr>
        <p:spPr bwMode="auto">
          <a:xfrm>
            <a:off x="5413375" y="4221163"/>
            <a:ext cx="2590800" cy="160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18" name="Rounded Rectangle 40"/>
          <p:cNvSpPr>
            <a:spLocks noChangeArrowheads="1"/>
          </p:cNvSpPr>
          <p:nvPr/>
        </p:nvSpPr>
        <p:spPr bwMode="auto">
          <a:xfrm>
            <a:off x="1179513" y="4191000"/>
            <a:ext cx="2590800" cy="160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0" name="Text Box 31"/>
          <p:cNvSpPr txBox="1">
            <a:spLocks noChangeArrowheads="1"/>
          </p:cNvSpPr>
          <p:nvPr/>
        </p:nvSpPr>
        <p:spPr bwMode="auto">
          <a:xfrm>
            <a:off x="762000" y="76200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>
                <a:latin typeface="Times" charset="0"/>
              </a:rPr>
              <a:t>Objects</a:t>
            </a:r>
          </a:p>
        </p:txBody>
      </p:sp>
      <p:sp>
        <p:nvSpPr>
          <p:cNvPr id="34821" name="Text Box 32"/>
          <p:cNvSpPr txBox="1">
            <a:spLocks noChangeArrowheads="1"/>
          </p:cNvSpPr>
          <p:nvPr/>
        </p:nvSpPr>
        <p:spPr bwMode="auto">
          <a:xfrm>
            <a:off x="381000" y="1290638"/>
            <a:ext cx="800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Times" charset="0"/>
              </a:rPr>
              <a:t>An object is </a:t>
            </a:r>
            <a:r>
              <a:rPr lang="en-US" dirty="0" smtClean="0">
                <a:latin typeface="Times" charset="0"/>
              </a:rPr>
              <a:t>a </a:t>
            </a:r>
            <a:r>
              <a:rPr lang="en-US" dirty="0">
                <a:latin typeface="Times" charset="0"/>
              </a:rPr>
              <a:t>structure - like a list - except</a:t>
            </a:r>
          </a:p>
        </p:txBody>
      </p:sp>
      <p:sp>
        <p:nvSpPr>
          <p:cNvPr id="34822" name="Text Box 33"/>
          <p:cNvSpPr txBox="1">
            <a:spLocks noChangeArrowheads="1"/>
          </p:cNvSpPr>
          <p:nvPr/>
        </p:nvSpPr>
        <p:spPr bwMode="auto">
          <a:xfrm>
            <a:off x="838200" y="1773238"/>
            <a:ext cx="7886700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en-US" dirty="0">
                <a:latin typeface="Times" charset="0"/>
              </a:rPr>
              <a:t>(1) Its </a:t>
            </a:r>
            <a:r>
              <a:rPr lang="en-US" b="1" dirty="0">
                <a:latin typeface="Times" charset="0"/>
              </a:rPr>
              <a:t>data elements </a:t>
            </a:r>
            <a:r>
              <a:rPr lang="en-US" dirty="0">
                <a:latin typeface="Times" charset="0"/>
              </a:rPr>
              <a:t>have </a:t>
            </a:r>
            <a:r>
              <a:rPr lang="en-US" i="1" dirty="0">
                <a:latin typeface="Times" charset="0"/>
              </a:rPr>
              <a:t>names chosen by the programmer</a:t>
            </a:r>
            <a:r>
              <a:rPr lang="en-US" dirty="0">
                <a:latin typeface="Times" charset="0"/>
              </a:rPr>
              <a:t>.</a:t>
            </a:r>
          </a:p>
          <a:p>
            <a:pPr>
              <a:lnSpc>
                <a:spcPct val="170000"/>
              </a:lnSpc>
              <a:spcBef>
                <a:spcPct val="50000"/>
              </a:spcBef>
            </a:pPr>
            <a:r>
              <a:rPr lang="en-US" dirty="0">
                <a:latin typeface="Times" charset="0"/>
              </a:rPr>
              <a:t>(2) An object </a:t>
            </a:r>
            <a:r>
              <a:rPr lang="en-US" b="1" i="1" dirty="0">
                <a:solidFill>
                  <a:srgbClr val="1815F3"/>
                </a:solidFill>
                <a:latin typeface="Times" charset="0"/>
              </a:rPr>
              <a:t>contains its own functions </a:t>
            </a:r>
            <a:r>
              <a:rPr lang="en-US" dirty="0">
                <a:latin typeface="Times" charset="0"/>
              </a:rPr>
              <a:t>that it can </a:t>
            </a:r>
            <a:r>
              <a:rPr lang="en-US" dirty="0" smtClean="0">
                <a:latin typeface="Times" charset="0"/>
              </a:rPr>
              <a:t>call (use)!</a:t>
            </a:r>
            <a:endParaRPr lang="en-US" dirty="0">
              <a:latin typeface="Times" charset="0"/>
            </a:endParaRPr>
          </a:p>
        </p:txBody>
      </p:sp>
      <p:sp>
        <p:nvSpPr>
          <p:cNvPr id="34823" name="Text Box 37"/>
          <p:cNvSpPr txBox="1">
            <a:spLocks noChangeArrowheads="1"/>
          </p:cNvSpPr>
          <p:nvPr/>
        </p:nvSpPr>
        <p:spPr bwMode="auto">
          <a:xfrm>
            <a:off x="1371600" y="3581400"/>
            <a:ext cx="640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>
                <a:latin typeface="Calibri" charset="0"/>
                <a:cs typeface="Calibri" charset="0"/>
              </a:rPr>
              <a:t>usually called "</a:t>
            </a:r>
            <a:r>
              <a:rPr lang="en-US" b="1" dirty="0">
                <a:latin typeface="Calibri" charset="0"/>
                <a:cs typeface="Calibri" charset="0"/>
              </a:rPr>
              <a:t>methods</a:t>
            </a:r>
            <a:r>
              <a:rPr lang="en-US" dirty="0">
                <a:latin typeface="Calibri" charset="0"/>
                <a:cs typeface="Calibri" charset="0"/>
              </a:rPr>
              <a:t>" instead of functions:</a:t>
            </a:r>
          </a:p>
        </p:txBody>
      </p:sp>
      <p:sp>
        <p:nvSpPr>
          <p:cNvPr id="34824" name="AutoShape 38"/>
          <p:cNvSpPr>
            <a:spLocks/>
          </p:cNvSpPr>
          <p:nvPr/>
        </p:nvSpPr>
        <p:spPr bwMode="auto">
          <a:xfrm rot="5400000">
            <a:off x="4144963" y="1824037"/>
            <a:ext cx="287338" cy="3230563"/>
          </a:xfrm>
          <a:prstGeom prst="rightBrace">
            <a:avLst>
              <a:gd name="adj1" fmla="val 91714"/>
              <a:gd name="adj2" fmla="val 50000"/>
            </a:avLst>
          </a:prstGeom>
          <a:noFill/>
          <a:ln w="19050">
            <a:solidFill>
              <a:srgbClr val="1815F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Rectangle 27"/>
          <p:cNvSpPr>
            <a:spLocks noChangeArrowheads="1"/>
          </p:cNvSpPr>
          <p:nvPr/>
        </p:nvSpPr>
        <p:spPr bwMode="auto">
          <a:xfrm>
            <a:off x="1355725" y="4354513"/>
            <a:ext cx="2185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1815F3"/>
                </a:solidFill>
                <a:latin typeface="Courier New" charset="0"/>
                <a:cs typeface="Courier New" charset="0"/>
              </a:rPr>
              <a:t>__</a:t>
            </a:r>
            <a:r>
              <a:rPr lang="en-US" sz="3200" b="1" dirty="0" err="1">
                <a:solidFill>
                  <a:srgbClr val="1815F3"/>
                </a:solidFill>
                <a:latin typeface="Courier New" charset="0"/>
                <a:cs typeface="Courier New" charset="0"/>
              </a:rPr>
              <a:t>init</a:t>
            </a:r>
            <a:r>
              <a:rPr lang="en-US" sz="3200" b="1" dirty="0">
                <a:solidFill>
                  <a:srgbClr val="1815F3"/>
                </a:solidFill>
                <a:latin typeface="Courier New" charset="0"/>
                <a:cs typeface="Courier New" charset="0"/>
              </a:rPr>
              <a:t>__</a:t>
            </a:r>
          </a:p>
        </p:txBody>
      </p:sp>
      <p:sp>
        <p:nvSpPr>
          <p:cNvPr id="34829" name="Rectangle 28"/>
          <p:cNvSpPr>
            <a:spLocks noChangeArrowheads="1"/>
          </p:cNvSpPr>
          <p:nvPr/>
        </p:nvSpPr>
        <p:spPr bwMode="auto">
          <a:xfrm>
            <a:off x="5689600" y="4368800"/>
            <a:ext cx="19127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1815F3"/>
                </a:solidFill>
                <a:latin typeface="Courier New" charset="0"/>
                <a:cs typeface="Courier New" charset="0"/>
              </a:rPr>
              <a:t>__</a:t>
            </a:r>
            <a:r>
              <a:rPr lang="en-US" sz="3200" b="1" dirty="0" err="1" smtClean="0">
                <a:solidFill>
                  <a:srgbClr val="1815F3"/>
                </a:solidFill>
                <a:latin typeface="Courier New" charset="0"/>
                <a:cs typeface="Courier New" charset="0"/>
              </a:rPr>
              <a:t>str</a:t>
            </a:r>
            <a:r>
              <a:rPr lang="en-US" sz="3200" b="1" dirty="0" smtClean="0">
                <a:solidFill>
                  <a:srgbClr val="1815F3"/>
                </a:solidFill>
                <a:latin typeface="Courier New" charset="0"/>
                <a:cs typeface="Courier New" charset="0"/>
              </a:rPr>
              <a:t>__</a:t>
            </a:r>
            <a:endParaRPr lang="en-US" sz="3200" b="1" dirty="0">
              <a:solidFill>
                <a:srgbClr val="1815F3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34830" name="Rectangle 38"/>
          <p:cNvSpPr>
            <a:spLocks noChangeArrowheads="1"/>
          </p:cNvSpPr>
          <p:nvPr/>
        </p:nvSpPr>
        <p:spPr bwMode="auto">
          <a:xfrm>
            <a:off x="1470025" y="5119688"/>
            <a:ext cx="190082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100" dirty="0">
                <a:latin typeface="Calibri" charset="0"/>
                <a:cs typeface="Calibri" charset="0"/>
              </a:rPr>
              <a:t>the </a:t>
            </a:r>
            <a:r>
              <a:rPr lang="en-US" sz="2100" b="1" dirty="0">
                <a:latin typeface="Calibri" charset="0"/>
                <a:cs typeface="Calibri" charset="0"/>
              </a:rPr>
              <a:t>constructor</a:t>
            </a:r>
            <a:endParaRPr lang="en-US" sz="2100" b="1" dirty="0"/>
          </a:p>
        </p:txBody>
      </p:sp>
      <p:sp>
        <p:nvSpPr>
          <p:cNvPr id="34831" name="Rectangle 39"/>
          <p:cNvSpPr>
            <a:spLocks noChangeArrowheads="1"/>
          </p:cNvSpPr>
          <p:nvPr/>
        </p:nvSpPr>
        <p:spPr bwMode="auto">
          <a:xfrm>
            <a:off x="5483225" y="5110163"/>
            <a:ext cx="28940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100" dirty="0">
                <a:latin typeface="Calibri" charset="0"/>
                <a:cs typeface="Calibri" charset="0"/>
              </a:rPr>
              <a:t>the </a:t>
            </a:r>
            <a:r>
              <a:rPr lang="en-US" sz="2100" i="1" dirty="0" smtClean="0">
                <a:latin typeface="Calibri" charset="0"/>
                <a:cs typeface="Calibri" charset="0"/>
              </a:rPr>
              <a:t>string representation</a:t>
            </a:r>
          </a:p>
          <a:p>
            <a:r>
              <a:rPr lang="en-US" sz="2100" dirty="0" smtClean="0">
                <a:latin typeface="Calibri" charset="0"/>
                <a:cs typeface="Calibri" charset="0"/>
              </a:rPr>
              <a:t>(for </a:t>
            </a:r>
            <a:r>
              <a:rPr lang="en-US" sz="2100" dirty="0">
                <a:latin typeface="Calibri" charset="0"/>
                <a:cs typeface="Calibri" charset="0"/>
              </a:rPr>
              <a:t>printing)</a:t>
            </a:r>
            <a:endParaRPr lang="en-US" sz="2100" dirty="0"/>
          </a:p>
        </p:txBody>
      </p:sp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1371600" y="2433637"/>
            <a:ext cx="640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>
                <a:latin typeface="Calibri" charset="0"/>
                <a:cs typeface="Calibri" charset="0"/>
              </a:rPr>
              <a:t>usually called "fields", "attributes"</a:t>
            </a:r>
            <a:endParaRPr lang="en-US" dirty="0">
              <a:latin typeface="Calibri" charset="0"/>
              <a:cs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218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 animBg="1"/>
      <p:bldP spid="34818" grpId="0" animBg="1"/>
      <p:bldP spid="34822" grpId="0" build="p"/>
      <p:bldP spid="34823" grpId="0"/>
      <p:bldP spid="34824" grpId="0" animBg="1"/>
      <p:bldP spid="34828" grpId="0"/>
      <p:bldP spid="34829" grpId="0"/>
      <p:bldP spid="34830" grpId="0"/>
      <p:bldP spid="348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8-31 at 12.46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5" y="1049867"/>
            <a:ext cx="5982839" cy="433493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70133" y="1271601"/>
            <a:ext cx="177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bigBird</a:t>
            </a:r>
            <a:r>
              <a:rPr lang="en-US" dirty="0" smtClean="0"/>
              <a:t> = Bird()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70133" y="2304535"/>
            <a:ext cx="142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bigBird.fly</a:t>
            </a:r>
            <a:r>
              <a:rPr lang="en-US" dirty="0" smtClean="0"/>
              <a:t>()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20935" y="3523737"/>
            <a:ext cx="1691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bigBird.eat</a:t>
            </a:r>
            <a:r>
              <a:rPr lang="en-US" dirty="0" smtClean="0"/>
              <a:t>(20)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51511" y="4573604"/>
            <a:ext cx="142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bigBird.fly</a:t>
            </a:r>
            <a:r>
              <a:rPr lang="en-US" dirty="0" smtClean="0"/>
              <a:t>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6185" y="269875"/>
            <a:ext cx="7251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Here’s what a class may look like (Python syntax)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617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1974</Words>
  <Application>Microsoft Office PowerPoint</Application>
  <PresentationFormat>On-screen Show (4:3)</PresentationFormat>
  <Paragraphs>375</Paragraphs>
  <Slides>27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Calibri</vt:lpstr>
      <vt:lpstr>Cambria</vt:lpstr>
      <vt:lpstr>Comic Sans MS</vt:lpstr>
      <vt:lpstr>Consolas</vt:lpstr>
      <vt:lpstr>Courier New</vt:lpstr>
      <vt:lpstr>Times</vt:lpstr>
      <vt:lpstr>Times New Roman</vt:lpstr>
      <vt:lpstr>Office Theme</vt:lpstr>
      <vt:lpstr>Introduction to Object-Oriented Programming (OOP)</vt:lpstr>
      <vt:lpstr>PowerPoint Presentation</vt:lpstr>
      <vt:lpstr>PowerPoint Presentation</vt:lpstr>
      <vt:lpstr>PowerPoint Presentation</vt:lpstr>
      <vt:lpstr>PowerPoint Presentation</vt:lpstr>
      <vt:lpstr>Object Oriented Programming</vt:lpstr>
      <vt:lpstr>PowerPoint Presentation</vt:lpstr>
      <vt:lpstr>PowerPoint Presentation</vt:lpstr>
      <vt:lpstr>PowerPoint Presentation</vt:lpstr>
      <vt:lpstr>Compared to what we know already …</vt:lpstr>
      <vt:lpstr>PowerPoint Presentation</vt:lpstr>
      <vt:lpstr>PowerPoint Presentation</vt:lpstr>
      <vt:lpstr>PowerPoint Presentation</vt:lpstr>
      <vt:lpstr>PowerPoint Presentation</vt:lpstr>
      <vt:lpstr>Classes – DIY data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  <vt:lpstr>PowerPoint Presentation</vt:lpstr>
      <vt:lpstr>PowerPoint Presentation</vt:lpstr>
      <vt:lpstr>tomorrow()</vt:lpstr>
      <vt:lpstr>Classes – DIY data</vt:lpstr>
      <vt:lpstr>Operator Overload</vt:lpstr>
      <vt:lpstr>The example of the Rational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 Peck</dc:creator>
  <cp:lastModifiedBy>Xiannong Meng</cp:lastModifiedBy>
  <cp:revision>41</cp:revision>
  <cp:lastPrinted>2015-03-23T14:19:44Z</cp:lastPrinted>
  <dcterms:created xsi:type="dcterms:W3CDTF">2015-03-23T13:12:47Z</dcterms:created>
  <dcterms:modified xsi:type="dcterms:W3CDTF">2019-03-29T14:41:45Z</dcterms:modified>
</cp:coreProperties>
</file>