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82" r:id="rId5"/>
    <p:sldId id="283" r:id="rId6"/>
    <p:sldId id="284" r:id="rId7"/>
    <p:sldId id="260" r:id="rId8"/>
    <p:sldId id="261" r:id="rId9"/>
    <p:sldId id="262" r:id="rId10"/>
    <p:sldId id="28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610327-9F1E-45C5-BDB2-123C78DB239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689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F31404-8D4E-4C89-9831-64302132BCF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863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9B361F-EC46-45DB-A426-17ED9FAB96A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431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8684B-AF51-4D47-9967-B37E7F77FD5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556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56AD79-E119-4425-B6AF-DEAACBA2C06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651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875DEE-70A0-40A0-BCDE-BC632EB8B2D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1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4C3841-2A10-4519-9C63-EBF2BF11863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0393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D63547-9FD7-498B-870D-570FBC7E633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682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EB6902-3D3E-425C-B883-7DF569346A3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492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141CD9-B546-49BF-9525-AA31242E19E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090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5B1BC8-AA1A-46BE-98FE-EC4D12B8577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2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17EA3E-D0AF-4870-8FBC-5768F03B319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73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63AA34-E501-4169-8C27-5FD6186561F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219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DFAB78-D468-491A-A8EF-32618BC31CA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377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03DB4C-F417-43A7-BE06-AFC13DC518D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501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CEB2D9-B7ED-431D-A3F7-2A9AE922018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7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0EB3CB-958D-4838-9C26-197B3F0DAF3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744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139E3C-11FB-4983-A259-A629C166C72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457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4699AB-69E2-493F-98D3-EF5494DC69A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35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5120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656174"/>
            <a:ext cx="7657920" cy="2193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3987779"/>
            <a:ext cx="7657920" cy="219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6428835"/>
            <a:ext cx="384480" cy="290911"/>
          </a:xfrm>
        </p:spPr>
        <p:txBody>
          <a:bodyPr/>
          <a:lstStyle>
            <a:lvl1pPr>
              <a:defRPr/>
            </a:lvl1pPr>
          </a:lstStyle>
          <a:p>
            <a:fld id="{2EA4ECB1-29BF-460A-9C11-15425A4110C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6221454"/>
            <a:ext cx="2128320" cy="205942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6428835"/>
            <a:ext cx="2897280" cy="290911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78988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lindromelist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Stacks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implementation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4547" y="19561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753" y="1467772"/>
            <a:ext cx="4520635" cy="13460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752" y="3116960"/>
            <a:ext cx="5677653" cy="346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F7CE7DB-7FC9-4AA3-A27E-78732978F91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Stack Applications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Many applications encountered in computer science requires the use of a stack.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Balanced delimiters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Postfix expressions</a:t>
            </a:r>
          </a:p>
        </p:txBody>
      </p:sp>
    </p:spTree>
    <p:extLst>
      <p:ext uri="{BB962C8B-B14F-4D97-AF65-F5344CB8AC3E}">
        <p14:creationId xmlns:p14="http://schemas.microsoft.com/office/powerpoint/2010/main" val="625998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DB8774-AB24-441D-9461-06778AE7B70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Balanced Delimiters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Many applications use delimiters to group strings of text or simple data into subparts.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mathematical expressions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programming languages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HTML markup </a:t>
            </a:r>
          </a:p>
        </p:txBody>
      </p:sp>
    </p:spTree>
    <p:extLst>
      <p:ext uri="{BB962C8B-B14F-4D97-AF65-F5344CB8AC3E}">
        <p14:creationId xmlns:p14="http://schemas.microsoft.com/office/powerpoint/2010/main" val="40794760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CEC6993-8006-4F5C-8A55-FAF4D6305E7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Source Code Example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Consider the following C++ source code: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277281" y="2682981"/>
            <a:ext cx="5351040" cy="403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</a:t>
            </a:r>
            <a:r>
              <a:rPr lang="en-US" altLang="en-US" sz="1633" dirty="0" err="1">
                <a:latin typeface="Courier New" panose="02070309020205020404" pitchFamily="49" charset="0"/>
              </a:rPr>
              <a:t>int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sumList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int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theList</a:t>
            </a:r>
            <a:r>
              <a:rPr lang="en-US" altLang="en-US" sz="1633" dirty="0">
                <a:latin typeface="Courier New" panose="02070309020205020404" pitchFamily="49" charset="0"/>
              </a:rPr>
              <a:t>[], </a:t>
            </a:r>
            <a:r>
              <a:rPr lang="en-US" altLang="en-US" sz="1633" dirty="0" err="1">
                <a:latin typeface="Courier New" panose="02070309020205020404" pitchFamily="49" charset="0"/>
              </a:rPr>
              <a:t>int</a:t>
            </a:r>
            <a:r>
              <a:rPr lang="en-US" altLang="en-US" sz="1633" dirty="0">
                <a:latin typeface="Courier New" panose="02070309020205020404" pitchFamily="49" charset="0"/>
              </a:rPr>
              <a:t> size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{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int</a:t>
            </a:r>
            <a:r>
              <a:rPr lang="en-US" altLang="en-US" sz="1633" dirty="0">
                <a:latin typeface="Courier New" panose="02070309020205020404" pitchFamily="49" charset="0"/>
              </a:rPr>
              <a:t> sum = 0;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int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i</a:t>
            </a:r>
            <a:r>
              <a:rPr lang="en-US" altLang="en-US" sz="1633" dirty="0">
                <a:latin typeface="Courier New" panose="02070309020205020404" pitchFamily="49" charset="0"/>
              </a:rPr>
              <a:t> = 0;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while( </a:t>
            </a:r>
            <a:r>
              <a:rPr lang="en-US" altLang="en-US" sz="1633" dirty="0" err="1">
                <a:latin typeface="Courier New" panose="02070309020205020404" pitchFamily="49" charset="0"/>
              </a:rPr>
              <a:t>i</a:t>
            </a:r>
            <a:r>
              <a:rPr lang="en-US" altLang="en-US" sz="1633" dirty="0">
                <a:latin typeface="Courier New" panose="02070309020205020404" pitchFamily="49" charset="0"/>
              </a:rPr>
              <a:t> &lt; size ) {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sum += </a:t>
            </a:r>
            <a:r>
              <a:rPr lang="en-US" altLang="en-US" sz="1633" dirty="0" err="1">
                <a:latin typeface="Courier New" panose="02070309020205020404" pitchFamily="49" charset="0"/>
              </a:rPr>
              <a:t>theList</a:t>
            </a:r>
            <a:r>
              <a:rPr lang="en-US" altLang="en-US" sz="1633" dirty="0">
                <a:latin typeface="Courier New" panose="02070309020205020404" pitchFamily="49" charset="0"/>
              </a:rPr>
              <a:t>[ </a:t>
            </a:r>
            <a:r>
              <a:rPr lang="en-US" altLang="en-US" sz="1633" dirty="0" err="1">
                <a:latin typeface="Courier New" panose="02070309020205020404" pitchFamily="49" charset="0"/>
              </a:rPr>
              <a:t>i</a:t>
            </a:r>
            <a:r>
              <a:rPr lang="en-US" altLang="en-US" sz="1633" dirty="0">
                <a:latin typeface="Courier New" panose="02070309020205020404" pitchFamily="49" charset="0"/>
              </a:rPr>
              <a:t> ];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i</a:t>
            </a:r>
            <a:r>
              <a:rPr lang="en-US" altLang="en-US" sz="1633" dirty="0">
                <a:latin typeface="Courier New" panose="02070309020205020404" pitchFamily="49" charset="0"/>
              </a:rPr>
              <a:t> += 1;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}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return sum;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}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76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2793FA0-0A15-4DF4-B082-BA7DB9A42C6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Source Code Example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delimiters must be paired and balanced. 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We can design and implement an algorithm to: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scan a C++ source file, and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determine if the delimiters are properly paired.</a:t>
            </a:r>
          </a:p>
        </p:txBody>
      </p:sp>
    </p:spTree>
    <p:extLst>
      <p:ext uri="{BB962C8B-B14F-4D97-AF65-F5344CB8AC3E}">
        <p14:creationId xmlns:p14="http://schemas.microsoft.com/office/powerpoint/2010/main" val="4192752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Valid C++ Source?</a:t>
            </a: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85441" y="1601641"/>
            <a:ext cx="5973120" cy="470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from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lliststack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import</a:t>
            </a:r>
            <a:r>
              <a:rPr lang="en-US" altLang="en-US" sz="1633" dirty="0">
                <a:latin typeface="Courier New" panose="02070309020205020404" pitchFamily="49" charset="0"/>
              </a:rPr>
              <a:t> Stack</a:t>
            </a: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isValidSource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srcfile</a:t>
            </a:r>
            <a:r>
              <a:rPr lang="en-US" altLang="en-US" sz="1633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s = Stack()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>
                <a:latin typeface="Courier New" panose="02070309020205020404" pitchFamily="49" charset="0"/>
              </a:rPr>
              <a:t>for</a:t>
            </a:r>
            <a:r>
              <a:rPr lang="en-US" altLang="en-US" sz="1633" dirty="0">
                <a:latin typeface="Courier New" panose="02070309020205020404" pitchFamily="49" charset="0"/>
              </a:rPr>
              <a:t> line </a:t>
            </a:r>
            <a:r>
              <a:rPr lang="en-US" altLang="en-US" sz="1633" b="1" dirty="0">
                <a:latin typeface="Courier New" panose="02070309020205020404" pitchFamily="49" charset="0"/>
              </a:rPr>
              <a:t>in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srcfile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for</a:t>
            </a:r>
            <a:r>
              <a:rPr lang="en-US" altLang="en-US" sz="1633" dirty="0">
                <a:latin typeface="Courier New" panose="02070309020205020404" pitchFamily="49" charset="0"/>
              </a:rPr>
              <a:t> token </a:t>
            </a:r>
            <a:r>
              <a:rPr lang="en-US" altLang="en-US" sz="1633" b="1" dirty="0">
                <a:latin typeface="Courier New" panose="02070309020205020404" pitchFamily="49" charset="0"/>
              </a:rPr>
              <a:t>in</a:t>
            </a:r>
            <a:r>
              <a:rPr lang="en-US" altLang="en-US" sz="1633" dirty="0">
                <a:latin typeface="Courier New" panose="02070309020205020404" pitchFamily="49" charset="0"/>
              </a:rPr>
              <a:t> line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token </a:t>
            </a:r>
            <a:r>
              <a:rPr lang="en-US" altLang="en-US" sz="1633" b="1" dirty="0">
                <a:latin typeface="Courier New" panose="02070309020205020404" pitchFamily="49" charset="0"/>
              </a:rPr>
              <a:t>in</a:t>
            </a:r>
            <a:r>
              <a:rPr lang="en-US" altLang="en-US" sz="1633" dirty="0">
                <a:latin typeface="Courier New" panose="02070309020205020404" pitchFamily="49" charset="0"/>
              </a:rPr>
              <a:t> "{[("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s.push</a:t>
            </a:r>
            <a:r>
              <a:rPr lang="en-US" altLang="en-US" sz="1633" dirty="0">
                <a:latin typeface="Courier New" panose="02070309020205020404" pitchFamily="49" charset="0"/>
              </a:rPr>
              <a:t>( token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633" dirty="0">
                <a:latin typeface="Courier New" panose="02070309020205020404" pitchFamily="49" charset="0"/>
              </a:rPr>
              <a:t> token </a:t>
            </a:r>
            <a:r>
              <a:rPr lang="en-US" altLang="en-US" sz="1633" b="1" dirty="0">
                <a:latin typeface="Courier New" panose="02070309020205020404" pitchFamily="49" charset="0"/>
              </a:rPr>
              <a:t>in</a:t>
            </a:r>
            <a:r>
              <a:rPr lang="en-US" altLang="en-US" sz="1633" dirty="0">
                <a:latin typeface="Courier New" panose="02070309020205020404" pitchFamily="49" charset="0"/>
              </a:rPr>
              <a:t> "}])"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s.isEmpty</a:t>
            </a:r>
            <a:r>
              <a:rPr lang="en-US" altLang="en-US" sz="1633" dirty="0">
                <a:latin typeface="Courier New" panose="02070309020205020404" pitchFamily="49" charset="0"/>
              </a:rPr>
              <a:t>()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False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</a:t>
            </a:r>
            <a:r>
              <a:rPr lang="en-US" altLang="en-US" sz="1633" b="1" dirty="0">
                <a:latin typeface="Courier New" panose="02070309020205020404" pitchFamily="49" charset="0"/>
              </a:rPr>
              <a:t>else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left = s.pop()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(token == "}" </a:t>
            </a:r>
            <a:r>
              <a:rPr lang="en-US" altLang="en-US" sz="1633" b="1" dirty="0">
                <a:latin typeface="Courier New" panose="02070309020205020404" pitchFamily="49" charset="0"/>
              </a:rPr>
              <a:t>and</a:t>
            </a:r>
            <a:r>
              <a:rPr lang="en-US" altLang="en-US" sz="1633" dirty="0">
                <a:latin typeface="Courier New" panose="02070309020205020404" pitchFamily="49" charset="0"/>
              </a:rPr>
              <a:t> left != "{") </a:t>
            </a:r>
            <a:r>
              <a:rPr lang="en-US" altLang="en-US" sz="1633" b="1" dirty="0">
                <a:latin typeface="Courier New" panose="02070309020205020404" pitchFamily="49" charset="0"/>
              </a:rPr>
              <a:t>or</a:t>
            </a:r>
            <a:r>
              <a:rPr lang="en-US" altLang="en-US" sz="1633" dirty="0">
                <a:latin typeface="Courier New" panose="02070309020205020404" pitchFamily="49" charset="0"/>
              </a:rPr>
              <a:t> \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   (token == "]" </a:t>
            </a:r>
            <a:r>
              <a:rPr lang="en-US" altLang="en-US" sz="1633" b="1" dirty="0">
                <a:latin typeface="Courier New" panose="02070309020205020404" pitchFamily="49" charset="0"/>
              </a:rPr>
              <a:t>and</a:t>
            </a:r>
            <a:r>
              <a:rPr lang="en-US" altLang="en-US" sz="1633" dirty="0">
                <a:latin typeface="Courier New" panose="02070309020205020404" pitchFamily="49" charset="0"/>
              </a:rPr>
              <a:t> left != "[") </a:t>
            </a:r>
            <a:r>
              <a:rPr lang="en-US" altLang="en-US" sz="1633" b="1" dirty="0">
                <a:latin typeface="Courier New" panose="02070309020205020404" pitchFamily="49" charset="0"/>
              </a:rPr>
              <a:t>or</a:t>
            </a:r>
            <a:r>
              <a:rPr lang="en-US" altLang="en-US" sz="1633" dirty="0">
                <a:latin typeface="Courier New" panose="02070309020205020404" pitchFamily="49" charset="0"/>
              </a:rPr>
              <a:t> \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   (token == ")" </a:t>
            </a:r>
            <a:r>
              <a:rPr lang="en-US" altLang="en-US" sz="1633" b="1" dirty="0">
                <a:latin typeface="Courier New" panose="02070309020205020404" pitchFamily="49" charset="0"/>
              </a:rPr>
              <a:t>and</a:t>
            </a:r>
            <a:r>
              <a:rPr lang="en-US" altLang="en-US" sz="1633" dirty="0">
                <a:latin typeface="Courier New" panose="02070309020205020404" pitchFamily="49" charset="0"/>
              </a:rPr>
              <a:t> left != "(")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False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 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>
                <a:latin typeface="Courier New" panose="02070309020205020404" pitchFamily="49" charset="0"/>
              </a:rPr>
              <a:t>return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s.isEmpty</a:t>
            </a:r>
            <a:r>
              <a:rPr lang="en-US" altLang="en-US" sz="1633" dirty="0">
                <a:latin typeface="Courier New" panose="02070309020205020404" pitchFamily="49" charset="0"/>
              </a:rPr>
              <a:t>() </a:t>
            </a:r>
          </a:p>
          <a:p>
            <a:pPr>
              <a:lnSpc>
                <a:spcPct val="94000"/>
              </a:lnSpc>
            </a:pPr>
            <a:endParaRPr lang="en-US" altLang="en-US" sz="1633" i="1" dirty="0">
              <a:solidFill>
                <a:srgbClr val="003B7C"/>
              </a:solidFill>
              <a:latin typeface="Courier New" panose="02070309020205020404" pitchFamily="49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33"/>
          </a:p>
        </p:txBody>
      </p:sp>
    </p:spTree>
    <p:extLst>
      <p:ext uri="{BB962C8B-B14F-4D97-AF65-F5344CB8AC3E}">
        <p14:creationId xmlns:p14="http://schemas.microsoft.com/office/powerpoint/2010/main" val="878138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Mathematical Expressions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 fontScale="925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We work with mathematical expressions on a regular basis.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Easy to determine the order of evaluation.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Easy to calculate.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But the task is more difficult in computer programs.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 program </a:t>
            </a:r>
            <a:r>
              <a:rPr lang="en-US" altLang="en-US" dirty="0" smtClean="0"/>
              <a:t>cannot </a:t>
            </a:r>
            <a:r>
              <a:rPr lang="en-US" altLang="en-US" dirty="0"/>
              <a:t>visualize the expression to determine the order of evaluation. 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Must examine one token at a time.</a:t>
            </a:r>
          </a:p>
        </p:txBody>
      </p:sp>
    </p:spTree>
    <p:extLst>
      <p:ext uri="{BB962C8B-B14F-4D97-AF65-F5344CB8AC3E}">
        <p14:creationId xmlns:p14="http://schemas.microsoft.com/office/powerpoint/2010/main" val="3358320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Types of Expressions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Three different notations can be used: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infix:  </a:t>
            </a:r>
            <a:r>
              <a:rPr lang="en-US" altLang="en-US">
                <a:latin typeface="Courier New" panose="02070309020205020404" pitchFamily="49" charset="0"/>
              </a:rPr>
              <a:t> A + B * C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prefix:  </a:t>
            </a:r>
            <a:r>
              <a:rPr lang="en-US" altLang="en-US">
                <a:latin typeface="Courier New" panose="02070309020205020404" pitchFamily="49" charset="0"/>
              </a:rPr>
              <a:t> + A * B C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postfix:  </a:t>
            </a:r>
            <a:r>
              <a:rPr lang="en-US" altLang="en-US">
                <a:latin typeface="Courier New" panose="02070309020205020404" pitchFamily="49" charset="0"/>
              </a:rPr>
              <a:t> A B C * +</a:t>
            </a:r>
          </a:p>
        </p:txBody>
      </p:sp>
    </p:spTree>
    <p:extLst>
      <p:ext uri="{BB962C8B-B14F-4D97-AF65-F5344CB8AC3E}">
        <p14:creationId xmlns:p14="http://schemas.microsoft.com/office/powerpoint/2010/main" val="1352269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Infix to Postfix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Infix expressions can be easily converted by hand to postfix notation.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  <a:p>
            <a:pPr marL="783372" lvl="1" indent="-293764">
              <a:spcAft>
                <a:spcPts val="6531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1. Fully parenthesize the expression.</a:t>
            </a:r>
          </a:p>
          <a:p>
            <a:pPr marL="783372" lvl="1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2. For each set of (), move operator to the end of the closing parenthesis.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402721" y="2786545"/>
            <a:ext cx="2337120" cy="33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830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358" dirty="0">
                <a:latin typeface="Courier New" panose="02070309020205020404" pitchFamily="49" charset="0"/>
              </a:rPr>
              <a:t>A * B + C / D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64161" y="3779257"/>
            <a:ext cx="3415680" cy="33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83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358" dirty="0">
                <a:latin typeface="Courier New" panose="02070309020205020404" pitchFamily="49" charset="0"/>
              </a:rPr>
              <a:t>((A * B) + (C / D))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864161" y="5553453"/>
            <a:ext cx="3415680" cy="33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83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358" dirty="0">
                <a:latin typeface="Courier New" panose="02070309020205020404" pitchFamily="49" charset="0"/>
              </a:rPr>
              <a:t>((A B *) (C D /) +)</a:t>
            </a:r>
          </a:p>
        </p:txBody>
      </p:sp>
    </p:spTree>
    <p:extLst>
      <p:ext uri="{BB962C8B-B14F-4D97-AF65-F5344CB8AC3E}">
        <p14:creationId xmlns:p14="http://schemas.microsoft.com/office/powerpoint/2010/main" val="3863874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Infix to Postfix (cont)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expression at the end of step 2: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/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/>
          </a:p>
          <a:p>
            <a:pPr marL="783372" lvl="1" indent="-293764">
              <a:spcAft>
                <a:spcPts val="6531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3. Remove all of the parentheses.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Which results in the postfix version.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667209" y="2408377"/>
            <a:ext cx="3415680" cy="33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83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358">
                <a:latin typeface="Courier New" panose="02070309020205020404" pitchFamily="49" charset="0"/>
              </a:rPr>
              <a:t>((A B *) (C D /) +)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980681" y="3933449"/>
            <a:ext cx="2337120" cy="33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830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358" dirty="0">
                <a:latin typeface="Courier New" panose="02070309020205020404" pitchFamily="49" charset="0"/>
              </a:rPr>
              <a:t>A B * C D / +</a:t>
            </a:r>
          </a:p>
        </p:txBody>
      </p:sp>
    </p:spTree>
    <p:extLst>
      <p:ext uri="{BB962C8B-B14F-4D97-AF65-F5344CB8AC3E}">
        <p14:creationId xmlns:p14="http://schemas.microsoft.com/office/powerpoint/2010/main" val="1317155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Stacks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restricted access container that stores a linear collection.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Very common for solving problems in computer science.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Provides a </a:t>
            </a:r>
            <a:r>
              <a:rPr lang="en-US" altLang="en-US" b="1"/>
              <a:t>last-in first-out</a:t>
            </a:r>
            <a:r>
              <a:rPr lang="en-US" altLang="en-US">
                <a:solidFill>
                  <a:srgbClr val="104475"/>
                </a:solidFill>
              </a:rPr>
              <a:t> </a:t>
            </a:r>
            <a:r>
              <a:rPr lang="en-US" altLang="en-US"/>
              <a:t>(LIFO) protocol.</a:t>
            </a:r>
          </a:p>
        </p:txBody>
      </p:sp>
    </p:spTree>
    <p:extLst>
      <p:ext uri="{BB962C8B-B14F-4D97-AF65-F5344CB8AC3E}">
        <p14:creationId xmlns:p14="http://schemas.microsoft.com/office/powerpoint/2010/main" val="12174090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Evaluating Postfix Expressions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 fontScale="85000" lnSpcReduction="1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We can evaluate a valid postfix expression using a stack structure.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For each token:</a:t>
            </a:r>
          </a:p>
          <a:p>
            <a:pPr marL="1003958" lvl="1" indent="-514350">
              <a:buSzPct val="45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If the current token is an operand, push its value onto the stack.</a:t>
            </a:r>
          </a:p>
          <a:p>
            <a:pPr marL="1003958" lvl="1" indent="-514350">
              <a:buSzPct val="45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If the current token is an operator:</a:t>
            </a:r>
          </a:p>
          <a:p>
            <a:pPr marL="1371613" lvl="2" indent="-457200">
              <a:buSzPct val="75000"/>
              <a:buFont typeface="+mj-lt"/>
              <a:buAutoNum type="alphaL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pop the top two operands off the stack.</a:t>
            </a:r>
          </a:p>
          <a:p>
            <a:pPr marL="1371613" lvl="2" indent="-457200">
              <a:buSzPct val="75000"/>
              <a:buFont typeface="+mj-lt"/>
              <a:buAutoNum type="alphaL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perform </a:t>
            </a:r>
            <a:r>
              <a:rPr lang="en-US" altLang="en-US" dirty="0"/>
              <a:t>the operation (top value is RHS operand).</a:t>
            </a:r>
          </a:p>
          <a:p>
            <a:pPr marL="1371613" lvl="2" indent="-457200">
              <a:buSzPct val="75000"/>
              <a:buFont typeface="+mj-lt"/>
              <a:buAutoNum type="alphaL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push the result of the operation back on the stack.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final result will be the last value on the stack.</a:t>
            </a:r>
          </a:p>
        </p:txBody>
      </p:sp>
    </p:spTree>
    <p:extLst>
      <p:ext uri="{BB962C8B-B14F-4D97-AF65-F5344CB8AC3E}">
        <p14:creationId xmlns:p14="http://schemas.microsoft.com/office/powerpoint/2010/main" val="509051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Postfix Evaluation Examples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187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To illustrate the use of the algorithm, assume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existence of an empty stack, and</a:t>
            </a:r>
          </a:p>
          <a:p>
            <a:pPr marL="783372" lvl="1" indent="-293764">
              <a:spcAft>
                <a:spcPts val="13062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following variable </a:t>
            </a:r>
            <a:r>
              <a:rPr lang="en-US" altLang="en-US" dirty="0" smtClean="0"/>
              <a:t>assignments</a:t>
            </a:r>
          </a:p>
          <a:p>
            <a:pPr marL="383322" indent="-293764">
              <a:spcAft>
                <a:spcPts val="13062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Evaluate </a:t>
            </a:r>
            <a:r>
              <a:rPr lang="en-US" altLang="en-US" dirty="0"/>
              <a:t>the valid expression: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4161" y="3735949"/>
            <a:ext cx="3055680" cy="67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83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358" dirty="0">
                <a:latin typeface="Courier New" panose="02070309020205020404" pitchFamily="49" charset="0"/>
              </a:rPr>
              <a:t>A = 8       C = 3</a:t>
            </a:r>
          </a:p>
          <a:p>
            <a:pPr>
              <a:lnSpc>
                <a:spcPct val="94000"/>
              </a:lnSpc>
            </a:pPr>
            <a:r>
              <a:rPr lang="en-US" altLang="en-US" sz="2358" dirty="0">
                <a:latin typeface="Courier New" panose="02070309020205020404" pitchFamily="49" charset="0"/>
              </a:rPr>
              <a:t>B = 2       D = 4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4161" y="6016510"/>
            <a:ext cx="2337120" cy="33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830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358" dirty="0">
                <a:latin typeface="Courier New" panose="02070309020205020404" pitchFamily="49" charset="0"/>
              </a:rPr>
              <a:t>A B C + * D /</a:t>
            </a:r>
          </a:p>
        </p:txBody>
      </p:sp>
    </p:spTree>
    <p:extLst>
      <p:ext uri="{BB962C8B-B14F-4D97-AF65-F5344CB8AC3E}">
        <p14:creationId xmlns:p14="http://schemas.microsoft.com/office/powerpoint/2010/main" val="2480479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Postfix Example #1</a:t>
            </a:r>
          </a:p>
        </p:txBody>
      </p:sp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957601" y="1489321"/>
          <a:ext cx="7315200" cy="4634145"/>
        </p:xfrm>
        <a:graphic>
          <a:graphicData uri="http://schemas.openxmlformats.org/drawingml/2006/table">
            <a:tbl>
              <a:tblPr/>
              <a:tblGrid>
                <a:gridCol w="1038240"/>
                <a:gridCol w="1081440"/>
                <a:gridCol w="1261440"/>
                <a:gridCol w="3934080"/>
              </a:tblGrid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Token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Alg Step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Stack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Description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BC+*D/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A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C+*D/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8 2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B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+*D/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8 2 3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C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ABC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*D/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3, x = 2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+ y or z = 2 + 3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8 5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(5) of the addition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ABC+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D/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5, x = 8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* y or z = 8 * 5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40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(40) of the multiplication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ABC+*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/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40 4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D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ABC+*D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/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4, x = 40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/ y or z = 40 / 4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10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(10) of the division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152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Postfix Example #2</a:t>
            </a:r>
          </a:p>
        </p:txBody>
      </p:sp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957601" y="2599561"/>
          <a:ext cx="7315200" cy="3972663"/>
        </p:xfrm>
        <a:graphic>
          <a:graphicData uri="http://schemas.openxmlformats.org/drawingml/2006/table">
            <a:tbl>
              <a:tblPr/>
              <a:tblGrid>
                <a:gridCol w="1038240"/>
                <a:gridCol w="1081440"/>
                <a:gridCol w="1261440"/>
                <a:gridCol w="3934080"/>
              </a:tblGrid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Token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Alg Step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Stack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Description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B*CD+ 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A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*CD+ 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8 2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B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CD+ 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2, x = 8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 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* y or z = 8 * 2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 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(16) of the multiplication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AB*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D+ 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16 3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C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AB*C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 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16 3 4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D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AB*CD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 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4, x = 3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+ y or z = 3 + 4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16 7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(7) of the addition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Error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xxxxxx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xxxxxx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Too many values left on the stack.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26787" name="Rectangle 163"/>
          <p:cNvSpPr>
            <a:spLocks noGrp="1" noChangeArrowheads="1"/>
          </p:cNvSpPr>
          <p:nvPr>
            <p:ph type="body" idx="1"/>
          </p:nvPr>
        </p:nvSpPr>
        <p:spPr>
          <a:xfrm>
            <a:off x="897121" y="155700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What happens if the expression is invalid?</a:t>
            </a:r>
          </a:p>
        </p:txBody>
      </p:sp>
      <p:sp>
        <p:nvSpPr>
          <p:cNvPr id="26788" name="Text Box 164"/>
          <p:cNvSpPr txBox="1">
            <a:spLocks noChangeArrowheads="1"/>
          </p:cNvSpPr>
          <p:nvPr/>
        </p:nvSpPr>
        <p:spPr bwMode="auto">
          <a:xfrm>
            <a:off x="3402721" y="2050920"/>
            <a:ext cx="1977120" cy="33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830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358">
                <a:latin typeface="Courier New" panose="02070309020205020404" pitchFamily="49" charset="0"/>
              </a:rPr>
              <a:t>A B * C D +</a:t>
            </a:r>
          </a:p>
        </p:txBody>
      </p:sp>
    </p:spTree>
    <p:extLst>
      <p:ext uri="{BB962C8B-B14F-4D97-AF65-F5344CB8AC3E}">
        <p14:creationId xmlns:p14="http://schemas.microsoft.com/office/powerpoint/2010/main" val="2080392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DF88522-683C-48CE-A16B-BF0362EB028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Postfix Example #3</a:t>
            </a:r>
          </a:p>
        </p:txBody>
      </p:sp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957601" y="3155401"/>
          <a:ext cx="7315200" cy="2647604"/>
        </p:xfrm>
        <a:graphic>
          <a:graphicData uri="http://schemas.openxmlformats.org/drawingml/2006/table">
            <a:tbl>
              <a:tblPr/>
              <a:tblGrid>
                <a:gridCol w="1038240"/>
                <a:gridCol w="1081440"/>
                <a:gridCol w="1261440"/>
                <a:gridCol w="3934080"/>
              </a:tblGrid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Token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Alg Step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Stack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Description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B*+C/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A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*+C/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8 2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value of B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*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+C/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2, x = 8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2(b)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 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compute z = x * y or z = 8 * 2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11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2(c)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Bitstream Vera Sans" charset="0"/>
                          <a:cs typeface="Bitstream Vera Sans" charset="0"/>
                        </a:rPr>
                        <a:t>16 </a:t>
                      </a:r>
                    </a:p>
                  </a:txBody>
                  <a:tcPr marL="81638" marR="81638" marT="54794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 result (16) of the multiplication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AB*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+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C/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2(a)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 top two values: y = 16, x = ?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07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Error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xxxxxx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xxxxxx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Only one value on stack, two needed.</a:t>
                      </a:r>
                    </a:p>
                  </a:txBody>
                  <a:tcPr marL="81638" marR="81638" marT="56853" marB="42452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27759" name="Rectangle 111"/>
          <p:cNvSpPr>
            <a:spLocks noGrp="1" noChangeArrowheads="1"/>
          </p:cNvSpPr>
          <p:nvPr>
            <p:ph type="body" idx="1"/>
          </p:nvPr>
        </p:nvSpPr>
        <p:spPr>
          <a:xfrm>
            <a:off x="897121" y="155700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What happens if there are too many operators for the given number of operands?</a:t>
            </a:r>
          </a:p>
        </p:txBody>
      </p:sp>
      <p:sp>
        <p:nvSpPr>
          <p:cNvPr id="27760" name="Text Box 112"/>
          <p:cNvSpPr txBox="1">
            <a:spLocks noChangeArrowheads="1"/>
          </p:cNvSpPr>
          <p:nvPr/>
        </p:nvSpPr>
        <p:spPr bwMode="auto">
          <a:xfrm>
            <a:off x="3582721" y="2572756"/>
            <a:ext cx="1977120" cy="33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830" rIns="0" bIns="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358" dirty="0">
                <a:latin typeface="Courier New" panose="02070309020205020404" pitchFamily="49" charset="0"/>
              </a:rPr>
              <a:t>A B * + C /</a:t>
            </a:r>
          </a:p>
        </p:txBody>
      </p:sp>
    </p:spTree>
    <p:extLst>
      <p:ext uri="{BB962C8B-B14F-4D97-AF65-F5344CB8AC3E}">
        <p14:creationId xmlns:p14="http://schemas.microsoft.com/office/powerpoint/2010/main" val="46747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Stack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54666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New items are added and existing items are removed from the </a:t>
            </a:r>
            <a:r>
              <a:rPr lang="en-US" altLang="en-US" b="1" dirty="0"/>
              <a:t>top</a:t>
            </a:r>
            <a:r>
              <a:rPr lang="en-US" altLang="en-US" dirty="0"/>
              <a:t> of the stack.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880" y="2842921"/>
            <a:ext cx="4256640" cy="291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543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stacks are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65339"/>
          </a:xfrm>
        </p:spPr>
        <p:txBody>
          <a:bodyPr/>
          <a:lstStyle/>
          <a:p>
            <a:r>
              <a:rPr lang="en-US" dirty="0" smtClean="0"/>
              <a:t>Many computer science problems (and real life problems) are solved using stacks.</a:t>
            </a:r>
          </a:p>
          <a:p>
            <a:r>
              <a:rPr lang="en-US" dirty="0" smtClean="0"/>
              <a:t>We’ll touch a few here.</a:t>
            </a:r>
          </a:p>
          <a:p>
            <a:pPr lvl="1"/>
            <a:r>
              <a:rPr lang="en-US" dirty="0" smtClean="0"/>
              <a:t>Example: determine if a string is a palindrome</a:t>
            </a:r>
          </a:p>
          <a:p>
            <a:pPr lvl="1"/>
            <a:r>
              <a:rPr lang="en-US" dirty="0" smtClean="0"/>
              <a:t>Here is a list of palindrome</a:t>
            </a:r>
          </a:p>
          <a:p>
            <a:pPr lvl="1"/>
            <a:r>
              <a:rPr lang="en-US" dirty="0">
                <a:hlinkClick r:id="rId2"/>
              </a:rPr>
              <a:t>http://www.palindromelist.net/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0764" y="5148101"/>
            <a:ext cx="222060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Toyota’s a Toyota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Civic</a:t>
            </a:r>
          </a:p>
          <a:p>
            <a:r>
              <a:rPr lang="en-US" dirty="0"/>
              <a:t>Go dog</a:t>
            </a:r>
            <a:r>
              <a:rPr lang="en-US" dirty="0" smtClean="0"/>
              <a:t>.</a:t>
            </a:r>
          </a:p>
          <a:p>
            <a:r>
              <a:rPr lang="en-US" dirty="0"/>
              <a:t>Tell a ballet.</a:t>
            </a:r>
          </a:p>
        </p:txBody>
      </p:sp>
    </p:spTree>
    <p:extLst>
      <p:ext uri="{BB962C8B-B14F-4D97-AF65-F5344CB8AC3E}">
        <p14:creationId xmlns:p14="http://schemas.microsoft.com/office/powerpoint/2010/main" val="282448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solve the palindrome problem in recursion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1661"/>
            <a:ext cx="8349273" cy="187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61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also solve the problem using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99603"/>
          </a:xfrm>
        </p:spPr>
        <p:txBody>
          <a:bodyPr/>
          <a:lstStyle/>
          <a:p>
            <a:r>
              <a:rPr lang="en-US" dirty="0" smtClean="0"/>
              <a:t>Given a string s, put the sting into a stack, then take the one on stack out in order (LIFO). If the two are the same, it is a palindrome!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835065" y="3699803"/>
            <a:ext cx="6243381" cy="2605857"/>
            <a:chOff x="835065" y="3699803"/>
            <a:chExt cx="6243381" cy="2605857"/>
          </a:xfrm>
        </p:grpSpPr>
        <p:sp>
          <p:nvSpPr>
            <p:cNvPr id="4" name="TextBox 3"/>
            <p:cNvSpPr txBox="1"/>
            <p:nvPr/>
          </p:nvSpPr>
          <p:spPr>
            <a:xfrm>
              <a:off x="1003881" y="4318781"/>
              <a:ext cx="1023037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civic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5065" y="3699803"/>
              <a:ext cx="25218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Original string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90045" y="3711523"/>
              <a:ext cx="14414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In-stack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44793" y="4330501"/>
              <a:ext cx="1023037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civic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00945" y="3723243"/>
              <a:ext cx="13500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Output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39618" y="4330501"/>
              <a:ext cx="10230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70C0"/>
                  </a:solidFill>
                </a:rPr>
                <a:t>civic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01533" y="5047969"/>
              <a:ext cx="1338828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/>
                <a:t>godog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42445" y="5031553"/>
              <a:ext cx="1338828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</a:rPr>
                <a:t>godog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39618" y="5031553"/>
              <a:ext cx="1338828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70C0"/>
                  </a:solidFill>
                </a:rPr>
                <a:t>godog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9185" y="5720885"/>
              <a:ext cx="1085554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hello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40097" y="5704469"/>
              <a:ext cx="1085554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</a:rPr>
                <a:t>olleh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23187" y="5692749"/>
              <a:ext cx="108555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70C0"/>
                  </a:solidFill>
                </a:rPr>
                <a:t>olleh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470FDD4-5541-4637-8623-6FCE15B8544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Stack ADT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187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 </a:t>
            </a:r>
            <a:r>
              <a:rPr lang="en-US" altLang="en-US" i="1" dirty="0">
                <a:solidFill>
                  <a:srgbClr val="104475"/>
                </a:solidFill>
              </a:rPr>
              <a:t>stack</a:t>
            </a:r>
            <a:r>
              <a:rPr lang="en-US" altLang="en-US" dirty="0"/>
              <a:t>  stores a linear collection of items with access limited to a last-in first-out order.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Adding and removing items is restricted to the top of the stack.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/>
        </p:nvGraphicFramePr>
        <p:xfrm>
          <a:off x="3120481" y="4023360"/>
          <a:ext cx="2905920" cy="2527351"/>
        </p:xfrm>
        <a:graphic>
          <a:graphicData uri="http://schemas.openxmlformats.org/drawingml/2006/table">
            <a:tbl>
              <a:tblPr/>
              <a:tblGrid>
                <a:gridCol w="2905920"/>
              </a:tblGrid>
              <a:tr h="248025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Stack()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is_empty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pop()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peek()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push( item )</a:t>
                      </a:r>
                    </a:p>
                  </a:txBody>
                  <a:tcPr marL="57473" marR="57473" marT="188747" marB="172746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903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Stack Example</a:t>
            </a: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77281" y="1601641"/>
            <a:ext cx="6084000" cy="457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Extracts a collection of integer values from the user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and prints them in reverse order.</a:t>
            </a: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PROMPT = "Enter an </a:t>
            </a:r>
            <a:r>
              <a:rPr lang="en-US" altLang="en-US" sz="1451" dirty="0" err="1">
                <a:latin typeface="Courier New" panose="02070309020205020404" pitchFamily="49" charset="0"/>
              </a:rPr>
              <a:t>int</a:t>
            </a:r>
            <a:r>
              <a:rPr lang="en-US" altLang="en-US" sz="1451" dirty="0">
                <a:latin typeface="Courier New" panose="02070309020205020404" pitchFamily="49" charset="0"/>
              </a:rPr>
              <a:t> value (&lt;0 to end</a:t>
            </a:r>
            <a:r>
              <a:rPr lang="en-US" altLang="en-US" sz="1451" dirty="0" smtClean="0">
                <a:latin typeface="Courier New" panose="02070309020205020404" pitchFamily="49" charset="0"/>
              </a:rPr>
              <a:t>): "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 err="1" smtClean="0">
                <a:latin typeface="Courier New" panose="02070309020205020404" pitchFamily="49" charset="0"/>
              </a:rPr>
              <a:t>my_stack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Stack()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Extract the values and push them onto a stack.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value = </a:t>
            </a:r>
            <a:r>
              <a:rPr lang="en-US" altLang="en-US" sz="1451" dirty="0" err="1">
                <a:latin typeface="Courier New" panose="02070309020205020404" pitchFamily="49" charset="0"/>
              </a:rPr>
              <a:t>int</a:t>
            </a:r>
            <a:r>
              <a:rPr lang="en-US" altLang="en-US" sz="1451" dirty="0">
                <a:latin typeface="Courier New" panose="02070309020205020404" pitchFamily="49" charset="0"/>
              </a:rPr>
              <a:t>(input( PROMPT ))</a:t>
            </a: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while</a:t>
            </a:r>
            <a:r>
              <a:rPr lang="en-US" altLang="en-US" sz="1451" dirty="0">
                <a:latin typeface="Courier New" panose="02070309020205020404" pitchFamily="49" charset="0"/>
              </a:rPr>
              <a:t> value &gt;= 0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my_stack.push</a:t>
            </a:r>
            <a:r>
              <a:rPr lang="en-US" altLang="en-US" sz="1451" dirty="0">
                <a:latin typeface="Courier New" panose="02070309020205020404" pitchFamily="49" charset="0"/>
              </a:rPr>
              <a:t>( value 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value =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451" dirty="0">
                <a:latin typeface="Courier New" panose="02070309020205020404" pitchFamily="49" charset="0"/>
              </a:rPr>
              <a:t>(input( PROMPT ))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Pop the values from the stack and print each.</a:t>
            </a: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while</a:t>
            </a:r>
            <a:r>
              <a:rPr lang="en-US" altLang="en-US" sz="1451" dirty="0">
                <a:latin typeface="Courier New" panose="02070309020205020404" pitchFamily="49" charset="0"/>
              </a:rPr>
              <a:t> not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my_stack.is_empty</a:t>
            </a:r>
            <a:r>
              <a:rPr lang="en-US" altLang="en-US" sz="1451" dirty="0">
                <a:latin typeface="Courier New" panose="02070309020205020404" pitchFamily="49" charset="0"/>
              </a:rPr>
              <a:t>()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value = </a:t>
            </a:r>
            <a:r>
              <a:rPr lang="en-US" altLang="en-US" sz="1451" dirty="0" smtClean="0">
                <a:latin typeface="Courier New" panose="02070309020205020404" pitchFamily="49" charset="0"/>
              </a:rPr>
              <a:t>my_stack.pop</a:t>
            </a:r>
            <a:r>
              <a:rPr lang="en-US" altLang="en-US" sz="1451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print</a:t>
            </a:r>
            <a:r>
              <a:rPr lang="en-US" altLang="en-US" sz="1451" dirty="0">
                <a:latin typeface="Courier New" panose="02070309020205020404" pitchFamily="49" charset="0"/>
              </a:rPr>
              <a:t>( value )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reverse.py</a:t>
            </a:r>
          </a:p>
        </p:txBody>
      </p:sp>
    </p:spTree>
    <p:extLst>
      <p:ext uri="{BB962C8B-B14F-4D97-AF65-F5344CB8AC3E}">
        <p14:creationId xmlns:p14="http://schemas.microsoft.com/office/powerpoint/2010/main" val="2361483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Stack Implementation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Several common ways to implement a stack: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Python list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easiest to implement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Linked list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better choice when a large number of push and pop operations are performed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2722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1426</Words>
  <Application>Microsoft Office PowerPoint</Application>
  <PresentationFormat>On-screen Show (4:3)</PresentationFormat>
  <Paragraphs>308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Bitstream Vera Sans</vt:lpstr>
      <vt:lpstr>Calibri</vt:lpstr>
      <vt:lpstr>Courier New</vt:lpstr>
      <vt:lpstr>Palatino Linotype</vt:lpstr>
      <vt:lpstr>Symbol</vt:lpstr>
      <vt:lpstr>Times New Roman</vt:lpstr>
      <vt:lpstr>Wingdings</vt:lpstr>
      <vt:lpstr>Office Theme</vt:lpstr>
      <vt:lpstr>Stacks </vt:lpstr>
      <vt:lpstr>Stacks</vt:lpstr>
      <vt:lpstr>The Stack</vt:lpstr>
      <vt:lpstr>Why stacks are useful?</vt:lpstr>
      <vt:lpstr>We can solve the palindrome problem in recursion</vt:lpstr>
      <vt:lpstr>We can also solve the problem using stacks</vt:lpstr>
      <vt:lpstr>The Stack ADT</vt:lpstr>
      <vt:lpstr>Stack Example</vt:lpstr>
      <vt:lpstr>Stack Implementation</vt:lpstr>
      <vt:lpstr>Linked list implementation</vt:lpstr>
      <vt:lpstr>Stack Applications</vt:lpstr>
      <vt:lpstr>Balanced Delimiters</vt:lpstr>
      <vt:lpstr>Source Code Example</vt:lpstr>
      <vt:lpstr>Source Code Example</vt:lpstr>
      <vt:lpstr>Valid C++ Source?</vt:lpstr>
      <vt:lpstr>Mathematical Expressions</vt:lpstr>
      <vt:lpstr>Types of Expressions</vt:lpstr>
      <vt:lpstr>Infix to Postfix</vt:lpstr>
      <vt:lpstr>Infix to Postfix (cont)</vt:lpstr>
      <vt:lpstr>Evaluating Postfix Expressions</vt:lpstr>
      <vt:lpstr>Postfix Evaluation Examples</vt:lpstr>
      <vt:lpstr>Postfix Example #1</vt:lpstr>
      <vt:lpstr>Postfix Example #2</vt:lpstr>
      <vt:lpstr>Postfix Example #3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115</cp:revision>
  <dcterms:created xsi:type="dcterms:W3CDTF">2014-08-26T14:03:51Z</dcterms:created>
  <dcterms:modified xsi:type="dcterms:W3CDTF">2017-09-27T18:24:21Z</dcterms:modified>
</cp:coreProperties>
</file>