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23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4DCDF-35F0-F147-AFB9-F4BEFDC51621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EE600-4886-A046-8E83-7B6E3CC703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59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61381E-DD9C-014E-82CA-C5A5E97D6283}" type="slidenum">
              <a:rPr lang="en-US"/>
              <a:pPr/>
              <a:t>1</a:t>
            </a:fld>
            <a:endParaRPr lang="en-US"/>
          </a:p>
        </p:txBody>
      </p:sp>
      <p:sp>
        <p:nvSpPr>
          <p:cNvPr id="93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2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62982D-A38E-47A5-BDAB-CD89E1993A8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05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292C3F-F100-4063-BA67-21004C6C1E5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1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F00C1D-D94B-4C4D-8767-47B6567AFEA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71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CC7122-4036-4FA0-8483-4DD8BBBABEF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26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C8ADBB-A15B-4416-A44D-720AA2A436E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638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BB9366-6FF8-469B-B8A4-C457D9ABEB6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03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5BDB3A-F9C0-4241-9E95-5E2316509DA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462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B36EE2-9701-4F60-8D4A-103B2968E71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55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48CB58-646E-4643-8D3A-232E44360E7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618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AC59B6-8C02-4CCC-8A07-91EDA603785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52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34F7AB-F294-47A6-88E4-92F2A0ACFBA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7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A2C119-17FD-4141-B436-170DB15304D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823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993966-7724-4469-851F-B4835F0F9E3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276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461F9C-D86B-4B89-A747-82750B5BAED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1073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47285C-0063-4026-96F0-71CDD398ED0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32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27C22D-5392-451B-B30B-1C7395B3E80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142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97C01B-3DEE-4B65-82A1-9E17B74538A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896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0B51E7-4C7C-4874-A3BA-CF78C5F5B30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243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FE657-A48C-4C59-B9F4-6DBDA4959D6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12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DF0580-BDFE-4032-BE23-7EE7C137E27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490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34577-42D0-4A3B-809D-60D2D48B91B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954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86A1CF-F226-46DA-9834-BAC71251777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03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4E6067-479D-4F1F-B14E-50058F07A5A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05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03FFF-7476-4A12-8876-68EA182E22C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6133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111211-4125-4386-9B1A-67A59FB2AB8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979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502D0D-3382-4688-858D-1F205A64B45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753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E0F348-D233-4C7D-B328-DC3FDF00A50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8103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FED4-3810-454E-A73C-3EEAAA35CC9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72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B49B6-97C0-4206-B3FD-E26F8BF7647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06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DEE912-3C42-4B2C-9C70-A598F29F1BE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4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A9C126-BFA7-431B-AA1A-D3E52109083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70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DD4F93-7D10-4526-AD46-5DC2D63EE1E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8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6A1FC4-DD4B-4908-BA9B-FD3CEB63546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60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F894C5-BB84-42A4-BAAD-AE93B43D816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6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5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3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9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F7D5-43DC-3B43-BA16-D9C3EA521FC2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5DF03-1079-5F46-BBF5-B451F2A1FC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8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8/27/2014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Intro to Intro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Prof. Evan Peck</a:t>
            </a:r>
            <a:fld id="{9105DF03-1079-5F46-BBF5-B451F2A1FC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32002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b="1" dirty="0" smtClean="0"/>
              <a:t>Binary Search Tree</a:t>
            </a:r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>
            <a:normAutofit/>
          </a:bodyPr>
          <a:lstStyle/>
          <a:p>
            <a:pPr marL="97922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/>
              <a:t>R</a:t>
            </a:r>
            <a:r>
              <a:rPr lang="en-US" dirty="0" smtClean="0"/>
              <a:t>evised based on textbook author’s notes.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22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C0183C3-A8F9-4357-98DB-5DFEDCEAF71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Min or Max Key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18180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Finding the minimum or maximum key within a BST is similar to the general search.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Where might the smallest key be located?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Where might the largest key be located?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61" y="3976893"/>
            <a:ext cx="2967840" cy="265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61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2C0F2AD-6188-4D5B-BCC1-CF1A1AB3979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Min or Max Key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The helper method below finds the node containing the minimum key.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61601" y="2716201"/>
            <a:ext cx="6220800" cy="26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371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814" b="1" dirty="0">
                <a:latin typeface="Courier New" panose="02070309020205020404" pitchFamily="49" charset="0"/>
              </a:rPr>
              <a:t>class</a:t>
            </a:r>
            <a:r>
              <a:rPr lang="en-US" altLang="en-US" sz="1814" dirty="0">
                <a:latin typeface="Courier New" panose="02070309020205020404" pitchFamily="49" charset="0"/>
              </a:rPr>
              <a:t> </a:t>
            </a:r>
            <a:r>
              <a:rPr lang="en-US" altLang="en-US" sz="1814" dirty="0" smtClean="0">
                <a:latin typeface="Courier New" panose="02070309020205020404" pitchFamily="49" charset="0"/>
              </a:rPr>
              <a:t>BST </a:t>
            </a:r>
            <a:r>
              <a:rPr lang="en-US" altLang="en-US" sz="1814" dirty="0">
                <a:latin typeface="Courier New" panose="02070309020205020404" pitchFamily="49" charset="0"/>
              </a:rPr>
              <a:t>:  </a:t>
            </a:r>
          </a:p>
          <a:p>
            <a:pPr>
              <a:lnSpc>
                <a:spcPct val="94000"/>
              </a:lnSpc>
            </a:pPr>
            <a:r>
              <a:rPr lang="en-US" altLang="en-US" sz="1814" i="1" dirty="0">
                <a:solidFill>
                  <a:srgbClr val="003B7C"/>
                </a:solidFill>
                <a:latin typeface="Courier New" panose="02070309020205020404" pitchFamily="49" charset="0"/>
              </a:rPr>
              <a:t># ...</a:t>
            </a:r>
          </a:p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  </a:t>
            </a:r>
            <a:r>
              <a:rPr lang="en-US" altLang="en-US" sz="1814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814" dirty="0">
                <a:latin typeface="Courier New" panose="02070309020205020404" pitchFamily="49" charset="0"/>
              </a:rPr>
              <a:t> _</a:t>
            </a:r>
            <a:r>
              <a:rPr lang="en-US" altLang="en-US" sz="1814" dirty="0" err="1">
                <a:latin typeface="Courier New" panose="02070309020205020404" pitchFamily="49" charset="0"/>
              </a:rPr>
              <a:t>bstMinumum</a:t>
            </a:r>
            <a:r>
              <a:rPr lang="en-US" altLang="en-US" sz="1814" dirty="0">
                <a:latin typeface="Courier New" panose="02070309020205020404" pitchFamily="49" charset="0"/>
              </a:rPr>
              <a:t>( self, subtree ):</a:t>
            </a:r>
          </a:p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    </a:t>
            </a:r>
            <a:r>
              <a:rPr lang="en-US" altLang="en-US" sz="1814" b="1" dirty="0">
                <a:latin typeface="Courier New" panose="02070309020205020404" pitchFamily="49" charset="0"/>
              </a:rPr>
              <a:t>if</a:t>
            </a:r>
            <a:r>
              <a:rPr lang="en-US" altLang="en-US" sz="1814" dirty="0">
                <a:latin typeface="Courier New" panose="02070309020205020404" pitchFamily="49" charset="0"/>
              </a:rPr>
              <a:t> subtree </a:t>
            </a:r>
            <a:r>
              <a:rPr lang="en-US" altLang="en-US" sz="1814" b="1" dirty="0">
                <a:latin typeface="Courier New" panose="02070309020205020404" pitchFamily="49" charset="0"/>
              </a:rPr>
              <a:t>is</a:t>
            </a:r>
            <a:r>
              <a:rPr lang="en-US" altLang="en-US" sz="1814" dirty="0">
                <a:latin typeface="Courier New" panose="02070309020205020404" pitchFamily="49" charset="0"/>
              </a:rPr>
              <a:t> None :     </a:t>
            </a:r>
          </a:p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      </a:t>
            </a:r>
            <a:r>
              <a:rPr lang="en-US" altLang="en-US" sz="1814" b="1" dirty="0">
                <a:latin typeface="Courier New" panose="02070309020205020404" pitchFamily="49" charset="0"/>
              </a:rPr>
              <a:t>return</a:t>
            </a:r>
            <a:r>
              <a:rPr lang="en-US" altLang="en-US" sz="1814" dirty="0">
                <a:latin typeface="Courier New" panose="02070309020205020404" pitchFamily="49" charset="0"/>
              </a:rPr>
              <a:t> None</a:t>
            </a:r>
          </a:p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    </a:t>
            </a:r>
            <a:r>
              <a:rPr lang="en-US" altLang="en-US" sz="1814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814" dirty="0">
                <a:latin typeface="Courier New" panose="02070309020205020404" pitchFamily="49" charset="0"/>
              </a:rPr>
              <a:t> </a:t>
            </a:r>
            <a:r>
              <a:rPr lang="en-US" altLang="en-US" sz="1814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814" dirty="0">
                <a:latin typeface="Courier New" panose="02070309020205020404" pitchFamily="49" charset="0"/>
              </a:rPr>
              <a:t> </a:t>
            </a:r>
            <a:r>
              <a:rPr lang="en-US" altLang="en-US" sz="1814" b="1" dirty="0">
                <a:latin typeface="Courier New" panose="02070309020205020404" pitchFamily="49" charset="0"/>
              </a:rPr>
              <a:t>is</a:t>
            </a:r>
            <a:r>
              <a:rPr lang="en-US" altLang="en-US" sz="1814" dirty="0">
                <a:latin typeface="Courier New" panose="02070309020205020404" pitchFamily="49" charset="0"/>
              </a:rPr>
              <a:t> None : </a:t>
            </a:r>
          </a:p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      </a:t>
            </a:r>
            <a:r>
              <a:rPr lang="en-US" altLang="en-US" sz="1814" b="1" dirty="0">
                <a:latin typeface="Courier New" panose="02070309020205020404" pitchFamily="49" charset="0"/>
              </a:rPr>
              <a:t>return</a:t>
            </a:r>
            <a:r>
              <a:rPr lang="en-US" altLang="en-US" sz="1814" dirty="0">
                <a:latin typeface="Courier New" panose="02070309020205020404" pitchFamily="49" charset="0"/>
              </a:rPr>
              <a:t> subtree</a:t>
            </a:r>
          </a:p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    </a:t>
            </a:r>
            <a:r>
              <a:rPr lang="en-US" altLang="en-US" sz="1814" b="1" dirty="0">
                <a:latin typeface="Courier New" panose="02070309020205020404" pitchFamily="49" charset="0"/>
              </a:rPr>
              <a:t>else</a:t>
            </a:r>
            <a:r>
              <a:rPr lang="en-US" altLang="en-US" sz="1814" dirty="0">
                <a:latin typeface="Courier New" panose="02070309020205020404" pitchFamily="49" charset="0"/>
              </a:rPr>
              <a:t> :</a:t>
            </a:r>
          </a:p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      </a:t>
            </a:r>
            <a:r>
              <a:rPr lang="en-US" altLang="en-US" sz="1814" b="1" dirty="0">
                <a:latin typeface="Courier New" panose="02070309020205020404" pitchFamily="49" charset="0"/>
              </a:rPr>
              <a:t>return</a:t>
            </a:r>
            <a:r>
              <a:rPr lang="en-US" altLang="en-US" sz="1814" dirty="0">
                <a:latin typeface="Courier New" panose="02070309020205020404" pitchFamily="49" charset="0"/>
              </a:rPr>
              <a:t> self._</a:t>
            </a:r>
            <a:r>
              <a:rPr lang="en-US" altLang="en-US" sz="1814" dirty="0" err="1">
                <a:latin typeface="Courier New" panose="02070309020205020404" pitchFamily="49" charset="0"/>
              </a:rPr>
              <a:t>bstMinimum</a:t>
            </a:r>
            <a:r>
              <a:rPr lang="en-US" altLang="en-US" sz="1814" dirty="0">
                <a:latin typeface="Courier New" panose="02070309020205020404" pitchFamily="49" charset="0"/>
              </a:rPr>
              <a:t>( </a:t>
            </a:r>
            <a:r>
              <a:rPr lang="en-US" altLang="en-US" sz="1814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814" dirty="0">
                <a:latin typeface="Courier New" panose="02070309020205020404" pitchFamily="49" charset="0"/>
              </a:rPr>
              <a:t> )</a:t>
            </a:r>
          </a:p>
          <a:p>
            <a:pPr>
              <a:lnSpc>
                <a:spcPct val="94000"/>
              </a:lnSpc>
            </a:pPr>
            <a:endParaRPr lang="en-US" altLang="en-US" sz="1814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8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62F84DC-B9F9-4F86-BA6E-5B8B8843110D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Insertions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When a BST is constructed, the keys are added one at a time. As keys are inserted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A new node is created for each key.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The node is linked into its proper position within the tree.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The search tree property must be maintained.</a:t>
            </a:r>
          </a:p>
        </p:txBody>
      </p:sp>
    </p:spTree>
    <p:extLst>
      <p:ext uri="{BB962C8B-B14F-4D97-AF65-F5344CB8AC3E}">
        <p14:creationId xmlns:p14="http://schemas.microsoft.com/office/powerpoint/2010/main" val="4069965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79854E-EB1B-4937-BD8E-D6F4099AA1E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Building a BST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251247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Suppose we want to build a BST from the key list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982241" y="2423376"/>
            <a:ext cx="3180960" cy="26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3715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814" dirty="0">
                <a:latin typeface="Courier New" panose="02070309020205020404" pitchFamily="49" charset="0"/>
              </a:rPr>
              <a:t>60  25  100  35  17  80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161" y="2823751"/>
            <a:ext cx="6294240" cy="371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17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6903D86-2F8C-4821-AF37-2E68D3F86DC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Insertion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158653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Building a BST by hand is easy. How do we insert an entry in program code?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What happens if we use the search method from earlier to search for key 30?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61" y="3479676"/>
            <a:ext cx="2881440" cy="282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24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D773666-3F26-493F-913F-7FF3AE4D2D4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Insertion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500637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We can insert the new node where the search fell off the tree.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1" y="2733481"/>
            <a:ext cx="2880000" cy="32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59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7236DD2-E687-433D-A342-6C64838A0B7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Insert Implementation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25281" y="1614601"/>
            <a:ext cx="7963200" cy="47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2343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633" b="1" dirty="0">
                <a:latin typeface="Courier New" panose="02070309020205020404" pitchFamily="49" charset="0"/>
              </a:rPr>
              <a:t>class </a:t>
            </a:r>
            <a:r>
              <a:rPr lang="en-US" altLang="en-US" sz="1633" b="1" dirty="0" smtClean="0">
                <a:latin typeface="Courier New" panose="02070309020205020404" pitchFamily="49" charset="0"/>
              </a:rPr>
              <a:t>BST </a:t>
            </a:r>
            <a:r>
              <a:rPr lang="en-US" altLang="en-US" sz="1633" b="1" dirty="0">
                <a:latin typeface="Courier New" panose="02070309020205020404" pitchFamily="49" charset="0"/>
              </a:rPr>
              <a:t>: 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...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add( self, key, value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node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bstSearch</a:t>
            </a:r>
            <a:r>
              <a:rPr lang="en-US" altLang="en-US" sz="1633" dirty="0">
                <a:latin typeface="Courier New" panose="02070309020205020404" pitchFamily="49" charset="0"/>
              </a:rPr>
              <a:t>( key )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if</a:t>
            </a:r>
            <a:r>
              <a:rPr lang="en-US" altLang="en-US" sz="1633" dirty="0">
                <a:latin typeface="Courier New" panose="02070309020205020404" pitchFamily="49" charset="0"/>
              </a:rPr>
              <a:t> node </a:t>
            </a:r>
            <a:r>
              <a:rPr lang="en-US" altLang="en-US" sz="1633" b="1" dirty="0">
                <a:latin typeface="Courier New" panose="02070309020205020404" pitchFamily="49" charset="0"/>
              </a:rPr>
              <a:t>is not</a:t>
            </a:r>
            <a:r>
              <a:rPr lang="en-US" altLang="en-US" sz="1633" dirty="0">
                <a:latin typeface="Courier New" panose="02070309020205020404" pitchFamily="49" charset="0"/>
              </a:rPr>
              <a:t> None 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dirty="0" err="1">
                <a:latin typeface="Courier New" panose="02070309020205020404" pitchFamily="49" charset="0"/>
              </a:rPr>
              <a:t>node.value</a:t>
            </a:r>
            <a:r>
              <a:rPr lang="en-US" altLang="en-US" sz="1633" dirty="0">
                <a:latin typeface="Courier New" panose="02070309020205020404" pitchFamily="49" charset="0"/>
              </a:rPr>
              <a:t> = value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False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else</a:t>
            </a:r>
            <a:r>
              <a:rPr lang="en-US" altLang="en-US" sz="1633" dirty="0">
                <a:latin typeface="Courier New" panose="02070309020205020404" pitchFamily="49" charset="0"/>
              </a:rPr>
              <a:t> 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bstInsert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, key, value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self._size</a:t>
            </a:r>
            <a:r>
              <a:rPr lang="en-US" altLang="en-US" sz="1633" dirty="0">
                <a:latin typeface="Courier New" panose="02070309020205020404" pitchFamily="49" charset="0"/>
              </a:rPr>
              <a:t> += 1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True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</a:t>
            </a:r>
            <a:r>
              <a:rPr lang="en-US" altLang="en-US" sz="1633" dirty="0" err="1">
                <a:latin typeface="Courier New" panose="02070309020205020404" pitchFamily="49" charset="0"/>
              </a:rPr>
              <a:t>bstInsert</a:t>
            </a:r>
            <a:r>
              <a:rPr lang="en-US" altLang="en-US" sz="1633" dirty="0">
                <a:latin typeface="Courier New" panose="02070309020205020404" pitchFamily="49" charset="0"/>
              </a:rPr>
              <a:t>( self, subtree, key, value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if</a:t>
            </a:r>
            <a:r>
              <a:rPr lang="en-US" altLang="en-US" sz="1633" dirty="0">
                <a:latin typeface="Courier New" panose="02070309020205020404" pitchFamily="49" charset="0"/>
              </a:rPr>
              <a:t> subtree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None :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subtree = _</a:t>
            </a:r>
            <a:r>
              <a:rPr lang="en-US" altLang="en-US" sz="1633" dirty="0" err="1">
                <a:latin typeface="Courier New" panose="02070309020205020404" pitchFamily="49" charset="0"/>
              </a:rPr>
              <a:t>BSTMapNode</a:t>
            </a:r>
            <a:r>
              <a:rPr lang="en-US" altLang="en-US" sz="1633" dirty="0">
                <a:latin typeface="Courier New" panose="02070309020205020404" pitchFamily="49" charset="0"/>
              </a:rPr>
              <a:t>( key, value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633" dirty="0">
                <a:latin typeface="Courier New" panose="02070309020205020404" pitchFamily="49" charset="0"/>
              </a:rPr>
              <a:t> key &lt;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subtree.key</a:t>
            </a:r>
            <a:r>
              <a:rPr lang="en-US" altLang="en-US" sz="1633" dirty="0">
                <a:latin typeface="Courier New" panose="02070309020205020404" pitchFamily="49" charset="0"/>
              </a:rPr>
              <a:t> 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bstInsert</a:t>
            </a:r>
            <a:r>
              <a:rPr lang="en-US" altLang="en-US" sz="1633" dirty="0">
                <a:latin typeface="Courier New" panose="02070309020205020404" pitchFamily="49" charset="0"/>
              </a:rPr>
              <a:t>(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, key, value)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633" dirty="0">
                <a:latin typeface="Courier New" panose="02070309020205020404" pitchFamily="49" charset="0"/>
              </a:rPr>
              <a:t> key &gt;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subtree.key</a:t>
            </a:r>
            <a:r>
              <a:rPr lang="en-US" altLang="en-US" sz="1633" dirty="0">
                <a:latin typeface="Courier New" panose="02070309020205020404" pitchFamily="49" charset="0"/>
              </a:rPr>
              <a:t> 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bstInsert</a:t>
            </a:r>
            <a:r>
              <a:rPr lang="en-US" altLang="en-US" sz="1633" dirty="0">
                <a:latin typeface="Courier New" panose="02070309020205020404" pitchFamily="49" charset="0"/>
              </a:rPr>
              <a:t>(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, key, value)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subtree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244160" y="1451881"/>
            <a:ext cx="6842880" cy="144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6428160" y="1244520"/>
            <a:ext cx="1658880" cy="20736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801" rIns="0" bIns="0" anchor="ctr" anchorCtr="1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altLang="en-US" sz="1451" dirty="0" smtClean="0">
                <a:solidFill>
                  <a:srgbClr val="FFFFFF"/>
                </a:solidFill>
              </a:rPr>
              <a:t>bst.py</a:t>
            </a:r>
            <a:endParaRPr lang="en-US" altLang="en-US" sz="14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00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63172E0-0628-40DA-B6EE-06E9F3FC3E6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Insert Steps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Add 30 to our sample BST.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80" y="2523406"/>
            <a:ext cx="6128640" cy="21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310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E9D29E-B009-4860-BA78-A53E6103E4E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Insert Steps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21" y="1418761"/>
            <a:ext cx="6130080" cy="48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70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21B25A3-AE2A-4A83-AD54-8859F15DF7A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Deleting a node from a BST is a bit more complicated.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Locate the node containing the node.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Delete the node.</a:t>
            </a:r>
          </a:p>
          <a:p>
            <a:pPr marL="391686" indent="-293764">
              <a:spcBef>
                <a:spcPts val="3266"/>
              </a:spcBef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When a node is removed, the remaining nodes must preserve the search tree property.</a:t>
            </a:r>
          </a:p>
        </p:txBody>
      </p:sp>
    </p:spTree>
    <p:extLst>
      <p:ext uri="{BB962C8B-B14F-4D97-AF65-F5344CB8AC3E}">
        <p14:creationId xmlns:p14="http://schemas.microsoft.com/office/powerpoint/2010/main" val="26366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95B1C7-4C1C-407B-964C-F39DAF7C8E3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Search Trees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The tree structure can be used for searching.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Each node contains a search key as part of its data or </a:t>
            </a:r>
            <a:r>
              <a:rPr lang="en-US" altLang="en-US" b="1"/>
              <a:t>payload</a:t>
            </a:r>
            <a:r>
              <a:rPr lang="en-US" altLang="en-US"/>
              <a:t>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Nodes are organized based on the relationship between the keys.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Search trees can be used to implement various types of containers.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Most common use is with the Map ADT.</a:t>
            </a:r>
          </a:p>
        </p:txBody>
      </p:sp>
    </p:spTree>
    <p:extLst>
      <p:ext uri="{BB962C8B-B14F-4D97-AF65-F5344CB8AC3E}">
        <p14:creationId xmlns:p14="http://schemas.microsoft.com/office/powerpoint/2010/main" val="2351563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9067512-C010-4800-BF2A-F795269E115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Deletions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58691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There are three cases to consider: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the node is a leaf.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the node has a single child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the node has two children.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61" y="3732841"/>
            <a:ext cx="6799680" cy="247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942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3BB014B-3AAD-4AEF-80C6-8CDCBBA07285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Leaf Node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Removing a leaf node is the easiest case.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Suppose we want to remove 23.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61" y="3320830"/>
            <a:ext cx="6828480" cy="303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31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4883E12-281B-467E-B0FD-77CF2050247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3121" y="1297546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Removing an interior node with one child.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Suppose we want to remove 41.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We can not simply unlink the node.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01" y="3691715"/>
            <a:ext cx="6242400" cy="302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632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3CEB8A3-D6C1-4646-9CAC-D7B22E6DC61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After locating the node to be removed, it's child must be linked to it's parent.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61" y="2824696"/>
            <a:ext cx="6638400" cy="334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76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F557DB9-6D8E-4661-8DD1-0717C96E334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97121" y="1656361"/>
            <a:ext cx="7659360" cy="452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401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540"/>
              <a:t>The most difficult case is deleting a node with two children.</a:t>
            </a:r>
          </a:p>
          <a:p>
            <a:pPr lvl="1">
              <a:spcAft>
                <a:spcPts val="103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358"/>
              <a:t>Suppose we want to delete node 12.</a:t>
            </a:r>
          </a:p>
          <a:p>
            <a:pPr lvl="1">
              <a:spcAft>
                <a:spcPts val="103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358"/>
              <a:t>Which child should be linked to the parent?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61" y="3525481"/>
            <a:ext cx="6624000" cy="28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113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43E32F5-A02D-4782-973D-FDEA9BCBBA3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97121" y="1656361"/>
            <a:ext cx="7659360" cy="452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401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540"/>
              <a:t>Based on the search tree property, each node has a logical predecessor and successor.</a:t>
            </a:r>
          </a:p>
          <a:p>
            <a:pPr lvl="1">
              <a:spcAft>
                <a:spcPts val="103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358"/>
              <a:t>For node 12, those are 4 and 23.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81" y="3149641"/>
            <a:ext cx="3134880" cy="307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55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6A0953-2B6D-4849-8118-827FD259D7B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97121" y="1656361"/>
            <a:ext cx="7659360" cy="452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2401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540"/>
              <a:t>We can replace to be deleted with either its logical successor or predecessor.</a:t>
            </a:r>
          </a:p>
          <a:p>
            <a:pPr lvl="1">
              <a:spcAft>
                <a:spcPts val="103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358"/>
              <a:t>Both will either be a leaf or an interior node with one child.</a:t>
            </a:r>
          </a:p>
          <a:p>
            <a:pPr lvl="1">
              <a:spcAft>
                <a:spcPts val="1032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358"/>
              <a:t>We already know how to remove those nodes.</a:t>
            </a:r>
          </a:p>
        </p:txBody>
      </p:sp>
    </p:spTree>
    <p:extLst>
      <p:ext uri="{BB962C8B-B14F-4D97-AF65-F5344CB8AC3E}">
        <p14:creationId xmlns:p14="http://schemas.microsoft.com/office/powerpoint/2010/main" val="2632760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EC496E0-73B2-4E49-B4D1-E5A531891DD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Removing an interior node with two children requires 4 steps: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(1) Find the node to be deleted, N.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01" y="3309135"/>
            <a:ext cx="2995200" cy="33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061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79C5789-FB18-4486-BAF7-A762FDED85F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(2) Find the successor, S, of node N.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01" y="2503081"/>
            <a:ext cx="2995200" cy="330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223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199884-B47E-4C04-8705-D02305F0DBC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(3) Copy the payload from node S to node N.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01" y="2488681"/>
            <a:ext cx="2995200" cy="31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54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CA7AE6A-0436-4082-AC6A-420DCB88D43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solidFill>
            <a:srgbClr val="E6E6E6"/>
          </a:solidFill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Binary Search Tree (BST)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A binary tree in which each node contains a search key and the tree is structured such that for each interior node V: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All keys less than the key in node V are stored in the left subtree of V.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All keys greater than the key in node V are stored in the right subtree of V.</a:t>
            </a:r>
          </a:p>
        </p:txBody>
      </p:sp>
    </p:spTree>
    <p:extLst>
      <p:ext uri="{BB962C8B-B14F-4D97-AF65-F5344CB8AC3E}">
        <p14:creationId xmlns:p14="http://schemas.microsoft.com/office/powerpoint/2010/main" val="2997155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C022E424-597A-45C3-A2CC-185DFD75676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(4) Remove node S from the tree.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1" y="2919241"/>
            <a:ext cx="1189440" cy="230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61" y="2495881"/>
            <a:ext cx="2995200" cy="331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69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DBE46F8-6703-42E7-8F44-153D72CF058F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Interior Node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Removing an interior node with two children requires 4 steps: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Find the node to be deleted, N.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Find the logical successor, S, of node N.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Copy the payload from node S to node N.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Remove node S from the tree.</a:t>
            </a:r>
          </a:p>
        </p:txBody>
      </p:sp>
    </p:spTree>
    <p:extLst>
      <p:ext uri="{BB962C8B-B14F-4D97-AF65-F5344CB8AC3E}">
        <p14:creationId xmlns:p14="http://schemas.microsoft.com/office/powerpoint/2010/main" val="284192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107FDA3-DD68-4DD8-8012-57B04FCC214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Implementation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398241" y="1876681"/>
            <a:ext cx="6346080" cy="227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2343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633" b="1" dirty="0">
                <a:latin typeface="Courier New" panose="02070309020205020404" pitchFamily="49" charset="0"/>
              </a:rPr>
              <a:t>class </a:t>
            </a:r>
            <a:r>
              <a:rPr lang="en-US" altLang="en-US" sz="1633" b="1" dirty="0" smtClean="0">
                <a:latin typeface="Courier New" panose="02070309020205020404" pitchFamily="49" charset="0"/>
              </a:rPr>
              <a:t>BST </a:t>
            </a:r>
            <a:r>
              <a:rPr lang="en-US" altLang="en-US" sz="1633" b="1" dirty="0">
                <a:latin typeface="Courier New" panose="02070309020205020404" pitchFamily="49" charset="0"/>
              </a:rPr>
              <a:t>: 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...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remove( self, key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assert</a:t>
            </a:r>
            <a:r>
              <a:rPr lang="en-US" altLang="en-US" sz="1633" dirty="0">
                <a:latin typeface="Courier New" panose="02070309020205020404" pitchFamily="49" charset="0"/>
              </a:rPr>
              <a:t> key </a:t>
            </a:r>
            <a:r>
              <a:rPr lang="en-US" altLang="en-US" sz="1633" b="1" dirty="0">
                <a:latin typeface="Courier New" panose="02070309020205020404" pitchFamily="49" charset="0"/>
              </a:rPr>
              <a:t>in</a:t>
            </a:r>
            <a:r>
              <a:rPr lang="en-US" altLang="en-US" sz="1633" dirty="0">
                <a:latin typeface="Courier New" panose="02070309020205020404" pitchFamily="49" charset="0"/>
              </a:rPr>
              <a:t> self, "</a:t>
            </a:r>
            <a:r>
              <a:rPr lang="en-US" altLang="en-US" sz="1633" dirty="0" smtClean="0">
                <a:latin typeface="Courier New" panose="02070309020205020404" pitchFamily="49" charset="0"/>
              </a:rPr>
              <a:t>Invalid </a:t>
            </a:r>
            <a:r>
              <a:rPr lang="en-US" altLang="en-US" sz="1633" dirty="0">
                <a:latin typeface="Courier New" panose="02070309020205020404" pitchFamily="49" charset="0"/>
              </a:rPr>
              <a:t>key."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bstRemove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, key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self._size</a:t>
            </a:r>
            <a:r>
              <a:rPr lang="en-US" altLang="en-US" sz="1633" dirty="0">
                <a:latin typeface="Courier New" panose="02070309020205020404" pitchFamily="49" charset="0"/>
              </a:rPr>
              <a:t> -= 1</a:t>
            </a:r>
          </a:p>
          <a:p>
            <a:pPr>
              <a:lnSpc>
                <a:spcPct val="94000"/>
              </a:lnSpc>
            </a:pP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endParaRPr lang="en-US" altLang="en-US" sz="1633" dirty="0">
              <a:latin typeface="Courier New" panose="02070309020205020404" pitchFamily="49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244160" y="1451881"/>
            <a:ext cx="6842880" cy="144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428160" y="1244520"/>
            <a:ext cx="1658880" cy="20736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801" rIns="0" bIns="0" anchor="ctr" anchorCtr="1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altLang="en-US" sz="1451" dirty="0" smtClean="0">
                <a:solidFill>
                  <a:srgbClr val="FFFFFF"/>
                </a:solidFill>
              </a:rPr>
              <a:t>bst.py</a:t>
            </a:r>
            <a:endParaRPr lang="en-US" altLang="en-US" sz="14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76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4348369-11D2-404D-BEDA-35D20C95050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Implementation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78401" y="1810441"/>
            <a:ext cx="7714080" cy="35265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2343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633" b="1" dirty="0">
                <a:latin typeface="Courier New" panose="02070309020205020404" pitchFamily="49" charset="0"/>
              </a:rPr>
              <a:t>class </a:t>
            </a:r>
            <a:r>
              <a:rPr lang="en-US" altLang="en-US" sz="1633" b="1" dirty="0" smtClean="0">
                <a:latin typeface="Courier New" panose="02070309020205020404" pitchFamily="49" charset="0"/>
              </a:rPr>
              <a:t>BST </a:t>
            </a:r>
            <a:r>
              <a:rPr lang="en-US" altLang="en-US" sz="1633" b="1" dirty="0">
                <a:latin typeface="Courier New" panose="02070309020205020404" pitchFamily="49" charset="0"/>
              </a:rPr>
              <a:t>: 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...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</a:t>
            </a:r>
            <a:r>
              <a:rPr lang="en-US" altLang="en-US" sz="1633" dirty="0" err="1">
                <a:latin typeface="Courier New" panose="02070309020205020404" pitchFamily="49" charset="0"/>
              </a:rPr>
              <a:t>bstRemove</a:t>
            </a:r>
            <a:r>
              <a:rPr lang="en-US" altLang="en-US" sz="1633" dirty="0">
                <a:latin typeface="Courier New" panose="02070309020205020404" pitchFamily="49" charset="0"/>
              </a:rPr>
              <a:t>( self, subtree, target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if</a:t>
            </a:r>
            <a:r>
              <a:rPr lang="en-US" altLang="en-US" sz="1633" dirty="0">
                <a:latin typeface="Courier New" panose="02070309020205020404" pitchFamily="49" charset="0"/>
              </a:rPr>
              <a:t> subtree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None : 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# not found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subtree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633" dirty="0">
                <a:latin typeface="Courier New" panose="02070309020205020404" pitchFamily="49" charset="0"/>
              </a:rPr>
              <a:t> target &lt;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subtree.key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:  # search for the left tree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bstRemove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, target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subtree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633" dirty="0">
                <a:latin typeface="Courier New" panose="02070309020205020404" pitchFamily="49" charset="0"/>
              </a:rPr>
              <a:t> target &gt;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subtree.key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:  # search for the right tree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bstRemove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, target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subtree  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else</a:t>
            </a:r>
            <a:r>
              <a:rPr lang="en-US" altLang="en-US" sz="1633" dirty="0">
                <a:latin typeface="Courier New" panose="02070309020205020404" pitchFamily="49" charset="0"/>
              </a:rPr>
              <a:t> :  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# target == </a:t>
            </a:r>
            <a:r>
              <a:rPr lang="en-US" altLang="en-US" sz="1633" dirty="0" err="1" smtClean="0">
                <a:latin typeface="Courier New" panose="02070309020205020404" pitchFamily="49" charset="0"/>
              </a:rPr>
              <a:t>subtree.key</a:t>
            </a:r>
            <a:r>
              <a:rPr lang="en-US" altLang="en-US" sz="1633" dirty="0" smtClean="0">
                <a:latin typeface="Courier New" panose="02070309020205020404" pitchFamily="49" charset="0"/>
              </a:rPr>
              <a:t>, delete the node             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......</a:t>
            </a:r>
          </a:p>
          <a:p>
            <a:pPr>
              <a:lnSpc>
                <a:spcPct val="94000"/>
              </a:lnSpc>
            </a:pP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endParaRPr lang="en-US" altLang="en-US" sz="1633" dirty="0">
              <a:latin typeface="Courier New" panose="02070309020205020404" pitchFamily="49" charset="0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1244160" y="1451881"/>
            <a:ext cx="6842880" cy="144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6428160" y="1244520"/>
            <a:ext cx="1658880" cy="20736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801" rIns="0" bIns="0" anchor="ctr" anchorCtr="1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altLang="en-US" sz="1451" dirty="0" smtClean="0">
                <a:solidFill>
                  <a:srgbClr val="FFFFFF"/>
                </a:solidFill>
              </a:rPr>
              <a:t>bst.py</a:t>
            </a:r>
            <a:endParaRPr lang="en-US" altLang="en-US" sz="14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98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E14101-FAD9-4EDA-B02E-75E02C4B0DE2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Delete Implementation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202401" y="1712521"/>
            <a:ext cx="7217280" cy="44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2343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633" b="1" dirty="0">
                <a:latin typeface="Courier New" panose="02070309020205020404" pitchFamily="49" charset="0"/>
              </a:rPr>
              <a:t>class </a:t>
            </a:r>
            <a:r>
              <a:rPr lang="en-US" altLang="en-US" sz="1633" b="1" dirty="0" smtClean="0">
                <a:latin typeface="Courier New" panose="02070309020205020404" pitchFamily="49" charset="0"/>
              </a:rPr>
              <a:t>BST </a:t>
            </a:r>
            <a:r>
              <a:rPr lang="en-US" altLang="en-US" sz="1633" b="1" dirty="0">
                <a:latin typeface="Courier New" panose="02070309020205020404" pitchFamily="49" charset="0"/>
              </a:rPr>
              <a:t>: 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...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</a:t>
            </a:r>
            <a:r>
              <a:rPr lang="en-US" altLang="en-US" sz="1633" dirty="0" err="1">
                <a:latin typeface="Courier New" panose="02070309020205020404" pitchFamily="49" charset="0"/>
              </a:rPr>
              <a:t>bstRemove</a:t>
            </a:r>
            <a:r>
              <a:rPr lang="en-US" altLang="en-US" sz="1633" dirty="0">
                <a:latin typeface="Courier New" panose="02070309020205020404" pitchFamily="49" charset="0"/>
              </a:rPr>
              <a:t>( self, subtree, target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 ......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else</a:t>
            </a:r>
            <a:r>
              <a:rPr lang="en-US" altLang="en-US" sz="1633" dirty="0">
                <a:latin typeface="Courier New" panose="02070309020205020404" pitchFamily="49" charset="0"/>
              </a:rPr>
              <a:t> :            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if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None </a:t>
            </a:r>
            <a:r>
              <a:rPr lang="en-US" altLang="en-US" sz="1633" b="1" dirty="0">
                <a:latin typeface="Courier New" panose="02070309020205020404" pitchFamily="49" charset="0"/>
              </a:rPr>
              <a:t>and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None 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None    # leaf node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None </a:t>
            </a:r>
            <a:r>
              <a:rPr lang="en-US" altLang="en-US" sz="1633" b="1" dirty="0">
                <a:latin typeface="Courier New" panose="02070309020205020404" pitchFamily="49" charset="0"/>
              </a:rPr>
              <a:t>or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None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	</a:t>
            </a:r>
            <a:r>
              <a:rPr lang="en-US" altLang="en-US" sz="1633" dirty="0" smtClean="0">
                <a:latin typeface="Courier New" panose="02070309020205020404" pitchFamily="49" charset="0"/>
              </a:rPr>
              <a:t># has one child only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</a:t>
            </a:r>
            <a:r>
              <a:rPr lang="en-US" altLang="en-US" sz="1633" b="1" dirty="0">
                <a:latin typeface="Courier New" panose="02070309020205020404" pitchFamily="49" charset="0"/>
              </a:rPr>
              <a:t>if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b="1" dirty="0">
                <a:latin typeface="Courier New" panose="02070309020205020404" pitchFamily="49" charset="0"/>
              </a:rPr>
              <a:t>not</a:t>
            </a:r>
            <a:r>
              <a:rPr lang="en-US" altLang="en-US" sz="1633" dirty="0">
                <a:latin typeface="Courier New" panose="02070309020205020404" pitchFamily="49" charset="0"/>
              </a:rPr>
              <a:t> None 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</a:t>
            </a:r>
            <a:r>
              <a:rPr lang="en-US" altLang="en-US" sz="1633" b="1" dirty="0">
                <a:latin typeface="Courier New" panose="02070309020205020404" pitchFamily="49" charset="0"/>
              </a:rPr>
              <a:t>else</a:t>
            </a:r>
            <a:r>
              <a:rPr lang="en-US" altLang="en-US" sz="1633" dirty="0">
                <a:latin typeface="Courier New" panose="02070309020205020404" pitchFamily="49" charset="0"/>
              </a:rPr>
              <a:t> 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 smtClean="0">
                <a:latin typeface="Courier New" panose="02070309020205020404" pitchFamily="49" charset="0"/>
              </a:rPr>
              <a:t>else :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# has both children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successor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bstMinimum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subtree.key</a:t>
            </a:r>
            <a:r>
              <a:rPr lang="en-US" altLang="en-US" sz="1633" dirty="0">
                <a:latin typeface="Courier New" panose="02070309020205020404" pitchFamily="49" charset="0"/>
              </a:rPr>
              <a:t> = </a:t>
            </a:r>
            <a:r>
              <a:rPr lang="en-US" altLang="en-US" sz="1633" dirty="0" err="1">
                <a:latin typeface="Courier New" panose="02070309020205020404" pitchFamily="49" charset="0"/>
              </a:rPr>
              <a:t>successor.key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subtree.value</a:t>
            </a:r>
            <a:r>
              <a:rPr lang="en-US" altLang="en-US" sz="1633" dirty="0">
                <a:latin typeface="Courier New" panose="02070309020205020404" pitchFamily="49" charset="0"/>
              </a:rPr>
              <a:t> = </a:t>
            </a:r>
            <a:r>
              <a:rPr lang="en-US" altLang="en-US" sz="1633" dirty="0" err="1">
                <a:latin typeface="Courier New" panose="02070309020205020404" pitchFamily="49" charset="0"/>
              </a:rPr>
              <a:t>successor.value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</a:t>
            </a:r>
            <a:r>
              <a:rPr lang="en-US" altLang="en-US" sz="1633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subtree.right</a:t>
            </a:r>
            <a:r>
              <a:rPr lang="en-US" altLang="en-US" sz="1633" b="1" dirty="0">
                <a:solidFill>
                  <a:srgbClr val="FF0000"/>
                </a:solidFill>
                <a:latin typeface="Courier New" panose="02070309020205020404" pitchFamily="49" charset="0"/>
              </a:rPr>
              <a:t> = self._</a:t>
            </a:r>
            <a:r>
              <a:rPr lang="en-US" altLang="en-US" sz="1633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bstRemove</a:t>
            </a:r>
            <a:r>
              <a:rPr lang="en-US" altLang="en-US" sz="1633" b="1" dirty="0">
                <a:solidFill>
                  <a:srgbClr val="FF0000"/>
                </a:solidFill>
                <a:latin typeface="Courier New" panose="02070309020205020404" pitchFamily="49" charset="0"/>
              </a:rPr>
              <a:t>( </a:t>
            </a:r>
            <a:r>
              <a:rPr lang="en-US" altLang="en-US" sz="1633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subtree.right</a:t>
            </a:r>
            <a:r>
              <a:rPr lang="en-US" altLang="en-US" sz="1633" b="1" dirty="0">
                <a:solidFill>
                  <a:srgbClr val="FF0000"/>
                </a:solidFill>
                <a:latin typeface="Courier New" panose="02070309020205020404" pitchFamily="49" charset="0"/>
              </a:rPr>
              <a:t>, </a:t>
            </a:r>
          </a:p>
          <a:p>
            <a:pPr>
              <a:lnSpc>
                <a:spcPct val="94000"/>
              </a:lnSpc>
            </a:pPr>
            <a:r>
              <a:rPr lang="en-US" altLang="en-US" sz="1633" b="1" dirty="0">
                <a:solidFill>
                  <a:srgbClr val="FF0000"/>
                </a:solidFill>
                <a:latin typeface="Courier New" panose="02070309020205020404" pitchFamily="49" charset="0"/>
              </a:rPr>
              <a:t>                                         </a:t>
            </a:r>
            <a:r>
              <a:rPr lang="en-US" altLang="en-US" sz="1633" b="1" dirty="0" err="1">
                <a:solidFill>
                  <a:srgbClr val="FF0000"/>
                </a:solidFill>
                <a:latin typeface="Courier New" panose="02070309020205020404" pitchFamily="49" charset="0"/>
              </a:rPr>
              <a:t>successor.key</a:t>
            </a:r>
            <a:r>
              <a:rPr lang="en-US" altLang="en-US" sz="1633" b="1" dirty="0">
                <a:solidFill>
                  <a:srgbClr val="FF0000"/>
                </a:solidFill>
                <a:latin typeface="Courier New" panose="02070309020205020404" pitchFamily="49" charset="0"/>
              </a:rPr>
              <a:t>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subtree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244160" y="1451881"/>
            <a:ext cx="6842880" cy="144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428160" y="1244520"/>
            <a:ext cx="1658880" cy="20736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801" rIns="0" bIns="0" anchor="ctr" anchorCtr="1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altLang="en-US" sz="1451" dirty="0" smtClean="0">
                <a:solidFill>
                  <a:srgbClr val="FFFFFF"/>
                </a:solidFill>
              </a:rPr>
              <a:t>bst.py</a:t>
            </a:r>
            <a:endParaRPr lang="en-US" altLang="en-US" sz="14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23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56C7F1A-A739-4694-9ACD-1FF8D01DDBF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Efficiency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97121" y="1656361"/>
            <a:ext cx="7659360" cy="452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58024"/>
              </p:ext>
            </p:extLst>
          </p:nvPr>
        </p:nvGraphicFramePr>
        <p:xfrm>
          <a:off x="2266561" y="1970280"/>
          <a:ext cx="4610880" cy="2328438"/>
        </p:xfrm>
        <a:graphic>
          <a:graphicData uri="http://schemas.openxmlformats.org/drawingml/2006/table">
            <a:tbl>
              <a:tblPr/>
              <a:tblGrid>
                <a:gridCol w="2489760"/>
                <a:gridCol w="2121120"/>
              </a:tblGrid>
              <a:tr h="38807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Operation</a:t>
                      </a:r>
                    </a:p>
                  </a:txBody>
                  <a:tcPr marL="80658" marR="80658" marT="73474" marB="57473" anchor="ctr" horzOverflow="overflow">
                    <a:lnL>
                      <a:noFill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Worst Case</a:t>
                      </a:r>
                    </a:p>
                  </a:txBody>
                  <a:tcPr marL="32655" marR="32655" marT="48656" marB="32655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38807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_bstSearch( root, k )</a:t>
                      </a:r>
                    </a:p>
                  </a:txBody>
                  <a:tcPr marL="80658" marR="80658" marT="73474" marB="57473" anchor="ctr" horzOverflow="overflow">
                    <a:lnL>
                      <a:noFill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DE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O(n)</a:t>
                      </a:r>
                    </a:p>
                  </a:txBody>
                  <a:tcPr marL="80658" marR="80658" marT="73474" marB="57473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DE"/>
                    </a:solidFill>
                  </a:tcPr>
                </a:tc>
              </a:tr>
              <a:tr h="38807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_bstMinimum( root )</a:t>
                      </a:r>
                    </a:p>
                  </a:txBody>
                  <a:tcPr marL="80658" marR="80658" marT="73474" marB="57473" anchor="ctr" horzOverflow="overflow">
                    <a:lnL>
                      <a:noFill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CBA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O(n)</a:t>
                      </a:r>
                    </a:p>
                  </a:txBody>
                  <a:tcPr marL="80658" marR="80658" marT="73474" marB="57473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CBAC"/>
                    </a:solidFill>
                  </a:tcPr>
                </a:tc>
              </a:tr>
              <a:tr h="38807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_bstInsert( root, k )</a:t>
                      </a:r>
                    </a:p>
                  </a:txBody>
                  <a:tcPr marL="80658" marR="80658" marT="73474" marB="57473" anchor="ctr" horzOverflow="overflow">
                    <a:lnL>
                      <a:noFill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DE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O(n)</a:t>
                      </a:r>
                    </a:p>
                  </a:txBody>
                  <a:tcPr marL="80658" marR="80658" marT="73474" marB="57473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DE"/>
                    </a:solidFill>
                  </a:tcPr>
                </a:tc>
              </a:tr>
              <a:tr h="38807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_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bstRemove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(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root, k )</a:t>
                      </a:r>
                    </a:p>
                  </a:txBody>
                  <a:tcPr marL="80658" marR="80658" marT="73474" marB="57473" anchor="ctr" horzOverflow="overflow">
                    <a:lnL>
                      <a:noFill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CBAC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O(n)</a:t>
                      </a:r>
                    </a:p>
                  </a:txBody>
                  <a:tcPr marL="80658" marR="80658" marT="73474" marB="57473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CBAC"/>
                    </a:solidFill>
                  </a:tcPr>
                </a:tc>
              </a:tr>
              <a:tr h="38807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traversal</a:t>
                      </a:r>
                    </a:p>
                  </a:txBody>
                  <a:tcPr marL="80658" marR="80658" marT="73474" marB="57473" anchor="ctr" horzOverflow="overflow">
                    <a:lnL>
                      <a:noFill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DE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Bitstream Vera Sans" charset="0"/>
                          <a:cs typeface="Bitstream Vera Sans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WenQuanYi Zen Hei" charset="0"/>
                          <a:cs typeface="WenQuanYi Zen Hei" charset="0"/>
                        </a:rPr>
                        <a:t>O(n)</a:t>
                      </a:r>
                    </a:p>
                  </a:txBody>
                  <a:tcPr marL="80658" marR="80658" marT="73474" marB="57473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751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remove()</a:t>
            </a:r>
            <a:r>
              <a:rPr lang="en-US" dirty="0" smtClean="0"/>
              <a:t> </a:t>
            </a:r>
            <a:r>
              <a:rPr lang="en-US" dirty="0" smtClean="0"/>
              <a:t>method uses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bst_find_min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(subtree)</a:t>
            </a:r>
            <a:r>
              <a:rPr lang="en-US" dirty="0" smtClean="0"/>
              <a:t> method to search and return the node with minimum key in a tree rooted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subtree</a:t>
            </a:r>
            <a:r>
              <a:rPr lang="en-US" dirty="0" smtClean="0"/>
              <a:t>. Implement this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 method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bst_sort_reverse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to </a:t>
            </a:r>
            <a:r>
              <a:rPr lang="en-US" dirty="0" smtClean="0"/>
              <a:t>sort a binary search tree rooted at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subtree</a:t>
            </a:r>
            <a:r>
              <a:rPr lang="en-US" dirty="0" smtClean="0">
                <a:cs typeface="Courier New" panose="02070309020205020404" pitchFamily="49" charset="0"/>
              </a:rPr>
              <a:t> in reverse order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your methods by running the program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testbst.py</a:t>
            </a:r>
            <a:r>
              <a:rPr lang="en-US" dirty="0" smtClean="0"/>
              <a:t> on the course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5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E69C424-4FC5-48BF-BBBA-2C0A5584F16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Example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Consider the example tree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60" y="2261326"/>
            <a:ext cx="3456000" cy="385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03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60CEF59-F2DF-4E3A-ADC7-431CEBC870F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 dirty="0"/>
              <a:t>BST </a:t>
            </a:r>
            <a:r>
              <a:rPr lang="en-US" altLang="en-US" dirty="0" smtClean="0"/>
              <a:t>– </a:t>
            </a:r>
            <a:r>
              <a:rPr lang="en-US" altLang="en-US" dirty="0"/>
              <a:t>ADT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3521" y="1516681"/>
            <a:ext cx="63460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2343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We use an unique name to distinguish this version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from others in the chapter.</a:t>
            </a:r>
          </a:p>
          <a:p>
            <a:pPr>
              <a:lnSpc>
                <a:spcPct val="94000"/>
              </a:lnSpc>
            </a:pPr>
            <a:r>
              <a:rPr lang="en-US" altLang="en-US" sz="1633" b="1" dirty="0">
                <a:latin typeface="Courier New" panose="02070309020205020404" pitchFamily="49" charset="0"/>
              </a:rPr>
              <a:t>class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smtClean="0">
                <a:latin typeface="Courier New" panose="02070309020205020404" pitchFamily="49" charset="0"/>
              </a:rPr>
              <a:t>BST </a:t>
            </a:r>
            <a:r>
              <a:rPr lang="en-US" altLang="en-US" sz="1633" dirty="0">
                <a:latin typeface="Courier New" panose="02070309020205020404" pitchFamily="49" charset="0"/>
              </a:rPr>
              <a:t>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__</a:t>
            </a:r>
            <a:r>
              <a:rPr lang="en-US" altLang="en-US" sz="1633" dirty="0" err="1">
                <a:latin typeface="Courier New" panose="02070309020205020404" pitchFamily="49" charset="0"/>
              </a:rPr>
              <a:t>init</a:t>
            </a:r>
            <a:r>
              <a:rPr lang="en-US" altLang="en-US" sz="1633" dirty="0">
                <a:latin typeface="Courier New" panose="02070309020205020404" pitchFamily="49" charset="0"/>
              </a:rPr>
              <a:t>__( self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 = None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self._size</a:t>
            </a:r>
            <a:r>
              <a:rPr lang="en-US" altLang="en-US" sz="1633" dirty="0">
                <a:latin typeface="Courier New" panose="02070309020205020404" pitchFamily="49" charset="0"/>
              </a:rPr>
              <a:t> = 0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__</a:t>
            </a:r>
            <a:r>
              <a:rPr lang="en-US" altLang="en-US" sz="1633" dirty="0" err="1">
                <a:latin typeface="Courier New" panose="02070309020205020404" pitchFamily="49" charset="0"/>
              </a:rPr>
              <a:t>len</a:t>
            </a:r>
            <a:r>
              <a:rPr lang="en-US" altLang="en-US" sz="1633" dirty="0">
                <a:latin typeface="Courier New" panose="02070309020205020404" pitchFamily="49" charset="0"/>
              </a:rPr>
              <a:t>__( self ):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self._size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__</a:t>
            </a:r>
            <a:r>
              <a:rPr lang="en-US" altLang="en-US" sz="1633" dirty="0" err="1">
                <a:latin typeface="Courier New" panose="02070309020205020404" pitchFamily="49" charset="0"/>
              </a:rPr>
              <a:t>iter</a:t>
            </a:r>
            <a:r>
              <a:rPr lang="en-US" altLang="en-US" sz="1633" dirty="0">
                <a:latin typeface="Courier New" panose="02070309020205020404" pitchFamily="49" charset="0"/>
              </a:rPr>
              <a:t>__( self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_</a:t>
            </a:r>
            <a:r>
              <a:rPr lang="en-US" altLang="en-US" sz="1633" dirty="0" err="1">
                <a:latin typeface="Courier New" panose="02070309020205020404" pitchFamily="49" charset="0"/>
              </a:rPr>
              <a:t>BSTreeIterator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 )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...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      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Storage class for the binary search tree nodes.</a:t>
            </a:r>
          </a:p>
          <a:p>
            <a:pPr>
              <a:lnSpc>
                <a:spcPct val="94000"/>
              </a:lnSpc>
            </a:pPr>
            <a:r>
              <a:rPr lang="en-US" altLang="en-US" sz="1633" b="1" dirty="0">
                <a:latin typeface="Courier New" panose="02070309020205020404" pitchFamily="49" charset="0"/>
              </a:rPr>
              <a:t>class</a:t>
            </a:r>
            <a:r>
              <a:rPr lang="en-US" altLang="en-US" sz="1633" dirty="0">
                <a:latin typeface="Courier New" panose="02070309020205020404" pitchFamily="49" charset="0"/>
              </a:rPr>
              <a:t> _</a:t>
            </a:r>
            <a:r>
              <a:rPr lang="en-US" altLang="en-US" sz="1633" dirty="0" err="1">
                <a:latin typeface="Courier New" panose="02070309020205020404" pitchFamily="49" charset="0"/>
              </a:rPr>
              <a:t>BSTNode</a:t>
            </a:r>
            <a:r>
              <a:rPr lang="en-US" altLang="en-US" sz="1633" dirty="0">
                <a:latin typeface="Courier New" panose="02070309020205020404" pitchFamily="49" charset="0"/>
              </a:rPr>
              <a:t> :                    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__</a:t>
            </a:r>
            <a:r>
              <a:rPr lang="en-US" altLang="en-US" sz="1633" dirty="0" err="1">
                <a:latin typeface="Courier New" panose="02070309020205020404" pitchFamily="49" charset="0"/>
              </a:rPr>
              <a:t>init</a:t>
            </a:r>
            <a:r>
              <a:rPr lang="en-US" altLang="en-US" sz="1633" dirty="0">
                <a:latin typeface="Courier New" panose="02070309020205020404" pitchFamily="49" charset="0"/>
              </a:rPr>
              <a:t>__( self, key, data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self.key</a:t>
            </a:r>
            <a:r>
              <a:rPr lang="en-US" altLang="en-US" sz="1633" dirty="0">
                <a:latin typeface="Courier New" panose="02070309020205020404" pitchFamily="49" charset="0"/>
              </a:rPr>
              <a:t> = key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self.data</a:t>
            </a:r>
            <a:r>
              <a:rPr lang="en-US" altLang="en-US" sz="1633" dirty="0">
                <a:latin typeface="Courier New" panose="02070309020205020404" pitchFamily="49" charset="0"/>
              </a:rPr>
              <a:t> = data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self.left</a:t>
            </a:r>
            <a:r>
              <a:rPr lang="en-US" altLang="en-US" sz="1633" dirty="0">
                <a:latin typeface="Courier New" panose="02070309020205020404" pitchFamily="49" charset="0"/>
              </a:rPr>
              <a:t> = None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self.right</a:t>
            </a:r>
            <a:r>
              <a:rPr lang="en-US" altLang="en-US" sz="1633" dirty="0">
                <a:latin typeface="Courier New" panose="02070309020205020404" pitchFamily="49" charset="0"/>
              </a:rPr>
              <a:t> = None                   </a:t>
            </a: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1244160" y="1451881"/>
            <a:ext cx="6842880" cy="144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428160" y="1244520"/>
            <a:ext cx="1658880" cy="20736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801" rIns="0" bIns="0" anchor="ctr" anchorCtr="1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altLang="en-US" sz="1451" dirty="0" smtClean="0">
                <a:solidFill>
                  <a:srgbClr val="FFFFFF"/>
                </a:solidFill>
              </a:rPr>
              <a:t>bst.py</a:t>
            </a:r>
            <a:endParaRPr lang="en-US" altLang="en-US" sz="14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03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4637347-A1AB-49D7-9099-8F558BA6CFB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Searching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26252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A search begins at the root node.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The target is compared to the key at each node. </a:t>
            </a:r>
          </a:p>
          <a:p>
            <a:pPr marL="783372" lvl="1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The path depends on the relationship between the target and the key in the node.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61" y="4185233"/>
            <a:ext cx="4537440" cy="23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65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7DF9D8-36B7-4838-B268-F578316E54E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Search Example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656361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/>
              <a:t>Suppose we want to search for 29 in our BST.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1" y="2346121"/>
            <a:ext cx="3456000" cy="3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893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D49C85A0-D743-444C-9AB9-70E2FAD8F9D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Search Example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7121" y="1529036"/>
            <a:ext cx="7659360" cy="452592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altLang="en-US" dirty="0"/>
              <a:t>What if the key is not in the tree? Search for key 68 in our BST.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1" y="2739663"/>
            <a:ext cx="3456000" cy="3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083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3311172-56F6-4317-B4AE-A596E2E5A9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52640" cy="1144800"/>
          </a:xfrm>
          <a:ln/>
        </p:spPr>
        <p:txBody>
          <a:bodyPr vert="horz" lIns="91440" tIns="32002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en-US"/>
              <a:t>BST – Search Implementation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54241" y="1614601"/>
            <a:ext cx="7092000" cy="446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2343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US" altLang="en-US" sz="1633" b="1" dirty="0">
                <a:latin typeface="Courier New" panose="02070309020205020404" pitchFamily="49" charset="0"/>
              </a:rPr>
              <a:t>class </a:t>
            </a:r>
            <a:r>
              <a:rPr lang="en-US" altLang="en-US" sz="1633" b="1" dirty="0" smtClean="0">
                <a:latin typeface="Courier New" panose="02070309020205020404" pitchFamily="49" charset="0"/>
              </a:rPr>
              <a:t>BST </a:t>
            </a:r>
            <a:r>
              <a:rPr lang="en-US" altLang="en-US" sz="1633" b="1" dirty="0">
                <a:latin typeface="Courier New" panose="02070309020205020404" pitchFamily="49" charset="0"/>
              </a:rPr>
              <a:t>: </a:t>
            </a:r>
          </a:p>
          <a:p>
            <a:pPr>
              <a:lnSpc>
                <a:spcPct val="94000"/>
              </a:lnSpc>
            </a:pPr>
            <a:r>
              <a:rPr lang="en-US" altLang="en-US" sz="1633" i="1" dirty="0">
                <a:solidFill>
                  <a:srgbClr val="003B7C"/>
                </a:solidFill>
                <a:latin typeface="Courier New" panose="02070309020205020404" pitchFamily="49" charset="0"/>
              </a:rPr>
              <a:t># ...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__contains__( self, key ):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bstSearch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, key ) </a:t>
            </a:r>
            <a:r>
              <a:rPr lang="en-US" altLang="en-US" sz="1633" b="1" dirty="0">
                <a:latin typeface="Courier New" panose="02070309020205020404" pitchFamily="49" charset="0"/>
              </a:rPr>
              <a:t>is not</a:t>
            </a:r>
            <a:r>
              <a:rPr lang="en-US" altLang="en-US" sz="1633" dirty="0">
                <a:latin typeface="Courier New" panose="02070309020205020404" pitchFamily="49" charset="0"/>
              </a:rPr>
              <a:t> None</a:t>
            </a:r>
          </a:p>
          <a:p>
            <a:pPr>
              <a:lnSpc>
                <a:spcPct val="94000"/>
              </a:lnSpc>
            </a:pP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valueOf</a:t>
            </a:r>
            <a:r>
              <a:rPr lang="en-US" altLang="en-US" sz="1633" dirty="0">
                <a:latin typeface="Courier New" panose="02070309020205020404" pitchFamily="49" charset="0"/>
              </a:rPr>
              <a:t>( self, key ):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node =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bstSearch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self._root</a:t>
            </a:r>
            <a:r>
              <a:rPr lang="en-US" altLang="en-US" sz="1633" dirty="0">
                <a:latin typeface="Courier New" panose="02070309020205020404" pitchFamily="49" charset="0"/>
              </a:rPr>
              <a:t>, key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assert</a:t>
            </a:r>
            <a:r>
              <a:rPr lang="en-US" altLang="en-US" sz="1633" dirty="0">
                <a:latin typeface="Courier New" panose="02070309020205020404" pitchFamily="49" charset="0"/>
              </a:rPr>
              <a:t> node </a:t>
            </a:r>
            <a:r>
              <a:rPr lang="en-US" altLang="en-US" sz="1633" b="1" dirty="0">
                <a:latin typeface="Courier New" panose="02070309020205020404" pitchFamily="49" charset="0"/>
              </a:rPr>
              <a:t>is not</a:t>
            </a:r>
            <a:r>
              <a:rPr lang="en-US" altLang="en-US" sz="1633" dirty="0">
                <a:latin typeface="Courier New" panose="02070309020205020404" pitchFamily="49" charset="0"/>
              </a:rPr>
              <a:t> None, "Invalid map key."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</a:t>
            </a:r>
            <a:r>
              <a:rPr lang="en-US" altLang="en-US" sz="1633" dirty="0" err="1">
                <a:latin typeface="Courier New" panose="02070309020205020404" pitchFamily="49" charset="0"/>
              </a:rPr>
              <a:t>node.value</a:t>
            </a: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endParaRPr lang="en-US" altLang="en-US" sz="1633" dirty="0">
              <a:latin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def</a:t>
            </a:r>
            <a:r>
              <a:rPr lang="en-US" altLang="en-US" sz="1633" dirty="0">
                <a:latin typeface="Courier New" panose="02070309020205020404" pitchFamily="49" charset="0"/>
              </a:rPr>
              <a:t> _</a:t>
            </a:r>
            <a:r>
              <a:rPr lang="en-US" altLang="en-US" sz="1633" dirty="0" err="1">
                <a:latin typeface="Courier New" panose="02070309020205020404" pitchFamily="49" charset="0"/>
              </a:rPr>
              <a:t>bstSearch</a:t>
            </a:r>
            <a:r>
              <a:rPr lang="en-US" altLang="en-US" sz="1633" dirty="0">
                <a:latin typeface="Courier New" panose="02070309020205020404" pitchFamily="49" charset="0"/>
              </a:rPr>
              <a:t>( self, subtree, target ):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if</a:t>
            </a:r>
            <a:r>
              <a:rPr lang="en-US" altLang="en-US" sz="1633" dirty="0">
                <a:latin typeface="Courier New" panose="02070309020205020404" pitchFamily="49" charset="0"/>
              </a:rPr>
              <a:t> subtree </a:t>
            </a:r>
            <a:r>
              <a:rPr lang="en-US" altLang="en-US" sz="1633" b="1" dirty="0">
                <a:latin typeface="Courier New" panose="02070309020205020404" pitchFamily="49" charset="0"/>
              </a:rPr>
              <a:t>is</a:t>
            </a:r>
            <a:r>
              <a:rPr lang="en-US" altLang="en-US" sz="1633" dirty="0">
                <a:latin typeface="Courier New" panose="02070309020205020404" pitchFamily="49" charset="0"/>
              </a:rPr>
              <a:t> None :    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None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633" dirty="0">
                <a:latin typeface="Courier New" panose="02070309020205020404" pitchFamily="49" charset="0"/>
              </a:rPr>
              <a:t> target &lt;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subtree.key</a:t>
            </a:r>
            <a:r>
              <a:rPr lang="en-US" altLang="en-US" sz="1633" dirty="0">
                <a:latin typeface="Courier New" panose="02070309020205020404" pitchFamily="49" charset="0"/>
              </a:rPr>
              <a:t> :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bstSearch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subtree.left</a:t>
            </a:r>
            <a:r>
              <a:rPr lang="en-US" altLang="en-US" sz="1633" dirty="0">
                <a:latin typeface="Courier New" panose="02070309020205020404" pitchFamily="49" charset="0"/>
              </a:rPr>
              <a:t> )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 err="1">
                <a:latin typeface="Courier New" panose="02070309020205020404" pitchFamily="49" charset="0"/>
              </a:rPr>
              <a:t>elif</a:t>
            </a:r>
            <a:r>
              <a:rPr lang="en-US" altLang="en-US" sz="1633" dirty="0">
                <a:latin typeface="Courier New" panose="02070309020205020404" pitchFamily="49" charset="0"/>
              </a:rPr>
              <a:t> target &gt;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subtree.key</a:t>
            </a:r>
            <a:r>
              <a:rPr lang="en-US" altLang="en-US" sz="1633" dirty="0">
                <a:latin typeface="Courier New" panose="02070309020205020404" pitchFamily="49" charset="0"/>
              </a:rPr>
              <a:t> :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self._</a:t>
            </a:r>
            <a:r>
              <a:rPr lang="en-US" altLang="en-US" sz="1633" dirty="0" err="1">
                <a:latin typeface="Courier New" panose="02070309020205020404" pitchFamily="49" charset="0"/>
              </a:rPr>
              <a:t>bstSearch</a:t>
            </a:r>
            <a:r>
              <a:rPr lang="en-US" altLang="en-US" sz="1633" dirty="0">
                <a:latin typeface="Courier New" panose="02070309020205020404" pitchFamily="49" charset="0"/>
              </a:rPr>
              <a:t>( </a:t>
            </a:r>
            <a:r>
              <a:rPr lang="en-US" altLang="en-US" sz="1633" dirty="0" err="1">
                <a:latin typeface="Courier New" panose="02070309020205020404" pitchFamily="49" charset="0"/>
              </a:rPr>
              <a:t>subtree.right</a:t>
            </a:r>
            <a:r>
              <a:rPr lang="en-US" altLang="en-US" sz="1633" dirty="0">
                <a:latin typeface="Courier New" panose="02070309020205020404" pitchFamily="49" charset="0"/>
              </a:rPr>
              <a:t> )   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</a:t>
            </a:r>
            <a:r>
              <a:rPr lang="en-US" altLang="en-US" sz="1633" b="1" dirty="0">
                <a:latin typeface="Courier New" panose="02070309020205020404" pitchFamily="49" charset="0"/>
              </a:rPr>
              <a:t>else</a:t>
            </a:r>
            <a:r>
              <a:rPr lang="en-US" altLang="en-US" sz="1633" dirty="0">
                <a:latin typeface="Courier New" panose="02070309020205020404" pitchFamily="49" charset="0"/>
              </a:rPr>
              <a:t> :                    </a:t>
            </a:r>
          </a:p>
          <a:p>
            <a:pPr>
              <a:lnSpc>
                <a:spcPct val="94000"/>
              </a:lnSpc>
            </a:pPr>
            <a:r>
              <a:rPr lang="en-US" altLang="en-US" sz="1633" dirty="0">
                <a:latin typeface="Courier New" panose="02070309020205020404" pitchFamily="49" charset="0"/>
              </a:rPr>
              <a:t>      </a:t>
            </a:r>
            <a:r>
              <a:rPr lang="en-US" altLang="en-US" sz="1633" b="1" dirty="0">
                <a:latin typeface="Courier New" panose="02070309020205020404" pitchFamily="49" charset="0"/>
              </a:rPr>
              <a:t>return</a:t>
            </a:r>
            <a:r>
              <a:rPr lang="en-US" altLang="en-US" sz="1633" dirty="0">
                <a:latin typeface="Courier New" panose="02070309020205020404" pitchFamily="49" charset="0"/>
              </a:rPr>
              <a:t> subtree                 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1244160" y="1451881"/>
            <a:ext cx="6842880" cy="1440"/>
          </a:xfrm>
          <a:prstGeom prst="line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428160" y="1244520"/>
            <a:ext cx="1658880" cy="207360"/>
          </a:xfrm>
          <a:prstGeom prst="roundRect">
            <a:avLst>
              <a:gd name="adj" fmla="val 694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801" rIns="0" bIns="0" anchor="ctr" anchorCtr="1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Bitstream Vera Sans" charset="0"/>
                <a:cs typeface="Bitstream Vera Sans" charset="0"/>
              </a:defRPr>
            </a:lvl9pPr>
          </a:lstStyle>
          <a:p>
            <a:pPr algn="ctr"/>
            <a:r>
              <a:rPr lang="en-US" altLang="en-US" sz="1451" dirty="0" smtClean="0">
                <a:solidFill>
                  <a:srgbClr val="FFFFFF"/>
                </a:solidFill>
              </a:rPr>
              <a:t>bst.py</a:t>
            </a:r>
            <a:endParaRPr lang="en-US" altLang="en-US" sz="14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72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5183</TotalTime>
  <Words>1585</Words>
  <Application>Microsoft Office PowerPoint</Application>
  <PresentationFormat>On-screen Show (4:3)</PresentationFormat>
  <Paragraphs>296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Bitstream Vera Sans</vt:lpstr>
      <vt:lpstr>Calibri</vt:lpstr>
      <vt:lpstr>Courier New</vt:lpstr>
      <vt:lpstr>Palatino Linotype</vt:lpstr>
      <vt:lpstr>Times New Roman</vt:lpstr>
      <vt:lpstr>WenQuanYi Zen Hei</vt:lpstr>
      <vt:lpstr>Wingdings</vt:lpstr>
      <vt:lpstr>Office Theme</vt:lpstr>
      <vt:lpstr>Binary Search Tree</vt:lpstr>
      <vt:lpstr>Search Trees</vt:lpstr>
      <vt:lpstr>Binary Search Tree (BST)</vt:lpstr>
      <vt:lpstr>BST Example</vt:lpstr>
      <vt:lpstr>BST – ADT</vt:lpstr>
      <vt:lpstr>BST – Searching</vt:lpstr>
      <vt:lpstr>BST – Search Example</vt:lpstr>
      <vt:lpstr>BST – Search Example</vt:lpstr>
      <vt:lpstr>BST – Search Implementation</vt:lpstr>
      <vt:lpstr>BST – Min or Max Key</vt:lpstr>
      <vt:lpstr>BST – Min or Max Key</vt:lpstr>
      <vt:lpstr>BST – Insertions</vt:lpstr>
      <vt:lpstr>Building a BST</vt:lpstr>
      <vt:lpstr>BST – Insertion</vt:lpstr>
      <vt:lpstr>BST – Insertion</vt:lpstr>
      <vt:lpstr>BST – Insert Implementation</vt:lpstr>
      <vt:lpstr>BST – Insert Steps</vt:lpstr>
      <vt:lpstr>BST – Insert Steps</vt:lpstr>
      <vt:lpstr>BST – Deletions</vt:lpstr>
      <vt:lpstr>BST – Deletions</vt:lpstr>
      <vt:lpstr>BST – Delete Leaf Node</vt:lpstr>
      <vt:lpstr>BST – Delete Interior Node</vt:lpstr>
      <vt:lpstr>BST – Delete Interior Node</vt:lpstr>
      <vt:lpstr>BST – Delete Interior Node</vt:lpstr>
      <vt:lpstr>BST – Delete Interior Node</vt:lpstr>
      <vt:lpstr>BST – Delete Interior Node</vt:lpstr>
      <vt:lpstr>BST – Delete Interior Node</vt:lpstr>
      <vt:lpstr>BST – Delete Interior Node</vt:lpstr>
      <vt:lpstr>BST – Delete Interior Node</vt:lpstr>
      <vt:lpstr>BST – Delete Interior Node</vt:lpstr>
      <vt:lpstr>BST – Delete Interior Node</vt:lpstr>
      <vt:lpstr>BST – Delete Implementation</vt:lpstr>
      <vt:lpstr>BST – Delete Implementation</vt:lpstr>
      <vt:lpstr>BST – Delete Implementation</vt:lpstr>
      <vt:lpstr>BST – Efficiency</vt:lpstr>
      <vt:lpstr>Exercises</vt:lpstr>
    </vt:vector>
  </TitlesOfParts>
  <Company>Bucknell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Computer Science II</dc:title>
  <dc:creator>Evan Peck</dc:creator>
  <cp:lastModifiedBy>Xiannong Meng</cp:lastModifiedBy>
  <cp:revision>172</cp:revision>
  <dcterms:created xsi:type="dcterms:W3CDTF">2014-08-26T14:03:51Z</dcterms:created>
  <dcterms:modified xsi:type="dcterms:W3CDTF">2017-11-06T13:33:26Z</dcterms:modified>
</cp:coreProperties>
</file>