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11" r:id="rId2"/>
    <p:sldId id="293" r:id="rId3"/>
    <p:sldId id="309" r:id="rId4"/>
    <p:sldId id="312" r:id="rId5"/>
    <p:sldId id="287" r:id="rId6"/>
    <p:sldId id="294" r:id="rId7"/>
    <p:sldId id="297" r:id="rId8"/>
    <p:sldId id="310" r:id="rId9"/>
    <p:sldId id="314" r:id="rId10"/>
    <p:sldId id="296" r:id="rId11"/>
    <p:sldId id="299" r:id="rId12"/>
    <p:sldId id="298" r:id="rId13"/>
    <p:sldId id="300" r:id="rId14"/>
    <p:sldId id="303" r:id="rId15"/>
    <p:sldId id="304" r:id="rId16"/>
    <p:sldId id="313" r:id="rId17"/>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p:restoredTop sz="94669"/>
  </p:normalViewPr>
  <p:slideViewPr>
    <p:cSldViewPr snapToGrid="0">
      <p:cViewPr varScale="1">
        <p:scale>
          <a:sx n="86" d="100"/>
          <a:sy n="86" d="100"/>
        </p:scale>
        <p:origin x="22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r>
              <a:rPr lang="en-US"/>
              <a:t>&lt;header&gt;</a:t>
            </a:r>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r>
              <a:rPr lang="en-US"/>
              <a:t>&lt;date/time&gt;</a:t>
            </a:r>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D5DAC8C8-8E7A-D840-8DA3-ED3CDFCC0839}" type="slidenum">
              <a:rPr lang="en-US" smtClean="0"/>
              <a:pPr/>
              <a:t>‹#›</a:t>
            </a:fld>
            <a:endParaRPr lang="en-US"/>
          </a:p>
        </p:txBody>
      </p:sp>
    </p:spTree>
    <p:extLst>
      <p:ext uri="{BB962C8B-B14F-4D97-AF65-F5344CB8AC3E}">
        <p14:creationId xmlns:p14="http://schemas.microsoft.com/office/powerpoint/2010/main" val="4136412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PlaceHolder 1"/>
          <p:cNvSpPr>
            <a:spLocks noGrp="1"/>
          </p:cNvSpPr>
          <p:nvPr>
            <p:ph type="body"/>
          </p:nvPr>
        </p:nvSpPr>
        <p:spPr>
          <a:xfrm>
            <a:off x="791633" y="4850551"/>
            <a:ext cx="6332700" cy="4595066"/>
          </a:xfrm>
          <a:prstGeom prst="rect">
            <a:avLst/>
          </a:prstGeom>
        </p:spPr>
        <p:txBody>
          <a:bodyPr lIns="0" tIns="0" rIns="0" bIns="0"/>
          <a:lstStyle/>
          <a:p>
            <a:r>
              <a:rPr lang="en-US" sz="2700">
                <a:latin typeface="Arial"/>
              </a:rPr>
              <a:t>Click to edit the notes format</a:t>
            </a:r>
            <a:endParaRPr/>
          </a:p>
        </p:txBody>
      </p:sp>
      <p:sp>
        <p:nvSpPr>
          <p:cNvPr id="118" name="PlaceHolder 2"/>
          <p:cNvSpPr>
            <a:spLocks noGrp="1"/>
          </p:cNvSpPr>
          <p:nvPr>
            <p:ph type="hdr"/>
          </p:nvPr>
        </p:nvSpPr>
        <p:spPr>
          <a:xfrm>
            <a:off x="0" y="0"/>
            <a:ext cx="3435300" cy="510238"/>
          </a:xfrm>
          <a:prstGeom prst="rect">
            <a:avLst/>
          </a:prstGeom>
        </p:spPr>
        <p:txBody>
          <a:bodyPr lIns="0" tIns="0" rIns="0" bIns="0"/>
          <a:lstStyle/>
          <a:p>
            <a:r>
              <a:rPr lang="en-US" sz="1400">
                <a:latin typeface="Times New Roman"/>
              </a:rPr>
              <a:t>&lt;header&gt;</a:t>
            </a:r>
            <a:endParaRPr/>
          </a:p>
        </p:txBody>
      </p:sp>
      <p:sp>
        <p:nvSpPr>
          <p:cNvPr id="119" name="PlaceHolder 3"/>
          <p:cNvSpPr>
            <a:spLocks noGrp="1"/>
          </p:cNvSpPr>
          <p:nvPr>
            <p:ph type="dt"/>
          </p:nvPr>
        </p:nvSpPr>
        <p:spPr>
          <a:xfrm>
            <a:off x="4480667" y="0"/>
            <a:ext cx="3435300" cy="510238"/>
          </a:xfrm>
          <a:prstGeom prst="rect">
            <a:avLst/>
          </a:prstGeom>
        </p:spPr>
        <p:txBody>
          <a:bodyPr lIns="0" tIns="0" rIns="0" bIns="0"/>
          <a:lstStyle/>
          <a:p>
            <a:pPr algn="r"/>
            <a:r>
              <a:rPr lang="en-US" sz="1400">
                <a:latin typeface="Times New Roman"/>
              </a:rPr>
              <a:t>&lt;date/time&gt;</a:t>
            </a:r>
            <a:endParaRPr/>
          </a:p>
        </p:txBody>
      </p:sp>
      <p:sp>
        <p:nvSpPr>
          <p:cNvPr id="120" name="PlaceHolder 4"/>
          <p:cNvSpPr>
            <a:spLocks noGrp="1"/>
          </p:cNvSpPr>
          <p:nvPr>
            <p:ph type="ftr"/>
          </p:nvPr>
        </p:nvSpPr>
        <p:spPr>
          <a:xfrm>
            <a:off x="0" y="9701467"/>
            <a:ext cx="3435300" cy="510238"/>
          </a:xfrm>
          <a:prstGeom prst="rect">
            <a:avLst/>
          </a:prstGeom>
        </p:spPr>
        <p:txBody>
          <a:bodyPr lIns="0" tIns="0" rIns="0" bIns="0" anchor="b"/>
          <a:lstStyle/>
          <a:p>
            <a:r>
              <a:rPr lang="en-US" sz="1400">
                <a:latin typeface="Times New Roman"/>
              </a:rPr>
              <a:t>&lt;footer&gt;</a:t>
            </a:r>
            <a:endParaRPr/>
          </a:p>
        </p:txBody>
      </p:sp>
      <p:sp>
        <p:nvSpPr>
          <p:cNvPr id="121" name="PlaceHolder 5"/>
          <p:cNvSpPr>
            <a:spLocks noGrp="1"/>
          </p:cNvSpPr>
          <p:nvPr>
            <p:ph type="sldNum"/>
          </p:nvPr>
        </p:nvSpPr>
        <p:spPr>
          <a:xfrm>
            <a:off x="4480667" y="9701467"/>
            <a:ext cx="3435300" cy="510238"/>
          </a:xfrm>
          <a:prstGeom prst="rect">
            <a:avLst/>
          </a:prstGeom>
        </p:spPr>
        <p:txBody>
          <a:bodyPr lIns="0" tIns="0" rIns="0" bIns="0" anchor="b"/>
          <a:lstStyle/>
          <a:p>
            <a:pPr algn="r"/>
            <a:fld id="{A491C5BD-93CA-4D67-9568-7203A3FB639A}" type="slidenum">
              <a:rPr lang="en-US" sz="1400">
                <a:latin typeface="Times New Roman"/>
              </a:rPr>
              <a:pPr algn="r"/>
              <a:t>‹#›</a:t>
            </a:fld>
            <a:endParaRPr/>
          </a:p>
        </p:txBody>
      </p:sp>
    </p:spTree>
    <p:extLst>
      <p:ext uri="{BB962C8B-B14F-4D97-AF65-F5344CB8AC3E}">
        <p14:creationId xmlns:p14="http://schemas.microsoft.com/office/powerpoint/2010/main" val="10870917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Shape 1"/>
          <p:cNvSpPr txBox="1"/>
          <p:nvPr/>
        </p:nvSpPr>
        <p:spPr>
          <a:xfrm>
            <a:off x="3958167" y="8819515"/>
            <a:ext cx="3026467" cy="463820"/>
          </a:xfrm>
          <a:prstGeom prst="rect">
            <a:avLst/>
          </a:prstGeom>
          <a:noFill/>
          <a:ln>
            <a:noFill/>
          </a:ln>
        </p:spPr>
        <p:txBody>
          <a:bodyPr lIns="92958" tIns="46479" rIns="92958" bIns="46479" anchor="b"/>
          <a:lstStyle/>
          <a:p>
            <a:pPr>
              <a:lnSpc>
                <a:spcPct val="100000"/>
              </a:lnSpc>
            </a:pPr>
            <a:fld id="{EFE36019-A0A7-4704-A6E0-99E1D4CB20D8}" type="slidenum">
              <a:rPr lang="en-US" sz="1200">
                <a:solidFill>
                  <a:srgbClr val="000000"/>
                </a:solidFill>
                <a:latin typeface="Times New Roman"/>
                <a:ea typeface="ＭＳ Ｐゴシック"/>
              </a:rPr>
              <a:pPr>
                <a:lnSpc>
                  <a:spcPct val="100000"/>
                </a:lnSpc>
              </a:pPr>
              <a:t>4</a:t>
            </a:fld>
            <a:endParaRPr/>
          </a:p>
        </p:txBody>
      </p:sp>
      <p:sp>
        <p:nvSpPr>
          <p:cNvPr id="410" name="PlaceHolder 2"/>
          <p:cNvSpPr>
            <a:spLocks noGrp="1"/>
          </p:cNvSpPr>
          <p:nvPr>
            <p:ph type="body"/>
          </p:nvPr>
        </p:nvSpPr>
        <p:spPr>
          <a:xfrm>
            <a:off x="931333" y="4409757"/>
            <a:ext cx="5121967" cy="4177300"/>
          </a:xfrm>
          <a:prstGeom prst="rect">
            <a:avLst/>
          </a:prstGeom>
        </p:spPr>
        <p:txBody>
          <a:bodyPr/>
          <a:lstStyle/>
          <a:p>
            <a:endParaRPr dirty="0"/>
          </a:p>
        </p:txBody>
      </p:sp>
    </p:spTree>
    <p:extLst>
      <p:ext uri="{BB962C8B-B14F-4D97-AF65-F5344CB8AC3E}">
        <p14:creationId xmlns:p14="http://schemas.microsoft.com/office/powerpoint/2010/main" val="106787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Shape 1"/>
          <p:cNvSpPr txBox="1"/>
          <p:nvPr/>
        </p:nvSpPr>
        <p:spPr>
          <a:xfrm>
            <a:off x="3958167" y="8819515"/>
            <a:ext cx="3026467" cy="463820"/>
          </a:xfrm>
          <a:prstGeom prst="rect">
            <a:avLst/>
          </a:prstGeom>
          <a:noFill/>
          <a:ln>
            <a:noFill/>
          </a:ln>
        </p:spPr>
        <p:txBody>
          <a:bodyPr lIns="92958" tIns="46479" rIns="92958" bIns="46479" anchor="b"/>
          <a:lstStyle/>
          <a:p>
            <a:pPr>
              <a:lnSpc>
                <a:spcPct val="100000"/>
              </a:lnSpc>
            </a:pPr>
            <a:fld id="{EFE36019-A0A7-4704-A6E0-99E1D4CB20D8}" type="slidenum">
              <a:rPr lang="en-US" sz="1200">
                <a:solidFill>
                  <a:srgbClr val="000000"/>
                </a:solidFill>
                <a:latin typeface="Times New Roman"/>
                <a:ea typeface="ＭＳ Ｐゴシック"/>
              </a:rPr>
              <a:pPr>
                <a:lnSpc>
                  <a:spcPct val="100000"/>
                </a:lnSpc>
              </a:pPr>
              <a:t>5</a:t>
            </a:fld>
            <a:endParaRPr/>
          </a:p>
        </p:txBody>
      </p:sp>
      <p:sp>
        <p:nvSpPr>
          <p:cNvPr id="410" name="PlaceHolder 2"/>
          <p:cNvSpPr>
            <a:spLocks noGrp="1"/>
          </p:cNvSpPr>
          <p:nvPr>
            <p:ph type="body"/>
          </p:nvPr>
        </p:nvSpPr>
        <p:spPr>
          <a:xfrm>
            <a:off x="931333" y="4409757"/>
            <a:ext cx="5121967" cy="4177300"/>
          </a:xfrm>
          <a:prstGeom prst="rect">
            <a:avLst/>
          </a:prstGeom>
        </p:spPr>
        <p:txBody>
          <a:bodyPr/>
          <a:lstStyle/>
          <a:p>
            <a:r>
              <a:rPr lang="en-US" strike="noStrike">
                <a:latin typeface="Times New Roman"/>
                <a:ea typeface="ＭＳ Ｐゴシック"/>
              </a:rPr>
              <a:t>still before the quiz… (syllabus is in the back of your handout…)</a:t>
            </a:r>
            <a:endParaRPr/>
          </a:p>
        </p:txBody>
      </p:sp>
    </p:spTree>
    <p:extLst>
      <p:ext uri="{BB962C8B-B14F-4D97-AF65-F5344CB8AC3E}">
        <p14:creationId xmlns:p14="http://schemas.microsoft.com/office/powerpoint/2010/main" val="106787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Shape 1"/>
          <p:cNvSpPr txBox="1"/>
          <p:nvPr/>
        </p:nvSpPr>
        <p:spPr>
          <a:xfrm>
            <a:off x="3958167" y="8819515"/>
            <a:ext cx="3026467" cy="463820"/>
          </a:xfrm>
          <a:prstGeom prst="rect">
            <a:avLst/>
          </a:prstGeom>
          <a:noFill/>
          <a:ln>
            <a:noFill/>
          </a:ln>
        </p:spPr>
        <p:txBody>
          <a:bodyPr lIns="92958" tIns="46479" rIns="92958" bIns="46479" anchor="b"/>
          <a:lstStyle/>
          <a:p>
            <a:pPr>
              <a:lnSpc>
                <a:spcPct val="100000"/>
              </a:lnSpc>
            </a:pPr>
            <a:fld id="{EFE36019-A0A7-4704-A6E0-99E1D4CB20D8}" type="slidenum">
              <a:rPr lang="en-US" sz="1200">
                <a:solidFill>
                  <a:srgbClr val="000000"/>
                </a:solidFill>
                <a:latin typeface="Times New Roman"/>
                <a:ea typeface="ＭＳ Ｐゴシック"/>
              </a:rPr>
              <a:pPr>
                <a:lnSpc>
                  <a:spcPct val="100000"/>
                </a:lnSpc>
              </a:pPr>
              <a:t>6</a:t>
            </a:fld>
            <a:endParaRPr/>
          </a:p>
        </p:txBody>
      </p:sp>
      <p:sp>
        <p:nvSpPr>
          <p:cNvPr id="410" name="PlaceHolder 2"/>
          <p:cNvSpPr>
            <a:spLocks noGrp="1"/>
          </p:cNvSpPr>
          <p:nvPr>
            <p:ph type="body"/>
          </p:nvPr>
        </p:nvSpPr>
        <p:spPr>
          <a:xfrm>
            <a:off x="931333" y="4409757"/>
            <a:ext cx="5121967" cy="4177300"/>
          </a:xfrm>
          <a:prstGeom prst="rect">
            <a:avLst/>
          </a:prstGeom>
        </p:spPr>
        <p:txBody>
          <a:bodyPr/>
          <a:lstStyle/>
          <a:p>
            <a:endParaRPr dirty="0"/>
          </a:p>
        </p:txBody>
      </p:sp>
    </p:spTree>
    <p:extLst>
      <p:ext uri="{BB962C8B-B14F-4D97-AF65-F5344CB8AC3E}">
        <p14:creationId xmlns:p14="http://schemas.microsoft.com/office/powerpoint/2010/main" val="231683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a:prstGeom prst="rect">
            <a:avLst/>
          </a:prstGeom>
          <a:noFill/>
          <a:ln w="12700">
            <a:solidFill>
              <a:prstClr val="black"/>
            </a:solidFill>
          </a:ln>
        </p:spPr>
      </p:sp>
      <p:sp>
        <p:nvSpPr>
          <p:cNvPr id="3" name="Notes Placeholder 2"/>
          <p:cNvSpPr>
            <a:spLocks noGrp="1"/>
          </p:cNvSpPr>
          <p:nvPr>
            <p:ph type="body" idx="1"/>
          </p:nvPr>
        </p:nvSpPr>
        <p:spPr/>
        <p:txBody>
          <a:bodyPr/>
          <a:lstStyle/>
          <a:p>
            <a:pPr defTabSz="464790">
              <a:defRPr/>
            </a:pPr>
            <a:r>
              <a:rPr lang="en-US" dirty="0"/>
              <a:t>20-Jan-2016</a:t>
            </a:r>
            <a:r>
              <a:rPr lang="en-US" baseline="0" dirty="0"/>
              <a:t>: Stopped </a:t>
            </a:r>
            <a:endParaRPr lang="en-US" dirty="0"/>
          </a:p>
        </p:txBody>
      </p:sp>
      <p:sp>
        <p:nvSpPr>
          <p:cNvPr id="4" name="Slide Number Placeholder 3"/>
          <p:cNvSpPr>
            <a:spLocks noGrp="1"/>
          </p:cNvSpPr>
          <p:nvPr>
            <p:ph type="sldNum" idx="10"/>
          </p:nvPr>
        </p:nvSpPr>
        <p:spPr/>
        <p:txBody>
          <a:bodyPr/>
          <a:lstStyle/>
          <a:p>
            <a:pPr algn="r"/>
            <a:fld id="{A491C5BD-93CA-4D67-9568-7203A3FB639A}" type="slidenum">
              <a:rPr lang="en-US" sz="1400">
                <a:latin typeface="Times New Roman"/>
              </a:rPr>
              <a:pPr algn="r"/>
              <a:t>14</a:t>
            </a:fld>
            <a:endParaRPr lang="en-US"/>
          </a:p>
        </p:txBody>
      </p:sp>
    </p:spTree>
    <p:extLst>
      <p:ext uri="{BB962C8B-B14F-4D97-AF65-F5344CB8AC3E}">
        <p14:creationId xmlns:p14="http://schemas.microsoft.com/office/powerpoint/2010/main" val="290575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A491C5BD-93CA-4D67-9568-7203A3FB639A}" type="slidenum">
              <a:rPr lang="uk-UA" sz="1400">
                <a:latin typeface="Times New Roman"/>
              </a:rPr>
              <a:pPr algn="r"/>
              <a:t>15</a:t>
            </a:fld>
            <a:endParaRPr lang="uk-UA"/>
          </a:p>
        </p:txBody>
      </p:sp>
    </p:spTree>
    <p:extLst>
      <p:ext uri="{BB962C8B-B14F-4D97-AF65-F5344CB8AC3E}">
        <p14:creationId xmlns:p14="http://schemas.microsoft.com/office/powerpoint/2010/main" val="196539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pPr>
              <a:lnSpc>
                <a:spcPct val="100000"/>
              </a:lnSpc>
            </a:pPr>
            <a:endParaRPr lang="en-US"/>
          </a:p>
        </p:txBody>
      </p:sp>
      <p:sp>
        <p:nvSpPr>
          <p:cNvPr id="6" name="Footer Placeholder 5"/>
          <p:cNvSpPr>
            <a:spLocks noGrp="1"/>
          </p:cNvSpPr>
          <p:nvPr>
            <p:ph type="ftr" idx="11"/>
          </p:nvPr>
        </p:nvSpPr>
        <p:spPr/>
        <p:txBody>
          <a:bodyPr/>
          <a:lstStyle/>
          <a:p>
            <a:endParaRPr lang="en-US"/>
          </a:p>
        </p:txBody>
      </p:sp>
      <p:sp>
        <p:nvSpPr>
          <p:cNvPr id="7" name="Slide Number Placeholder 6"/>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7" name="PlaceHolder 2"/>
          <p:cNvSpPr>
            <a:spLocks noGrp="1"/>
          </p:cNvSpPr>
          <p:nvPr>
            <p:ph type="body"/>
          </p:nvPr>
        </p:nvSpPr>
        <p:spPr>
          <a:xfrm>
            <a:off x="457200" y="1604520"/>
            <a:ext cx="8229240" cy="1897200"/>
          </a:xfrm>
          <a:prstGeom prst="rect">
            <a:avLst/>
          </a:prstGeom>
        </p:spPr>
        <p:txBody>
          <a:bodyPr lIns="0" tIns="0" rIns="0" bIns="0"/>
          <a:lstStyle/>
          <a:p>
            <a:endParaRPr/>
          </a:p>
        </p:txBody>
      </p:sp>
      <p:sp>
        <p:nvSpPr>
          <p:cNvPr id="28" name="PlaceHolder 3"/>
          <p:cNvSpPr>
            <a:spLocks noGrp="1"/>
          </p:cNvSpPr>
          <p:nvPr>
            <p:ph type="body"/>
          </p:nvPr>
        </p:nvSpPr>
        <p:spPr>
          <a:xfrm>
            <a:off x="457200" y="3682440"/>
            <a:ext cx="8229240" cy="18972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0" name="PlaceHolder 2"/>
          <p:cNvSpPr>
            <a:spLocks noGrp="1"/>
          </p:cNvSpPr>
          <p:nvPr>
            <p:ph type="body"/>
          </p:nvPr>
        </p:nvSpPr>
        <p:spPr>
          <a:xfrm>
            <a:off x="457200" y="1604520"/>
            <a:ext cx="4015800" cy="1897200"/>
          </a:xfrm>
          <a:prstGeom prst="rect">
            <a:avLst/>
          </a:prstGeom>
        </p:spPr>
        <p:txBody>
          <a:bodyPr lIns="0" tIns="0" rIns="0" bIns="0"/>
          <a:lstStyle/>
          <a:p>
            <a:endParaRPr/>
          </a:p>
        </p:txBody>
      </p:sp>
      <p:sp>
        <p:nvSpPr>
          <p:cNvPr id="31" name="PlaceHolder 3"/>
          <p:cNvSpPr>
            <a:spLocks noGrp="1"/>
          </p:cNvSpPr>
          <p:nvPr>
            <p:ph type="body"/>
          </p:nvPr>
        </p:nvSpPr>
        <p:spPr>
          <a:xfrm>
            <a:off x="4674240" y="1604520"/>
            <a:ext cx="4015800" cy="1897200"/>
          </a:xfrm>
          <a:prstGeom prst="rect">
            <a:avLst/>
          </a:prstGeom>
        </p:spPr>
        <p:txBody>
          <a:bodyPr lIns="0" tIns="0" rIns="0" bIns="0"/>
          <a:lstStyle/>
          <a:p>
            <a:endParaRPr/>
          </a:p>
        </p:txBody>
      </p:sp>
      <p:sp>
        <p:nvSpPr>
          <p:cNvPr id="32" name="PlaceHolder 4"/>
          <p:cNvSpPr>
            <a:spLocks noGrp="1"/>
          </p:cNvSpPr>
          <p:nvPr>
            <p:ph type="body"/>
          </p:nvPr>
        </p:nvSpPr>
        <p:spPr>
          <a:xfrm>
            <a:off x="4674240" y="3682440"/>
            <a:ext cx="4015800" cy="1897200"/>
          </a:xfrm>
          <a:prstGeom prst="rect">
            <a:avLst/>
          </a:prstGeom>
        </p:spPr>
        <p:txBody>
          <a:bodyPr lIns="0" tIns="0" rIns="0" bIns="0"/>
          <a:lstStyle/>
          <a:p>
            <a:endParaRPr/>
          </a:p>
        </p:txBody>
      </p:sp>
      <p:sp>
        <p:nvSpPr>
          <p:cNvPr id="33" name="PlaceHolder 5"/>
          <p:cNvSpPr>
            <a:spLocks noGrp="1"/>
          </p:cNvSpPr>
          <p:nvPr>
            <p:ph type="body"/>
          </p:nvPr>
        </p:nvSpPr>
        <p:spPr>
          <a:xfrm>
            <a:off x="457200" y="3682440"/>
            <a:ext cx="4015800" cy="18972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5" name="PlaceHolder 2"/>
          <p:cNvSpPr>
            <a:spLocks noGrp="1"/>
          </p:cNvSpPr>
          <p:nvPr>
            <p:ph type="body"/>
          </p:nvPr>
        </p:nvSpPr>
        <p:spPr>
          <a:xfrm>
            <a:off x="457200" y="1604520"/>
            <a:ext cx="8229240" cy="3977640"/>
          </a:xfrm>
          <a:prstGeom prst="rect">
            <a:avLst/>
          </a:prstGeom>
        </p:spPr>
        <p:txBody>
          <a:bodyPr lIns="0" tIns="0" rIns="0" bIns="0"/>
          <a:lstStyle/>
          <a:p>
            <a:endParaRPr/>
          </a:p>
        </p:txBody>
      </p:sp>
      <p:sp>
        <p:nvSpPr>
          <p:cNvPr id="36" name="PlaceHolder 3"/>
          <p:cNvSpPr>
            <a:spLocks noGrp="1"/>
          </p:cNvSpPr>
          <p:nvPr>
            <p:ph type="body"/>
          </p:nvPr>
        </p:nvSpPr>
        <p:spPr>
          <a:xfrm>
            <a:off x="457200" y="1604520"/>
            <a:ext cx="8229240" cy="3977640"/>
          </a:xfrm>
          <a:prstGeom prst="rect">
            <a:avLst/>
          </a:prstGeom>
        </p:spPr>
        <p:txBody>
          <a:bodyPr lIns="0" tIns="0" rIns="0" bIns="0"/>
          <a:lstStyle/>
          <a:p>
            <a:endParaRPr/>
          </a:p>
        </p:txBody>
      </p:sp>
      <p:pic>
        <p:nvPicPr>
          <p:cNvPr id="37" name="Picture 36"/>
          <p:cNvPicPr/>
          <p:nvPr/>
        </p:nvPicPr>
        <p:blipFill>
          <a:blip r:embed="rId2" cstate="print"/>
          <a:stretch/>
        </p:blipFill>
        <p:spPr>
          <a:xfrm>
            <a:off x="2079000" y="1604160"/>
            <a:ext cx="4985280" cy="3977640"/>
          </a:xfrm>
          <a:prstGeom prst="rect">
            <a:avLst/>
          </a:prstGeom>
          <a:ln>
            <a:noFill/>
          </a:ln>
        </p:spPr>
      </p:pic>
      <p:pic>
        <p:nvPicPr>
          <p:cNvPr id="38" name="Picture 37"/>
          <p:cNvPicPr/>
          <p:nvPr/>
        </p:nvPicPr>
        <p:blipFill>
          <a:blip r:embed="rId2" cstate="print"/>
          <a:stretch/>
        </p:blipFill>
        <p:spPr>
          <a:xfrm>
            <a:off x="2079000" y="1604160"/>
            <a:ext cx="4985280" cy="39776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
        <p:nvSpPr>
          <p:cNvPr id="7" name="Date Placeholder 6"/>
          <p:cNvSpPr>
            <a:spLocks noGrp="1"/>
          </p:cNvSpPr>
          <p:nvPr>
            <p:ph type="dt" idx="10"/>
          </p:nvPr>
        </p:nvSpPr>
        <p:spPr/>
        <p:txBody>
          <a:bodyPr/>
          <a:lstStyle/>
          <a:p>
            <a:pPr>
              <a:lnSpc>
                <a:spcPct val="100000"/>
              </a:lnSpc>
            </a:pPr>
            <a:endParaRPr lang="en-US"/>
          </a:p>
        </p:txBody>
      </p:sp>
      <p:sp>
        <p:nvSpPr>
          <p:cNvPr id="8" name="Footer Placeholder 7"/>
          <p:cNvSpPr>
            <a:spLocks noGrp="1"/>
          </p:cNvSpPr>
          <p:nvPr>
            <p:ph type="ftr" idx="11"/>
          </p:nvPr>
        </p:nvSpPr>
        <p:spPr/>
        <p:txBody>
          <a:bodyPr/>
          <a:lstStyle/>
          <a:p>
            <a:endParaRPr lang="en-US"/>
          </a:p>
        </p:txBody>
      </p:sp>
      <p:sp>
        <p:nvSpPr>
          <p:cNvPr id="9" name="Slide Number Placeholder 8"/>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 name="PlaceHolder 2"/>
          <p:cNvSpPr>
            <a:spLocks noGrp="1"/>
          </p:cNvSpPr>
          <p:nvPr>
            <p:ph type="body"/>
          </p:nvPr>
        </p:nvSpPr>
        <p:spPr>
          <a:xfrm>
            <a:off x="457200" y="1604520"/>
            <a:ext cx="8229240" cy="39776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 name="PlaceHolder 2"/>
          <p:cNvSpPr>
            <a:spLocks noGrp="1"/>
          </p:cNvSpPr>
          <p:nvPr>
            <p:ph type="body"/>
          </p:nvPr>
        </p:nvSpPr>
        <p:spPr>
          <a:xfrm>
            <a:off x="457200" y="1604520"/>
            <a:ext cx="4015800" cy="3977640"/>
          </a:xfrm>
          <a:prstGeom prst="rect">
            <a:avLst/>
          </a:prstGeom>
        </p:spPr>
        <p:txBody>
          <a:bodyPr lIns="0" tIns="0" rIns="0" bIns="0"/>
          <a:lstStyle/>
          <a:p>
            <a:endParaRPr/>
          </a:p>
        </p:txBody>
      </p:sp>
      <p:sp>
        <p:nvSpPr>
          <p:cNvPr id="11" name="PlaceHolder 3"/>
          <p:cNvSpPr>
            <a:spLocks noGrp="1"/>
          </p:cNvSpPr>
          <p:nvPr>
            <p:ph type="body"/>
          </p:nvPr>
        </p:nvSpPr>
        <p:spPr>
          <a:xfrm>
            <a:off x="4674240" y="1604520"/>
            <a:ext cx="4015800" cy="39776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5" name="PlaceHolder 2"/>
          <p:cNvSpPr>
            <a:spLocks noGrp="1"/>
          </p:cNvSpPr>
          <p:nvPr>
            <p:ph type="body"/>
          </p:nvPr>
        </p:nvSpPr>
        <p:spPr>
          <a:xfrm>
            <a:off x="457200" y="1604520"/>
            <a:ext cx="4015800" cy="1897200"/>
          </a:xfrm>
          <a:prstGeom prst="rect">
            <a:avLst/>
          </a:prstGeom>
        </p:spPr>
        <p:txBody>
          <a:bodyPr lIns="0" tIns="0" rIns="0" bIns="0"/>
          <a:lstStyle/>
          <a:p>
            <a:endParaRPr/>
          </a:p>
        </p:txBody>
      </p:sp>
      <p:sp>
        <p:nvSpPr>
          <p:cNvPr id="16" name="PlaceHolder 3"/>
          <p:cNvSpPr>
            <a:spLocks noGrp="1"/>
          </p:cNvSpPr>
          <p:nvPr>
            <p:ph type="body"/>
          </p:nvPr>
        </p:nvSpPr>
        <p:spPr>
          <a:xfrm>
            <a:off x="457200" y="3682440"/>
            <a:ext cx="4015800" cy="1897200"/>
          </a:xfrm>
          <a:prstGeom prst="rect">
            <a:avLst/>
          </a:prstGeom>
        </p:spPr>
        <p:txBody>
          <a:bodyPr lIns="0" tIns="0" rIns="0" bIns="0"/>
          <a:lstStyle/>
          <a:p>
            <a:endParaRPr/>
          </a:p>
        </p:txBody>
      </p:sp>
      <p:sp>
        <p:nvSpPr>
          <p:cNvPr id="17" name="PlaceHolder 4"/>
          <p:cNvSpPr>
            <a:spLocks noGrp="1"/>
          </p:cNvSpPr>
          <p:nvPr>
            <p:ph type="body"/>
          </p:nvPr>
        </p:nvSpPr>
        <p:spPr>
          <a:xfrm>
            <a:off x="4674240" y="1604520"/>
            <a:ext cx="4015800" cy="39776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9" name="PlaceHolder 2"/>
          <p:cNvSpPr>
            <a:spLocks noGrp="1"/>
          </p:cNvSpPr>
          <p:nvPr>
            <p:ph type="body"/>
          </p:nvPr>
        </p:nvSpPr>
        <p:spPr>
          <a:xfrm>
            <a:off x="457200" y="1604520"/>
            <a:ext cx="4015800" cy="3977640"/>
          </a:xfrm>
          <a:prstGeom prst="rect">
            <a:avLst/>
          </a:prstGeom>
        </p:spPr>
        <p:txBody>
          <a:bodyPr lIns="0" tIns="0" rIns="0" bIns="0"/>
          <a:lstStyle/>
          <a:p>
            <a:endParaRPr/>
          </a:p>
        </p:txBody>
      </p:sp>
      <p:sp>
        <p:nvSpPr>
          <p:cNvPr id="20" name="PlaceHolder 3"/>
          <p:cNvSpPr>
            <a:spLocks noGrp="1"/>
          </p:cNvSpPr>
          <p:nvPr>
            <p:ph type="body"/>
          </p:nvPr>
        </p:nvSpPr>
        <p:spPr>
          <a:xfrm>
            <a:off x="4674240" y="1604520"/>
            <a:ext cx="4015800" cy="1897200"/>
          </a:xfrm>
          <a:prstGeom prst="rect">
            <a:avLst/>
          </a:prstGeom>
        </p:spPr>
        <p:txBody>
          <a:bodyPr lIns="0" tIns="0" rIns="0" bIns="0"/>
          <a:lstStyle/>
          <a:p>
            <a:endParaRPr/>
          </a:p>
        </p:txBody>
      </p:sp>
      <p:sp>
        <p:nvSpPr>
          <p:cNvPr id="21" name="PlaceHolder 4"/>
          <p:cNvSpPr>
            <a:spLocks noGrp="1"/>
          </p:cNvSpPr>
          <p:nvPr>
            <p:ph type="body"/>
          </p:nvPr>
        </p:nvSpPr>
        <p:spPr>
          <a:xfrm>
            <a:off x="4674240" y="3682440"/>
            <a:ext cx="4015800" cy="18972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3" name="PlaceHolder 2"/>
          <p:cNvSpPr>
            <a:spLocks noGrp="1"/>
          </p:cNvSpPr>
          <p:nvPr>
            <p:ph type="body"/>
          </p:nvPr>
        </p:nvSpPr>
        <p:spPr>
          <a:xfrm>
            <a:off x="457200" y="1604520"/>
            <a:ext cx="4015800" cy="1897200"/>
          </a:xfrm>
          <a:prstGeom prst="rect">
            <a:avLst/>
          </a:prstGeom>
        </p:spPr>
        <p:txBody>
          <a:bodyPr lIns="0" tIns="0" rIns="0" bIns="0"/>
          <a:lstStyle/>
          <a:p>
            <a:endParaRPr/>
          </a:p>
        </p:txBody>
      </p:sp>
      <p:sp>
        <p:nvSpPr>
          <p:cNvPr id="24" name="PlaceHolder 3"/>
          <p:cNvSpPr>
            <a:spLocks noGrp="1"/>
          </p:cNvSpPr>
          <p:nvPr>
            <p:ph type="body"/>
          </p:nvPr>
        </p:nvSpPr>
        <p:spPr>
          <a:xfrm>
            <a:off x="4674240" y="1604520"/>
            <a:ext cx="4015800" cy="1897200"/>
          </a:xfrm>
          <a:prstGeom prst="rect">
            <a:avLst/>
          </a:prstGeom>
        </p:spPr>
        <p:txBody>
          <a:bodyPr lIns="0" tIns="0" rIns="0" bIns="0"/>
          <a:lstStyle/>
          <a:p>
            <a:endParaRPr/>
          </a:p>
        </p:txBody>
      </p:sp>
      <p:sp>
        <p:nvSpPr>
          <p:cNvPr id="25" name="PlaceHolder 4"/>
          <p:cNvSpPr>
            <a:spLocks noGrp="1"/>
          </p:cNvSpPr>
          <p:nvPr>
            <p:ph type="body"/>
          </p:nvPr>
        </p:nvSpPr>
        <p:spPr>
          <a:xfrm>
            <a:off x="457200" y="3682440"/>
            <a:ext cx="8229240" cy="18972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strike="noStrike">
                <a:solidFill>
                  <a:srgbClr val="000000"/>
                </a:solidFill>
                <a:latin typeface="Calibri"/>
              </a:rPr>
              <a:t>Click to edit the title text formatClick to edit Master title style</a:t>
            </a:r>
            <a:endParaRPr/>
          </a:p>
        </p:txBody>
      </p:sp>
      <p:sp>
        <p:nvSpPr>
          <p:cNvPr id="6"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lvl="6">
              <a:buSzPct val="45000"/>
              <a:buFont typeface="StarSymbol"/>
              <a:buChar char=""/>
            </a:pPr>
            <a:r>
              <a:rPr lang="en-US" sz="3200" strike="noStrike">
                <a:solidFill>
                  <a:srgbClr val="000000"/>
                </a:solidFill>
                <a:latin typeface="Calibri"/>
              </a:rPr>
              <a:t>Seventh Outline LevelClick to edit Master text styles</a:t>
            </a:r>
            <a:endParaRPr/>
          </a:p>
          <a:p>
            <a:pPr lvl="7">
              <a:buSzPct val="45000"/>
              <a:buFont typeface="StarSymbol"/>
              <a:buChar char=""/>
            </a:pPr>
            <a:r>
              <a:rPr lang="en-US" sz="2800" strike="noStrike">
                <a:solidFill>
                  <a:srgbClr val="000000"/>
                </a:solidFill>
                <a:latin typeface="Calibri"/>
              </a:rPr>
              <a:t>Second level</a:t>
            </a:r>
            <a:endParaRPr/>
          </a:p>
          <a:p>
            <a:pPr lvl="8">
              <a:buSzPct val="45000"/>
              <a:buFont typeface="StarSymbol"/>
              <a:buChar char=""/>
            </a:pPr>
            <a:r>
              <a:rPr lang="en-US" sz="2400" strike="noStrike">
                <a:solidFill>
                  <a:srgbClr val="000000"/>
                </a:solidFill>
                <a:latin typeface="Calibri"/>
              </a:rPr>
              <a:t>Third level</a:t>
            </a:r>
            <a:endParaRPr/>
          </a:p>
          <a:p>
            <a:pPr lvl="0">
              <a:lnSpc>
                <a:spcPct val="100000"/>
              </a:lnSpc>
              <a:buSzPct val="45000"/>
              <a:buFont typeface="StarSymbol"/>
              <a:buChar char=""/>
            </a:pPr>
            <a:r>
              <a:rPr lang="en-US" sz="2000" strike="noStrike">
                <a:solidFill>
                  <a:srgbClr val="000000"/>
                </a:solidFill>
                <a:latin typeface="Calibri"/>
              </a:rPr>
              <a:t>Fourth level</a:t>
            </a:r>
            <a:endParaRPr/>
          </a:p>
          <a:p>
            <a:pPr lvl="0">
              <a:lnSpc>
                <a:spcPct val="100000"/>
              </a:lnSpc>
              <a:buSzPct val="45000"/>
              <a:buFont typeface="StarSymbol"/>
              <a:buChar char=""/>
            </a:pPr>
            <a:r>
              <a:rPr lang="en-US" sz="2000" strike="noStrike">
                <a:solidFill>
                  <a:srgbClr val="000000"/>
                </a:solidFill>
                <a:latin typeface="Calibri"/>
              </a:rPr>
              <a:t>Fifth level</a:t>
            </a:r>
            <a:endParaRPr/>
          </a:p>
        </p:txBody>
      </p:sp>
      <p:sp>
        <p:nvSpPr>
          <p:cNvPr id="2" name="PlaceHolder 3"/>
          <p:cNvSpPr>
            <a:spLocks noGrp="1"/>
          </p:cNvSpPr>
          <p:nvPr>
            <p:ph type="dt"/>
          </p:nvPr>
        </p:nvSpPr>
        <p:spPr>
          <a:xfrm>
            <a:off x="457200" y="6356520"/>
            <a:ext cx="2133360" cy="364680"/>
          </a:xfrm>
          <a:prstGeom prst="rect">
            <a:avLst/>
          </a:prstGeom>
        </p:spPr>
        <p:txBody>
          <a:bodyPr anchor="ctr"/>
          <a:lstStyle/>
          <a:p>
            <a:pPr>
              <a:lnSpc>
                <a:spcPct val="100000"/>
              </a:lnSpc>
            </a:pPr>
            <a:endParaRPr/>
          </a:p>
        </p:txBody>
      </p:sp>
      <p:sp>
        <p:nvSpPr>
          <p:cNvPr id="3"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F9D70459-44AE-4329-9938-16C992EFD9D0}" type="slidenum">
              <a:rPr lang="en-US" sz="1200" strike="noStrike">
                <a:solidFill>
                  <a:srgbClr val="8B8B8B"/>
                </a:solidFill>
                <a:latin typeface="Calibri"/>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xmeng@bucknell.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python.org/3/library/stdtype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g.bucknell.edu/~csci204/2020-spring/meng/note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ython.org/dev/peps/pep-0008/" TargetMode="External"/><Relationship Id="rId2" Type="http://schemas.openxmlformats.org/officeDocument/2006/relationships/hyperlink" Target="https://google.github.io/styleguide/pyguid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epl.i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5363"/>
            <a:ext cx="7772400" cy="1470025"/>
          </a:xfrm>
        </p:spPr>
        <p:txBody>
          <a:bodyPr/>
          <a:lstStyle/>
          <a:p>
            <a:r>
              <a:rPr lang="en-US" sz="3200" dirty="0">
                <a:latin typeface="Palatino Linotype"/>
                <a:cs typeface="Palatino Linotype"/>
              </a:rPr>
              <a:t>CSCI 204: Data Structures &amp; Algorithms</a:t>
            </a:r>
            <a:endParaRPr lang="en-US" sz="3600" dirty="0">
              <a:latin typeface="Palatino Linotype"/>
              <a:cs typeface="Palatino Linotype"/>
            </a:endParaRPr>
          </a:p>
        </p:txBody>
      </p:sp>
      <p:sp>
        <p:nvSpPr>
          <p:cNvPr id="5" name="TextBox 4"/>
          <p:cNvSpPr txBox="1"/>
          <p:nvPr/>
        </p:nvSpPr>
        <p:spPr>
          <a:xfrm>
            <a:off x="924818" y="3733640"/>
            <a:ext cx="3078087" cy="461665"/>
          </a:xfrm>
          <a:prstGeom prst="rect">
            <a:avLst/>
          </a:prstGeom>
          <a:noFill/>
        </p:spPr>
        <p:txBody>
          <a:bodyPr wrap="none" rtlCol="0">
            <a:spAutoFit/>
          </a:bodyPr>
          <a:lstStyle/>
          <a:p>
            <a:r>
              <a:rPr lang="en-US" sz="2400" dirty="0">
                <a:solidFill>
                  <a:schemeClr val="accent1"/>
                </a:solidFill>
              </a:rPr>
              <a:t>Prof. Xiannong Meng</a:t>
            </a:r>
          </a:p>
        </p:txBody>
      </p:sp>
      <p:sp>
        <p:nvSpPr>
          <p:cNvPr id="6" name="TextBox 5"/>
          <p:cNvSpPr txBox="1"/>
          <p:nvPr/>
        </p:nvSpPr>
        <p:spPr>
          <a:xfrm>
            <a:off x="924818" y="4195305"/>
            <a:ext cx="3792577" cy="369332"/>
          </a:xfrm>
          <a:prstGeom prst="rect">
            <a:avLst/>
          </a:prstGeom>
          <a:noFill/>
        </p:spPr>
        <p:txBody>
          <a:bodyPr wrap="none" rtlCol="0">
            <a:spAutoFit/>
          </a:bodyPr>
          <a:lstStyle/>
          <a:p>
            <a:r>
              <a:rPr lang="en-US" b="1" dirty="0"/>
              <a:t>Office Hours: </a:t>
            </a:r>
            <a:r>
              <a:rPr lang="en-US" dirty="0"/>
              <a:t>MWF 2-4,  TR 10-11</a:t>
            </a:r>
          </a:p>
        </p:txBody>
      </p:sp>
      <p:sp>
        <p:nvSpPr>
          <p:cNvPr id="7" name="TextBox 6"/>
          <p:cNvSpPr txBox="1"/>
          <p:nvPr/>
        </p:nvSpPr>
        <p:spPr>
          <a:xfrm>
            <a:off x="924818" y="4580842"/>
            <a:ext cx="1980029" cy="369332"/>
          </a:xfrm>
          <a:prstGeom prst="rect">
            <a:avLst/>
          </a:prstGeom>
          <a:noFill/>
        </p:spPr>
        <p:txBody>
          <a:bodyPr wrap="none" rtlCol="0">
            <a:spAutoFit/>
          </a:bodyPr>
          <a:lstStyle/>
          <a:p>
            <a:r>
              <a:rPr lang="en-US" b="1" dirty="0"/>
              <a:t>Office: </a:t>
            </a:r>
            <a:r>
              <a:rPr lang="en-US" dirty="0"/>
              <a:t>Dana 212</a:t>
            </a:r>
          </a:p>
        </p:txBody>
      </p:sp>
      <p:sp>
        <p:nvSpPr>
          <p:cNvPr id="8" name="TextBox 7"/>
          <p:cNvSpPr txBox="1"/>
          <p:nvPr/>
        </p:nvSpPr>
        <p:spPr>
          <a:xfrm>
            <a:off x="937777" y="4944331"/>
            <a:ext cx="4698722" cy="646331"/>
          </a:xfrm>
          <a:prstGeom prst="rect">
            <a:avLst/>
          </a:prstGeom>
          <a:noFill/>
        </p:spPr>
        <p:txBody>
          <a:bodyPr wrap="none" rtlCol="0">
            <a:spAutoFit/>
          </a:bodyPr>
          <a:lstStyle/>
          <a:p>
            <a:r>
              <a:rPr lang="en-US" b="1" dirty="0"/>
              <a:t>Email: </a:t>
            </a:r>
            <a:r>
              <a:rPr lang="en-US" dirty="0">
                <a:hlinkClick r:id="rId2"/>
              </a:rPr>
              <a:t>xmeng@bucknell.edu</a:t>
            </a:r>
            <a:endParaRPr lang="en-US" b="1" dirty="0"/>
          </a:p>
          <a:p>
            <a:r>
              <a:rPr lang="en-US" b="1" dirty="0"/>
              <a:t>Phone:</a:t>
            </a:r>
            <a:r>
              <a:rPr lang="en-US" dirty="0"/>
              <a:t> 570-577-1214 (x 71214 on campus)</a:t>
            </a:r>
          </a:p>
        </p:txBody>
      </p:sp>
    </p:spTree>
    <p:extLst>
      <p:ext uri="{BB962C8B-B14F-4D97-AF65-F5344CB8AC3E}">
        <p14:creationId xmlns:p14="http://schemas.microsoft.com/office/powerpoint/2010/main" val="836244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45"/>
            <a:ext cx="8229240" cy="1144800"/>
          </a:xfrm>
        </p:spPr>
        <p:txBody>
          <a:bodyPr/>
          <a:lstStyle/>
          <a:p>
            <a:pPr algn="ctr"/>
            <a:r>
              <a:rPr lang="en-US" sz="4000" dirty="0">
                <a:latin typeface="+mj-lt"/>
              </a:rPr>
              <a:t>List Review</a:t>
            </a:r>
          </a:p>
        </p:txBody>
      </p:sp>
      <p:sp>
        <p:nvSpPr>
          <p:cNvPr id="3" name="Subtitle 2"/>
          <p:cNvSpPr>
            <a:spLocks noGrp="1"/>
          </p:cNvSpPr>
          <p:nvPr>
            <p:ph type="subTitle"/>
          </p:nvPr>
        </p:nvSpPr>
        <p:spPr>
          <a:xfrm>
            <a:off x="457200" y="1591225"/>
            <a:ext cx="8229240" cy="1144800"/>
          </a:xfrm>
        </p:spPr>
        <p:txBody>
          <a:bodyPr anchor="t"/>
          <a:lstStyle/>
          <a:p>
            <a:pPr algn="l"/>
            <a:r>
              <a:rPr lang="en-US" sz="2400" dirty="0"/>
              <a:t>Python Lists are </a:t>
            </a:r>
            <a:r>
              <a:rPr lang="en-US" sz="2400" b="1" dirty="0"/>
              <a:t>Mutable</a:t>
            </a:r>
          </a:p>
          <a:p>
            <a:pPr marL="285750" indent="-285750" algn="l">
              <a:buFont typeface="Arial"/>
              <a:buChar char="•"/>
            </a:pPr>
            <a:r>
              <a:rPr lang="en-US" sz="2000" dirty="0"/>
              <a:t>What does </a:t>
            </a:r>
            <a:r>
              <a:rPr lang="en-US" sz="2000" i="1" dirty="0" smtClean="0"/>
              <a:t>mutable</a:t>
            </a:r>
            <a:r>
              <a:rPr lang="en-US" sz="2000" dirty="0" smtClean="0"/>
              <a:t> mean</a:t>
            </a:r>
            <a:r>
              <a:rPr lang="en-US" sz="2000" dirty="0"/>
              <a:t>?</a:t>
            </a:r>
          </a:p>
          <a:p>
            <a:pPr marL="285750" indent="-285750" algn="l">
              <a:buFont typeface="Arial"/>
              <a:buChar char="•"/>
            </a:pPr>
            <a:endParaRPr lang="en-US" sz="2000" dirty="0"/>
          </a:p>
          <a:p>
            <a:pPr algn="l"/>
            <a:r>
              <a:rPr lang="en-US" sz="2000" dirty="0" err="1"/>
              <a:t>test_list</a:t>
            </a:r>
            <a:r>
              <a:rPr lang="en-US" sz="2000" dirty="0"/>
              <a:t> = [14, 2, 42, 3, 24]</a:t>
            </a:r>
          </a:p>
          <a:p>
            <a:pPr algn="l"/>
            <a:endParaRPr lang="en-US" dirty="0"/>
          </a:p>
          <a:p>
            <a:pPr algn="l"/>
            <a:endParaRPr lang="en-US" dirty="0"/>
          </a:p>
        </p:txBody>
      </p:sp>
      <p:sp>
        <p:nvSpPr>
          <p:cNvPr id="5" name="Slide Number Placeholder 4"/>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10</a:t>
            </a:fld>
            <a:endParaRPr lang="en-US"/>
          </a:p>
        </p:txBody>
      </p:sp>
    </p:spTree>
    <p:extLst>
      <p:ext uri="{BB962C8B-B14F-4D97-AF65-F5344CB8AC3E}">
        <p14:creationId xmlns:p14="http://schemas.microsoft.com/office/powerpoint/2010/main" val="39092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45"/>
            <a:ext cx="8229240" cy="1144800"/>
          </a:xfrm>
        </p:spPr>
        <p:txBody>
          <a:bodyPr/>
          <a:lstStyle/>
          <a:p>
            <a:pPr algn="ctr"/>
            <a:r>
              <a:rPr lang="en-US" sz="4000" dirty="0">
                <a:latin typeface="+mj-lt"/>
              </a:rPr>
              <a:t>List Review</a:t>
            </a:r>
          </a:p>
        </p:txBody>
      </p:sp>
      <p:sp>
        <p:nvSpPr>
          <p:cNvPr id="3" name="Subtitle 2"/>
          <p:cNvSpPr>
            <a:spLocks noGrp="1"/>
          </p:cNvSpPr>
          <p:nvPr>
            <p:ph type="subTitle"/>
          </p:nvPr>
        </p:nvSpPr>
        <p:spPr>
          <a:xfrm>
            <a:off x="457200" y="1861099"/>
            <a:ext cx="8229240" cy="4774651"/>
          </a:xfrm>
        </p:spPr>
        <p:txBody>
          <a:bodyPr anchor="t"/>
          <a:lstStyle/>
          <a:p>
            <a:pPr algn="l"/>
            <a:r>
              <a:rPr lang="en-US" sz="2000" dirty="0"/>
              <a:t>Accessing and manipulating Python Lists</a:t>
            </a:r>
            <a:endParaRPr lang="en-US" sz="2000" b="1" dirty="0"/>
          </a:p>
          <a:p>
            <a:pPr algn="l"/>
            <a:endParaRPr lang="en-US" dirty="0"/>
          </a:p>
          <a:p>
            <a:pPr algn="l"/>
            <a:r>
              <a:rPr lang="en-US" sz="2800" dirty="0"/>
              <a:t>Some useful list operators</a:t>
            </a:r>
          </a:p>
          <a:p>
            <a:pPr marL="285750" indent="-285750" algn="l">
              <a:buFont typeface="Arial"/>
              <a:buChar char="•"/>
            </a:pPr>
            <a:r>
              <a:rPr lang="en-US" dirty="0"/>
              <a:t>+ (</a:t>
            </a:r>
            <a:r>
              <a:rPr lang="en-US" dirty="0" err="1"/>
              <a:t>concat</a:t>
            </a:r>
            <a:r>
              <a:rPr lang="en-US" dirty="0"/>
              <a:t>), * (</a:t>
            </a:r>
            <a:r>
              <a:rPr lang="en-US" dirty="0" err="1"/>
              <a:t>mult</a:t>
            </a:r>
            <a:r>
              <a:rPr lang="en-US" dirty="0"/>
              <a:t>), : (slicing)</a:t>
            </a:r>
          </a:p>
          <a:p>
            <a:pPr algn="l"/>
            <a:endParaRPr lang="en-US" dirty="0"/>
          </a:p>
          <a:p>
            <a:pPr algn="l"/>
            <a:r>
              <a:rPr lang="en-US" sz="2800" dirty="0"/>
              <a:t>List methods</a:t>
            </a:r>
          </a:p>
          <a:p>
            <a:pPr marL="285750" indent="-285750" algn="l">
              <a:buFont typeface="Arial"/>
              <a:buChar char="•"/>
            </a:pPr>
            <a:r>
              <a:rPr lang="en-US" dirty="0"/>
              <a:t>append, extend, insert, pop</a:t>
            </a:r>
          </a:p>
          <a:p>
            <a:pPr algn="l"/>
            <a:endParaRPr lang="en-US" sz="2400" dirty="0"/>
          </a:p>
          <a:p>
            <a:pPr algn="l"/>
            <a:r>
              <a:rPr lang="en-US" sz="2400" dirty="0"/>
              <a:t>Comprehensions</a:t>
            </a:r>
          </a:p>
          <a:p>
            <a:pPr marL="342900" indent="-342900" algn="l">
              <a:buFont typeface="Arial"/>
              <a:buChar char="•"/>
            </a:pPr>
            <a:r>
              <a:rPr lang="en-US" sz="2000" dirty="0"/>
              <a:t>Build lists from existing lists</a:t>
            </a:r>
          </a:p>
          <a:p>
            <a:pPr marL="342900" indent="-342900" algn="l">
              <a:buFont typeface="Arial"/>
              <a:buChar char="•"/>
            </a:pPr>
            <a:r>
              <a:rPr lang="en-US" sz="2000" dirty="0"/>
              <a:t>Ex</a:t>
            </a:r>
            <a:r>
              <a:rPr lang="en-US" sz="2000" dirty="0" smtClean="0"/>
              <a:t>:</a:t>
            </a:r>
            <a:endParaRPr lang="en-US" sz="2000" dirty="0"/>
          </a:p>
          <a:p>
            <a:pPr lvl="1" algn="l"/>
            <a:r>
              <a:rPr lang="en-US" sz="2000" dirty="0"/>
              <a:t>	</a:t>
            </a:r>
            <a:r>
              <a:rPr lang="en-US" sz="2000" dirty="0" err="1"/>
              <a:t>my_list</a:t>
            </a:r>
            <a:r>
              <a:rPr lang="en-US" sz="2000" dirty="0"/>
              <a:t>  </a:t>
            </a:r>
            <a:r>
              <a:rPr lang="en-US" sz="2000" dirty="0" smtClean="0"/>
              <a:t>= [2, 3, 1, 5]</a:t>
            </a:r>
          </a:p>
          <a:p>
            <a:pPr lvl="1" algn="l"/>
            <a:r>
              <a:rPr lang="en-US" sz="2000" dirty="0"/>
              <a:t> </a:t>
            </a:r>
            <a:r>
              <a:rPr lang="en-US" sz="2000" dirty="0" smtClean="0"/>
              <a:t>   	</a:t>
            </a:r>
            <a:r>
              <a:rPr lang="en-US" sz="2000" dirty="0" err="1" smtClean="0"/>
              <a:t>new_list</a:t>
            </a:r>
            <a:r>
              <a:rPr lang="en-US" sz="2000" dirty="0" smtClean="0"/>
              <a:t> = </a:t>
            </a:r>
            <a:r>
              <a:rPr lang="en-US" sz="2000" dirty="0"/>
              <a:t>[x*2 for  x in </a:t>
            </a:r>
            <a:r>
              <a:rPr lang="en-US" sz="2000" dirty="0" err="1" smtClean="0"/>
              <a:t>my_list</a:t>
            </a:r>
            <a:r>
              <a:rPr lang="en-US" sz="2000" dirty="0" smtClean="0"/>
              <a:t> </a:t>
            </a:r>
            <a:r>
              <a:rPr lang="en-US" sz="2000" dirty="0"/>
              <a:t>]</a:t>
            </a:r>
          </a:p>
          <a:p>
            <a:pPr algn="l"/>
            <a:endParaRPr lang="en-US" dirty="0"/>
          </a:p>
          <a:p>
            <a:pPr algn="l"/>
            <a:endParaRPr lang="en-US" dirty="0"/>
          </a:p>
          <a:p>
            <a:pPr algn="l"/>
            <a:endParaRPr lang="en-US" dirty="0"/>
          </a:p>
        </p:txBody>
      </p:sp>
      <p:sp>
        <p:nvSpPr>
          <p:cNvPr id="4" name="Slide Number Placeholder 3"/>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11</a:t>
            </a:fld>
            <a:endParaRPr lang="en-US"/>
          </a:p>
        </p:txBody>
      </p:sp>
    </p:spTree>
    <p:extLst>
      <p:ext uri="{BB962C8B-B14F-4D97-AF65-F5344CB8AC3E}">
        <p14:creationId xmlns:p14="http://schemas.microsoft.com/office/powerpoint/2010/main" val="3703935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45"/>
            <a:ext cx="8229240" cy="1144800"/>
          </a:xfrm>
        </p:spPr>
        <p:txBody>
          <a:bodyPr/>
          <a:lstStyle/>
          <a:p>
            <a:pPr algn="ctr"/>
            <a:r>
              <a:rPr lang="en-US" sz="4000" dirty="0">
                <a:latin typeface="+mj-lt"/>
              </a:rPr>
              <a:t>List Review (Examples)</a:t>
            </a:r>
          </a:p>
        </p:txBody>
      </p:sp>
      <p:pic>
        <p:nvPicPr>
          <p:cNvPr id="11"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4911" b="19834"/>
          <a:stretch/>
        </p:blipFill>
        <p:spPr bwMode="auto">
          <a:xfrm>
            <a:off x="2576513" y="1546545"/>
            <a:ext cx="3244850" cy="7394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extBox 6"/>
          <p:cNvSpPr txBox="1"/>
          <p:nvPr/>
        </p:nvSpPr>
        <p:spPr>
          <a:xfrm>
            <a:off x="190500" y="3429000"/>
            <a:ext cx="2111375" cy="369332"/>
          </a:xfrm>
          <a:prstGeom prst="rect">
            <a:avLst/>
          </a:prstGeom>
          <a:noFill/>
        </p:spPr>
        <p:txBody>
          <a:bodyPr wrap="square" rtlCol="0">
            <a:spAutoFit/>
          </a:bodyPr>
          <a:lstStyle/>
          <a:p>
            <a:r>
              <a:rPr lang="en-US" dirty="0"/>
              <a:t>&gt;&gt;&gt; [4, 12, 2]</a:t>
            </a:r>
          </a:p>
        </p:txBody>
      </p:sp>
      <p:pic>
        <p:nvPicPr>
          <p:cNvPr id="1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4911" r="21673" b="13048"/>
          <a:stretch/>
        </p:blipFill>
        <p:spPr bwMode="auto">
          <a:xfrm>
            <a:off x="2236788" y="3957082"/>
            <a:ext cx="2541587" cy="8302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7"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4911" b="21192"/>
          <a:stretch/>
        </p:blipFill>
        <p:spPr bwMode="auto">
          <a:xfrm>
            <a:off x="5259388" y="2945844"/>
            <a:ext cx="3244850" cy="72128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8"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78033" t="22177" r="-882" b="14122"/>
          <a:stretch/>
        </p:blipFill>
        <p:spPr bwMode="auto">
          <a:xfrm>
            <a:off x="8434388" y="2909887"/>
            <a:ext cx="741362" cy="8524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cxnSp>
        <p:nvCxnSpPr>
          <p:cNvPr id="20" name="Straight Arrow Connector 19"/>
          <p:cNvCxnSpPr>
            <a:stCxn id="11" idx="2"/>
          </p:cNvCxnSpPr>
          <p:nvPr/>
        </p:nvCxnSpPr>
        <p:spPr>
          <a:xfrm flipH="1">
            <a:off x="1127125" y="2286000"/>
            <a:ext cx="3071813"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76375" y="2624651"/>
            <a:ext cx="1651000" cy="369332"/>
          </a:xfrm>
          <a:prstGeom prst="rect">
            <a:avLst/>
          </a:prstGeom>
          <a:noFill/>
        </p:spPr>
        <p:txBody>
          <a:bodyPr wrap="square" rtlCol="0">
            <a:spAutoFit/>
          </a:bodyPr>
          <a:lstStyle/>
          <a:p>
            <a:r>
              <a:rPr lang="en-US" dirty="0" err="1"/>
              <a:t>test_list</a:t>
            </a:r>
            <a:r>
              <a:rPr lang="en-US" dirty="0"/>
              <a:t>[0:3]</a:t>
            </a:r>
          </a:p>
        </p:txBody>
      </p:sp>
      <p:cxnSp>
        <p:nvCxnSpPr>
          <p:cNvPr id="23" name="Straight Arrow Connector 22"/>
          <p:cNvCxnSpPr>
            <a:stCxn id="11" idx="2"/>
            <a:endCxn id="14" idx="0"/>
          </p:cNvCxnSpPr>
          <p:nvPr/>
        </p:nvCxnSpPr>
        <p:spPr>
          <a:xfrm flipH="1">
            <a:off x="3507582" y="2286000"/>
            <a:ext cx="691356" cy="1671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012678" y="2967512"/>
            <a:ext cx="2261393" cy="369332"/>
          </a:xfrm>
          <a:prstGeom prst="rect">
            <a:avLst/>
          </a:prstGeom>
          <a:noFill/>
        </p:spPr>
        <p:txBody>
          <a:bodyPr wrap="square" rtlCol="0">
            <a:spAutoFit/>
          </a:bodyPr>
          <a:lstStyle/>
          <a:p>
            <a:r>
              <a:rPr lang="en-US" dirty="0" err="1"/>
              <a:t>test_list.pop</a:t>
            </a:r>
            <a:r>
              <a:rPr lang="en-US" dirty="0"/>
              <a:t>()</a:t>
            </a:r>
          </a:p>
        </p:txBody>
      </p:sp>
      <p:cxnSp>
        <p:nvCxnSpPr>
          <p:cNvPr id="28" name="Straight Arrow Connector 27"/>
          <p:cNvCxnSpPr>
            <a:stCxn id="11" idx="2"/>
            <a:endCxn id="17" idx="0"/>
          </p:cNvCxnSpPr>
          <p:nvPr/>
        </p:nvCxnSpPr>
        <p:spPr>
          <a:xfrm>
            <a:off x="4198938" y="2286000"/>
            <a:ext cx="2682875" cy="659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821363" y="2302250"/>
            <a:ext cx="3075384" cy="369332"/>
          </a:xfrm>
          <a:prstGeom prst="rect">
            <a:avLst/>
          </a:prstGeom>
          <a:noFill/>
        </p:spPr>
        <p:txBody>
          <a:bodyPr wrap="square" rtlCol="0">
            <a:spAutoFit/>
          </a:bodyPr>
          <a:lstStyle/>
          <a:p>
            <a:r>
              <a:rPr lang="en-US" dirty="0" err="1"/>
              <a:t>test_list.append</a:t>
            </a:r>
            <a:r>
              <a:rPr lang="en-US" dirty="0"/>
              <a:t>(17)</a:t>
            </a:r>
          </a:p>
        </p:txBody>
      </p:sp>
      <p:sp>
        <p:nvSpPr>
          <p:cNvPr id="3" name="Slide Number Placeholder 2"/>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12</a:t>
            </a:fld>
            <a:endParaRPr lang="en-US"/>
          </a:p>
        </p:txBody>
      </p:sp>
    </p:spTree>
    <p:extLst>
      <p:ext uri="{BB962C8B-B14F-4D97-AF65-F5344CB8AC3E}">
        <p14:creationId xmlns:p14="http://schemas.microsoft.com/office/powerpoint/2010/main" val="16472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45"/>
            <a:ext cx="8229240" cy="1144800"/>
          </a:xfrm>
        </p:spPr>
        <p:txBody>
          <a:bodyPr/>
          <a:lstStyle/>
          <a:p>
            <a:pPr algn="ctr"/>
            <a:r>
              <a:rPr lang="en-US" sz="4000" dirty="0">
                <a:latin typeface="+mj-lt"/>
              </a:rPr>
              <a:t>List Review (Examples)</a:t>
            </a:r>
          </a:p>
        </p:txBody>
      </p:sp>
      <p:pic>
        <p:nvPicPr>
          <p:cNvPr id="11"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4911" b="19834"/>
          <a:stretch/>
        </p:blipFill>
        <p:spPr bwMode="auto">
          <a:xfrm>
            <a:off x="2576513" y="1546545"/>
            <a:ext cx="3244850" cy="7394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extBox 6"/>
          <p:cNvSpPr txBox="1"/>
          <p:nvPr/>
        </p:nvSpPr>
        <p:spPr>
          <a:xfrm>
            <a:off x="190500" y="3429000"/>
            <a:ext cx="3143250" cy="369332"/>
          </a:xfrm>
          <a:prstGeom prst="rect">
            <a:avLst/>
          </a:prstGeom>
          <a:noFill/>
        </p:spPr>
        <p:txBody>
          <a:bodyPr wrap="square" rtlCol="0">
            <a:spAutoFit/>
          </a:bodyPr>
          <a:lstStyle/>
          <a:p>
            <a:r>
              <a:rPr lang="en-US" dirty="0"/>
              <a:t>(Abstract view of </a:t>
            </a:r>
            <a:r>
              <a:rPr lang="en-US" dirty="0" err="1"/>
              <a:t>test_list</a:t>
            </a:r>
            <a:r>
              <a:rPr lang="en-US" dirty="0"/>
              <a:t>) </a:t>
            </a:r>
          </a:p>
        </p:txBody>
      </p:sp>
      <p:sp>
        <p:nvSpPr>
          <p:cNvPr id="15" name="Rectangle 14"/>
          <p:cNvSpPr/>
          <p:nvPr/>
        </p:nvSpPr>
        <p:spPr>
          <a:xfrm>
            <a:off x="3667125" y="4232305"/>
            <a:ext cx="349250" cy="3016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Arrow Connector 19"/>
          <p:cNvCxnSpPr>
            <a:stCxn id="11" idx="2"/>
          </p:cNvCxnSpPr>
          <p:nvPr/>
        </p:nvCxnSpPr>
        <p:spPr>
          <a:xfrm flipH="1">
            <a:off x="1127125" y="2286000"/>
            <a:ext cx="3071813"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76375" y="2624651"/>
            <a:ext cx="1651000" cy="369332"/>
          </a:xfrm>
          <a:prstGeom prst="rect">
            <a:avLst/>
          </a:prstGeom>
          <a:noFill/>
        </p:spPr>
        <p:txBody>
          <a:bodyPr wrap="square" rtlCol="0">
            <a:spAutoFit/>
          </a:bodyPr>
          <a:lstStyle/>
          <a:p>
            <a:r>
              <a:rPr lang="en-US" dirty="0" err="1"/>
              <a:t>test_list</a:t>
            </a:r>
            <a:r>
              <a:rPr lang="en-US" dirty="0"/>
              <a:t>*3</a:t>
            </a:r>
          </a:p>
        </p:txBody>
      </p:sp>
      <p:sp>
        <p:nvSpPr>
          <p:cNvPr id="26" name="TextBox 25"/>
          <p:cNvSpPr txBox="1"/>
          <p:nvPr/>
        </p:nvSpPr>
        <p:spPr>
          <a:xfrm>
            <a:off x="3377804" y="2909887"/>
            <a:ext cx="1622822" cy="369332"/>
          </a:xfrm>
          <a:prstGeom prst="rect">
            <a:avLst/>
          </a:prstGeom>
          <a:noFill/>
        </p:spPr>
        <p:txBody>
          <a:bodyPr wrap="square" rtlCol="0">
            <a:spAutoFit/>
          </a:bodyPr>
          <a:lstStyle/>
          <a:p>
            <a:r>
              <a:rPr lang="en-US" dirty="0" err="1"/>
              <a:t>test_list</a:t>
            </a:r>
            <a:r>
              <a:rPr lang="en-US" dirty="0"/>
              <a:t>[0:4]</a:t>
            </a:r>
          </a:p>
        </p:txBody>
      </p:sp>
      <p:cxnSp>
        <p:nvCxnSpPr>
          <p:cNvPr id="28" name="Straight Arrow Connector 27"/>
          <p:cNvCxnSpPr>
            <a:stCxn id="11" idx="2"/>
            <a:endCxn id="17" idx="0"/>
          </p:cNvCxnSpPr>
          <p:nvPr/>
        </p:nvCxnSpPr>
        <p:spPr>
          <a:xfrm>
            <a:off x="4198938" y="2286000"/>
            <a:ext cx="2771394" cy="629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599113" y="2302250"/>
            <a:ext cx="3075384" cy="369332"/>
          </a:xfrm>
          <a:prstGeom prst="rect">
            <a:avLst/>
          </a:prstGeom>
          <a:noFill/>
        </p:spPr>
        <p:txBody>
          <a:bodyPr wrap="square" rtlCol="0">
            <a:spAutoFit/>
          </a:bodyPr>
          <a:lstStyle/>
          <a:p>
            <a:r>
              <a:rPr lang="en-US" dirty="0" err="1"/>
              <a:t>test_list.append</a:t>
            </a:r>
            <a:r>
              <a:rPr lang="en-US" dirty="0"/>
              <a:t>([17])</a:t>
            </a:r>
          </a:p>
        </p:txBody>
      </p:sp>
      <p:sp>
        <p:nvSpPr>
          <p:cNvPr id="19" name="TextBox 18"/>
          <p:cNvSpPr txBox="1"/>
          <p:nvPr/>
        </p:nvSpPr>
        <p:spPr>
          <a:xfrm>
            <a:off x="3709988" y="5383555"/>
            <a:ext cx="2111375" cy="369332"/>
          </a:xfrm>
          <a:prstGeom prst="rect">
            <a:avLst/>
          </a:prstGeom>
          <a:noFill/>
        </p:spPr>
        <p:txBody>
          <a:bodyPr wrap="square" rtlCol="0">
            <a:spAutoFit/>
          </a:bodyPr>
          <a:lstStyle/>
          <a:p>
            <a:r>
              <a:rPr lang="en-US" dirty="0"/>
              <a:t>&gt;&gt;&gt; [4, 12, 2, 34]</a:t>
            </a:r>
          </a:p>
        </p:txBody>
      </p:sp>
      <p:sp>
        <p:nvSpPr>
          <p:cNvPr id="24" name="TextBox 23"/>
          <p:cNvSpPr txBox="1"/>
          <p:nvPr/>
        </p:nvSpPr>
        <p:spPr>
          <a:xfrm>
            <a:off x="3377804" y="4973319"/>
            <a:ext cx="2841625" cy="369332"/>
          </a:xfrm>
          <a:prstGeom prst="rect">
            <a:avLst/>
          </a:prstGeom>
          <a:noFill/>
        </p:spPr>
        <p:txBody>
          <a:bodyPr wrap="square" rtlCol="0">
            <a:spAutoFit/>
          </a:bodyPr>
          <a:lstStyle/>
          <a:p>
            <a:r>
              <a:rPr lang="en-US" dirty="0"/>
              <a:t>(Command Line output)</a:t>
            </a:r>
          </a:p>
        </p:txBody>
      </p:sp>
      <p:grpSp>
        <p:nvGrpSpPr>
          <p:cNvPr id="38" name="Group 37"/>
          <p:cNvGrpSpPr/>
          <p:nvPr/>
        </p:nvGrpSpPr>
        <p:grpSpPr>
          <a:xfrm>
            <a:off x="5347907" y="2915863"/>
            <a:ext cx="3796093" cy="721281"/>
            <a:chOff x="5259388" y="2945844"/>
            <a:chExt cx="3796093" cy="721281"/>
          </a:xfrm>
        </p:grpSpPr>
        <p:pic>
          <p:nvPicPr>
            <p:cNvPr id="17"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4911" b="21192"/>
            <a:stretch/>
          </p:blipFill>
          <p:spPr bwMode="auto">
            <a:xfrm>
              <a:off x="5259388" y="2945844"/>
              <a:ext cx="3244850" cy="72128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7"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78033" t="29982" r="1565" b="21382"/>
            <a:stretch/>
          </p:blipFill>
          <p:spPr bwMode="auto">
            <a:xfrm>
              <a:off x="8477039" y="3048001"/>
              <a:ext cx="578442" cy="56873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grpSp>
        <p:nvGrpSpPr>
          <p:cNvPr id="39" name="Group 38"/>
          <p:cNvGrpSpPr/>
          <p:nvPr/>
        </p:nvGrpSpPr>
        <p:grpSpPr>
          <a:xfrm>
            <a:off x="2793999" y="3730625"/>
            <a:ext cx="6350001" cy="2478384"/>
            <a:chOff x="2793999" y="3730625"/>
            <a:chExt cx="6350001" cy="2478384"/>
          </a:xfrm>
        </p:grpSpPr>
        <p:cxnSp>
          <p:nvCxnSpPr>
            <p:cNvPr id="5" name="Straight Arrow Connector 4"/>
            <p:cNvCxnSpPr/>
            <p:nvPr/>
          </p:nvCxnSpPr>
          <p:spPr>
            <a:xfrm flipV="1">
              <a:off x="7254875" y="3730625"/>
              <a:ext cx="0" cy="1873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793999" y="5839677"/>
              <a:ext cx="6350001" cy="369332"/>
            </a:xfrm>
            <a:prstGeom prst="rect">
              <a:avLst/>
            </a:prstGeom>
            <a:noFill/>
          </p:spPr>
          <p:txBody>
            <a:bodyPr wrap="square" rtlCol="0">
              <a:spAutoFit/>
            </a:bodyPr>
            <a:lstStyle/>
            <a:p>
              <a:r>
                <a:rPr lang="en-US" dirty="0"/>
                <a:t>What happens when we use * with this version of </a:t>
              </a:r>
              <a:r>
                <a:rPr lang="en-US" dirty="0" err="1"/>
                <a:t>test_list</a:t>
              </a:r>
              <a:r>
                <a:rPr lang="en-US" dirty="0"/>
                <a:t>?</a:t>
              </a:r>
            </a:p>
          </p:txBody>
        </p:sp>
      </p:grpSp>
      <p:sp>
        <p:nvSpPr>
          <p:cNvPr id="30" name="TextBox 29"/>
          <p:cNvSpPr txBox="1"/>
          <p:nvPr/>
        </p:nvSpPr>
        <p:spPr>
          <a:xfrm>
            <a:off x="7169150" y="2613025"/>
            <a:ext cx="2111375" cy="369332"/>
          </a:xfrm>
          <a:prstGeom prst="rect">
            <a:avLst/>
          </a:prstGeom>
          <a:noFill/>
        </p:spPr>
        <p:txBody>
          <a:bodyPr wrap="square" rtlCol="0">
            <a:spAutoFit/>
          </a:bodyPr>
          <a:lstStyle/>
          <a:p>
            <a:r>
              <a:rPr lang="en-US" dirty="0"/>
              <a:t>(Abstract view) </a:t>
            </a:r>
          </a:p>
        </p:txBody>
      </p:sp>
      <p:sp>
        <p:nvSpPr>
          <p:cNvPr id="3" name="Slide Number Placeholder 2"/>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13</a:t>
            </a:fld>
            <a:endParaRPr lang="en-US"/>
          </a:p>
        </p:txBody>
      </p:sp>
      <p:grpSp>
        <p:nvGrpSpPr>
          <p:cNvPr id="4" name="Group 3"/>
          <p:cNvGrpSpPr/>
          <p:nvPr/>
        </p:nvGrpSpPr>
        <p:grpSpPr>
          <a:xfrm>
            <a:off x="15876" y="3954106"/>
            <a:ext cx="8938554" cy="753459"/>
            <a:chOff x="15875" y="3954106"/>
            <a:chExt cx="9574523" cy="742431"/>
          </a:xfrm>
        </p:grpSpPr>
        <p:pic>
          <p:nvPicPr>
            <p:cNvPr id="22"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4911" b="19834"/>
            <a:stretch/>
          </p:blipFill>
          <p:spPr bwMode="auto">
            <a:xfrm>
              <a:off x="15875" y="3957082"/>
              <a:ext cx="3244850" cy="7394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5"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4911" b="19834"/>
            <a:stretch/>
          </p:blipFill>
          <p:spPr bwMode="auto">
            <a:xfrm>
              <a:off x="3176191" y="3954107"/>
              <a:ext cx="3244850" cy="7394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2"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4911" b="19834"/>
            <a:stretch/>
          </p:blipFill>
          <p:spPr bwMode="auto">
            <a:xfrm>
              <a:off x="6345548" y="3954106"/>
              <a:ext cx="3244850" cy="7394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cxnSp>
        <p:nvCxnSpPr>
          <p:cNvPr id="34" name="Straight Arrow Connector 33"/>
          <p:cNvCxnSpPr>
            <a:stCxn id="11" idx="2"/>
          </p:cNvCxnSpPr>
          <p:nvPr/>
        </p:nvCxnSpPr>
        <p:spPr>
          <a:xfrm flipH="1">
            <a:off x="4182256" y="2286000"/>
            <a:ext cx="16682" cy="28256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73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45"/>
            <a:ext cx="8229240" cy="1144800"/>
          </a:xfrm>
        </p:spPr>
        <p:txBody>
          <a:bodyPr/>
          <a:lstStyle/>
          <a:p>
            <a:pPr algn="ctr"/>
            <a:r>
              <a:rPr lang="en-US" sz="4000" dirty="0">
                <a:latin typeface="+mj-lt"/>
              </a:rPr>
              <a:t>Strings Review</a:t>
            </a:r>
          </a:p>
        </p:txBody>
      </p:sp>
      <p:sp>
        <p:nvSpPr>
          <p:cNvPr id="3" name="Subtitle 2"/>
          <p:cNvSpPr>
            <a:spLocks noGrp="1"/>
          </p:cNvSpPr>
          <p:nvPr>
            <p:ph type="subTitle"/>
          </p:nvPr>
        </p:nvSpPr>
        <p:spPr>
          <a:xfrm>
            <a:off x="476885" y="1832964"/>
            <a:ext cx="8484235" cy="3457025"/>
          </a:xfrm>
        </p:spPr>
        <p:txBody>
          <a:bodyPr anchor="t"/>
          <a:lstStyle/>
          <a:p>
            <a:pPr algn="l"/>
            <a:r>
              <a:rPr lang="en-US" sz="2400" dirty="0"/>
              <a:t>Strings operate in a very similar way to lists, but they are </a:t>
            </a:r>
            <a:r>
              <a:rPr lang="en-US" sz="2400" b="1" dirty="0"/>
              <a:t>immutable</a:t>
            </a:r>
          </a:p>
          <a:p>
            <a:pPr marL="342900" indent="-342900" algn="l">
              <a:buFont typeface="Arial"/>
              <a:buChar char="•"/>
            </a:pPr>
            <a:r>
              <a:rPr lang="en-US" sz="2400" dirty="0"/>
              <a:t>Lets say </a:t>
            </a:r>
            <a:r>
              <a:rPr lang="en-US" sz="2400" dirty="0" err="1"/>
              <a:t>test_string</a:t>
            </a:r>
            <a:r>
              <a:rPr lang="en-US" sz="2400" dirty="0"/>
              <a:t> = ‘team’</a:t>
            </a:r>
          </a:p>
          <a:p>
            <a:pPr marL="342900" indent="-342900" algn="l">
              <a:buFont typeface="Arial"/>
              <a:buChar char="•"/>
            </a:pPr>
            <a:r>
              <a:rPr lang="en-US" sz="2400" dirty="0"/>
              <a:t>What happens when I execute </a:t>
            </a:r>
            <a:r>
              <a:rPr lang="en-US" sz="2400" dirty="0" err="1"/>
              <a:t>test_string</a:t>
            </a:r>
            <a:r>
              <a:rPr lang="en-US" sz="2400" dirty="0"/>
              <a:t>[1] = ‘l’ ?</a:t>
            </a:r>
          </a:p>
          <a:p>
            <a:pPr marL="342900" indent="-342900" algn="l">
              <a:buFont typeface="Arial"/>
              <a:buChar char="•"/>
            </a:pPr>
            <a:endParaRPr lang="en-US" sz="2400" dirty="0"/>
          </a:p>
          <a:p>
            <a:pPr algn="l"/>
            <a:r>
              <a:rPr lang="en-US" sz="2400" dirty="0"/>
              <a:t>Several </a:t>
            </a:r>
            <a:r>
              <a:rPr lang="en-US" sz="2400" dirty="0" smtClean="0"/>
              <a:t>methods</a:t>
            </a:r>
            <a:endParaRPr lang="en-US" sz="2400" dirty="0"/>
          </a:p>
          <a:p>
            <a:pPr marL="342900" indent="-342900" algn="l">
              <a:buFont typeface="Arial"/>
              <a:buChar char="•"/>
            </a:pPr>
            <a:r>
              <a:rPr lang="en-US" sz="2400" dirty="0"/>
              <a:t>split, upper, lower, count, find, … </a:t>
            </a:r>
            <a:r>
              <a:rPr lang="en-US" sz="1600" dirty="0">
                <a:hlinkClick r:id="rId3"/>
              </a:rPr>
              <a:t>https://</a:t>
            </a:r>
            <a:r>
              <a:rPr lang="en-US" sz="1600" dirty="0" err="1">
                <a:hlinkClick r:id="rId3"/>
              </a:rPr>
              <a:t>docs.python.org</a:t>
            </a:r>
            <a:r>
              <a:rPr lang="en-US" sz="1600" dirty="0">
                <a:hlinkClick r:id="rId3"/>
              </a:rPr>
              <a:t>/3/library/</a:t>
            </a:r>
            <a:r>
              <a:rPr lang="en-US" sz="1600" dirty="0" err="1">
                <a:hlinkClick r:id="rId3"/>
              </a:rPr>
              <a:t>stdtypes.html#textseq</a:t>
            </a:r>
            <a:r>
              <a:rPr lang="en-US" sz="1600" dirty="0"/>
              <a:t> </a:t>
            </a:r>
          </a:p>
          <a:p>
            <a:pPr algn="l"/>
            <a:endParaRPr lang="en-US" sz="2000" dirty="0"/>
          </a:p>
        </p:txBody>
      </p:sp>
      <p:sp>
        <p:nvSpPr>
          <p:cNvPr id="4" name="Slide Number Placeholder 3"/>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14</a:t>
            </a:fld>
            <a:endParaRPr lang="en-US"/>
          </a:p>
        </p:txBody>
      </p:sp>
    </p:spTree>
    <p:extLst>
      <p:ext uri="{BB962C8B-B14F-4D97-AF65-F5344CB8AC3E}">
        <p14:creationId xmlns:p14="http://schemas.microsoft.com/office/powerpoint/2010/main" val="298234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895"/>
            <a:ext cx="8229240" cy="1144800"/>
          </a:xfrm>
        </p:spPr>
        <p:txBody>
          <a:bodyPr/>
          <a:lstStyle/>
          <a:p>
            <a:pPr algn="ctr"/>
            <a:r>
              <a:rPr lang="en-US" sz="4000" dirty="0">
                <a:latin typeface="+mj-lt"/>
              </a:rPr>
              <a:t>Dictionaries Review</a:t>
            </a:r>
          </a:p>
        </p:txBody>
      </p:sp>
      <p:sp>
        <p:nvSpPr>
          <p:cNvPr id="3" name="Subtitle 2"/>
          <p:cNvSpPr>
            <a:spLocks noGrp="1"/>
          </p:cNvSpPr>
          <p:nvPr>
            <p:ph type="subTitle"/>
          </p:nvPr>
        </p:nvSpPr>
        <p:spPr>
          <a:xfrm>
            <a:off x="117230" y="1128249"/>
            <a:ext cx="8921750" cy="5298526"/>
          </a:xfrm>
        </p:spPr>
        <p:txBody>
          <a:bodyPr anchor="t"/>
          <a:lstStyle/>
          <a:p>
            <a:pPr algn="l"/>
            <a:r>
              <a:rPr lang="en-US" sz="2400" dirty="0"/>
              <a:t>Dictionaries contain a </a:t>
            </a:r>
            <a:r>
              <a:rPr lang="en-US" sz="2400" i="1" dirty="0"/>
              <a:t>key</a:t>
            </a:r>
            <a:r>
              <a:rPr lang="en-US" sz="2400" dirty="0"/>
              <a:t> and a corresponding </a:t>
            </a:r>
            <a:r>
              <a:rPr lang="en-US" sz="2400" i="1" dirty="0"/>
              <a:t>value</a:t>
            </a:r>
          </a:p>
          <a:p>
            <a:pPr marL="342900" indent="-342900" algn="l">
              <a:buFont typeface="Arial"/>
              <a:buChar char="•"/>
            </a:pPr>
            <a:r>
              <a:rPr lang="en-US" sz="2400" b="1" i="1" dirty="0"/>
              <a:t>Ex. </a:t>
            </a:r>
            <a:r>
              <a:rPr lang="en-US" sz="2400" dirty="0"/>
              <a:t>B10FB = </a:t>
            </a:r>
            <a:r>
              <a:rPr lang="en-US" sz="2000" dirty="0"/>
              <a:t>{‘PSU’ : ‘Penn State’, ‘OSU’ : ‘Ohio State’, ‘MSU’ : ‘Michigan State’, ‘Mary’ : ‘Maryland’, ‘Rut’ : ‘Rutgers’, ‘</a:t>
            </a:r>
            <a:r>
              <a:rPr lang="en-US" sz="2000" dirty="0" err="1"/>
              <a:t>Ind</a:t>
            </a:r>
            <a:r>
              <a:rPr lang="en-US" sz="2000" dirty="0"/>
              <a:t>’: ‘Indiana’}</a:t>
            </a:r>
          </a:p>
          <a:p>
            <a:pPr marL="342900" indent="-342900" algn="l">
              <a:buFont typeface="Arial"/>
              <a:buChar char="•"/>
            </a:pPr>
            <a:endParaRPr lang="en-US" sz="2400" dirty="0"/>
          </a:p>
          <a:p>
            <a:pPr marL="342900" indent="-342900" algn="l">
              <a:buFont typeface="Arial"/>
              <a:buChar char="•"/>
            </a:pPr>
            <a:endParaRPr lang="en-US" sz="2400" dirty="0"/>
          </a:p>
          <a:p>
            <a:pPr marL="342900" indent="-342900" algn="l">
              <a:buFont typeface="Arial"/>
              <a:buChar char="•"/>
            </a:pPr>
            <a:endParaRPr lang="en-US" sz="2400" dirty="0"/>
          </a:p>
          <a:p>
            <a:pPr marL="342900" indent="-342900" algn="l">
              <a:buFont typeface="Arial"/>
              <a:buChar char="•"/>
            </a:pPr>
            <a:endParaRPr lang="en-US" sz="2400" dirty="0"/>
          </a:p>
          <a:p>
            <a:pPr marL="342900" indent="-342900" algn="l">
              <a:buFont typeface="Arial"/>
              <a:buChar char="•"/>
            </a:pPr>
            <a:endParaRPr lang="en-US" sz="2400" dirty="0"/>
          </a:p>
          <a:p>
            <a:pPr marL="342900" indent="-342900" algn="l">
              <a:buFont typeface="Arial"/>
              <a:buChar char="•"/>
            </a:pPr>
            <a:endParaRPr lang="en-US" sz="2400" dirty="0"/>
          </a:p>
          <a:p>
            <a:pPr marL="342900" indent="-342900" algn="l">
              <a:buFont typeface="Arial"/>
              <a:buChar char="•"/>
            </a:pPr>
            <a:endParaRPr lang="en-US" sz="2400" dirty="0"/>
          </a:p>
          <a:p>
            <a:pPr marL="342900" indent="-342900" algn="l">
              <a:buFont typeface="Arial"/>
              <a:buChar char="•"/>
            </a:pPr>
            <a:endParaRPr lang="en-US" sz="2400" dirty="0"/>
          </a:p>
          <a:p>
            <a:pPr marL="342900" indent="-342900" algn="l">
              <a:buFont typeface="Arial"/>
              <a:buChar char="•"/>
            </a:pPr>
            <a:r>
              <a:rPr lang="en-US" sz="2400" dirty="0"/>
              <a:t>B10FB[‘PSU’] returns…..’Penn State’</a:t>
            </a:r>
          </a:p>
          <a:p>
            <a:pPr marL="342900" lvl="8" indent="-342900" algn="l">
              <a:buFont typeface="Arial"/>
              <a:buChar char="•"/>
            </a:pPr>
            <a:r>
              <a:rPr lang="en-US" sz="2400" dirty="0"/>
              <a:t>What if we didn’t know which B10 teams were in B10FB?</a:t>
            </a:r>
          </a:p>
          <a:p>
            <a:pPr marL="342900" lvl="6" indent="-342900" algn="l">
              <a:buFont typeface="Arial"/>
              <a:buChar char="•"/>
            </a:pPr>
            <a:r>
              <a:rPr lang="en-US" sz="2400" dirty="0"/>
              <a:t>B10FB[‘</a:t>
            </a:r>
            <a:r>
              <a:rPr lang="en-US" sz="2400" dirty="0" err="1"/>
              <a:t>Umich</a:t>
            </a:r>
            <a:r>
              <a:rPr lang="en-US" sz="2400" dirty="0"/>
              <a:t>’] throws an error, BUT B10FB.get(‘</a:t>
            </a:r>
            <a:r>
              <a:rPr lang="en-US" sz="2400" dirty="0" err="1"/>
              <a:t>Umich</a:t>
            </a:r>
            <a:r>
              <a:rPr lang="en-US" sz="2400" dirty="0"/>
              <a:t>’) simply returns </a:t>
            </a:r>
            <a:r>
              <a:rPr lang="en-US" sz="2400" i="1" dirty="0"/>
              <a:t>None</a:t>
            </a:r>
          </a:p>
          <a:p>
            <a:pPr marL="342900" lvl="4" indent="-342900" algn="l">
              <a:buFont typeface="Arial"/>
              <a:buChar char="•"/>
            </a:pPr>
            <a:endParaRPr lang="en-US" sz="2400" dirty="0"/>
          </a:p>
        </p:txBody>
      </p:sp>
      <p:pic>
        <p:nvPicPr>
          <p:cNvPr id="4" name="Picture 3"/>
          <p:cNvPicPr>
            <a:picLocks noChangeAspect="1"/>
          </p:cNvPicPr>
          <p:nvPr/>
        </p:nvPicPr>
        <p:blipFill rotWithShape="1">
          <a:blip r:embed="rId3" cstate="print"/>
          <a:srcRect t="25048" b="17194"/>
          <a:stretch/>
        </p:blipFill>
        <p:spPr>
          <a:xfrm>
            <a:off x="1063625" y="2336335"/>
            <a:ext cx="6064250" cy="2333625"/>
          </a:xfrm>
          <a:prstGeom prst="rect">
            <a:avLst/>
          </a:prstGeom>
        </p:spPr>
      </p:pic>
      <p:sp>
        <p:nvSpPr>
          <p:cNvPr id="5" name="Slide Number Placeholder 4"/>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15</a:t>
            </a:fld>
            <a:endParaRPr lang="en-US"/>
          </a:p>
        </p:txBody>
      </p:sp>
    </p:spTree>
    <p:extLst>
      <p:ext uri="{BB962C8B-B14F-4D97-AF65-F5344CB8AC3E}">
        <p14:creationId xmlns:p14="http://schemas.microsoft.com/office/powerpoint/2010/main" val="37964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latin typeface="+mj-lt"/>
              </a:rPr>
              <a:t>Classroom exercise</a:t>
            </a:r>
          </a:p>
        </p:txBody>
      </p:sp>
      <p:sp>
        <p:nvSpPr>
          <p:cNvPr id="6" name="Text Placeholder 5"/>
          <p:cNvSpPr>
            <a:spLocks noGrp="1"/>
          </p:cNvSpPr>
          <p:nvPr>
            <p:ph type="body"/>
          </p:nvPr>
        </p:nvSpPr>
        <p:spPr>
          <a:xfrm>
            <a:off x="457200" y="1418400"/>
            <a:ext cx="8229240" cy="1805119"/>
          </a:xfrm>
        </p:spPr>
        <p:txBody>
          <a:bodyPr/>
          <a:lstStyle/>
          <a:p>
            <a:r>
              <a:rPr lang="en-US" sz="2400" dirty="0">
                <a:latin typeface="+mn-lt"/>
              </a:rPr>
              <a:t>Take as inputs from the user a sequence of nick names, and a sequence of full names, both groups separated by commas. Build a dictionary with the nick names as key and full names as value. Sample program behavior (program printing in </a:t>
            </a:r>
            <a:r>
              <a:rPr lang="en-US" sz="2400" dirty="0">
                <a:solidFill>
                  <a:srgbClr val="00B050"/>
                </a:solidFill>
                <a:latin typeface="+mn-lt"/>
              </a:rPr>
              <a:t>green</a:t>
            </a:r>
            <a:r>
              <a:rPr lang="en-US" sz="2400" dirty="0">
                <a:latin typeface="+mn-lt"/>
              </a:rPr>
              <a:t>, user input in </a:t>
            </a:r>
            <a:r>
              <a:rPr lang="en-US" sz="2400" dirty="0">
                <a:solidFill>
                  <a:srgbClr val="FF0000"/>
                </a:solidFill>
                <a:latin typeface="+mn-lt"/>
              </a:rPr>
              <a:t>red</a:t>
            </a:r>
            <a:r>
              <a:rPr lang="en-US" sz="2400" dirty="0">
                <a:latin typeface="+mn-lt"/>
              </a:rPr>
              <a:t>):</a:t>
            </a:r>
          </a:p>
          <a:p>
            <a:endParaRPr lang="en-US" sz="2400" dirty="0">
              <a:latin typeface="+mn-lt"/>
            </a:endParaRPr>
          </a:p>
        </p:txBody>
      </p:sp>
      <p:sp>
        <p:nvSpPr>
          <p:cNvPr id="4" name="Slide Number Placeholder 3"/>
          <p:cNvSpPr>
            <a:spLocks noGrp="1"/>
          </p:cNvSpPr>
          <p:nvPr>
            <p:ph type="sldNum" idx="4294967295"/>
          </p:nvPr>
        </p:nvSpPr>
        <p:spPr>
          <a:xfrm>
            <a:off x="7010400" y="6356350"/>
            <a:ext cx="2133600" cy="365125"/>
          </a:xfrm>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16</a:t>
            </a:fld>
            <a:endParaRPr lang="en-US"/>
          </a:p>
        </p:txBody>
      </p:sp>
      <p:sp>
        <p:nvSpPr>
          <p:cNvPr id="7" name="TextBox 6"/>
          <p:cNvSpPr txBox="1"/>
          <p:nvPr/>
        </p:nvSpPr>
        <p:spPr>
          <a:xfrm>
            <a:off x="457200" y="3352656"/>
            <a:ext cx="8229240" cy="2031325"/>
          </a:xfrm>
          <a:prstGeom prst="rect">
            <a:avLst/>
          </a:prstGeom>
          <a:noFill/>
          <a:ln w="12700">
            <a:solidFill>
              <a:schemeClr val="accent1"/>
            </a:solidFill>
          </a:ln>
        </p:spPr>
        <p:txBody>
          <a:bodyPr wrap="square" rtlCol="0">
            <a:spAutoFit/>
          </a:bodyPr>
          <a:lstStyle/>
          <a:p>
            <a:r>
              <a:rPr lang="en-US" dirty="0">
                <a:solidFill>
                  <a:srgbClr val="00B050"/>
                </a:solidFill>
                <a:latin typeface="Consolas" pitchFamily="49" charset="0"/>
              </a:rPr>
              <a:t>Enter nicknames separated by commas: </a:t>
            </a:r>
            <a:r>
              <a:rPr lang="en-US" dirty="0">
                <a:solidFill>
                  <a:srgbClr val="FF0000"/>
                </a:solidFill>
                <a:latin typeface="Consolas" pitchFamily="49" charset="0"/>
              </a:rPr>
              <a:t>bb, cc, </a:t>
            </a:r>
            <a:r>
              <a:rPr lang="en-US" dirty="0" err="1">
                <a:solidFill>
                  <a:srgbClr val="FF0000"/>
                </a:solidFill>
                <a:latin typeface="Consolas" pitchFamily="49" charset="0"/>
              </a:rPr>
              <a:t>dd</a:t>
            </a:r>
            <a:endParaRPr lang="en-US" dirty="0">
              <a:solidFill>
                <a:srgbClr val="FF0000"/>
              </a:solidFill>
              <a:latin typeface="Consolas" pitchFamily="49" charset="0"/>
            </a:endParaRPr>
          </a:p>
          <a:p>
            <a:r>
              <a:rPr lang="en-US" dirty="0">
                <a:solidFill>
                  <a:srgbClr val="00B050"/>
                </a:solidFill>
                <a:latin typeface="Consolas" pitchFamily="49" charset="0"/>
              </a:rPr>
              <a:t>Enter full names separated by commas: </a:t>
            </a:r>
            <a:r>
              <a:rPr lang="en-US" dirty="0">
                <a:solidFill>
                  <a:srgbClr val="FF0000"/>
                </a:solidFill>
                <a:latin typeface="Consolas" pitchFamily="49" charset="0"/>
              </a:rPr>
              <a:t>bob </a:t>
            </a:r>
            <a:r>
              <a:rPr lang="en-US" dirty="0" err="1">
                <a:solidFill>
                  <a:srgbClr val="FF0000"/>
                </a:solidFill>
                <a:latin typeface="Consolas" pitchFamily="49" charset="0"/>
              </a:rPr>
              <a:t>barker,chris</a:t>
            </a:r>
            <a:r>
              <a:rPr lang="en-US" dirty="0">
                <a:solidFill>
                  <a:srgbClr val="FF0000"/>
                </a:solidFill>
                <a:latin typeface="Consolas" pitchFamily="49" charset="0"/>
              </a:rPr>
              <a:t> </a:t>
            </a:r>
            <a:r>
              <a:rPr lang="en-US" dirty="0" err="1">
                <a:solidFill>
                  <a:srgbClr val="FF0000"/>
                </a:solidFill>
                <a:latin typeface="Consolas" pitchFamily="49" charset="0"/>
              </a:rPr>
              <a:t>christie</a:t>
            </a:r>
            <a:r>
              <a:rPr lang="en-US" dirty="0">
                <a:solidFill>
                  <a:srgbClr val="FF0000"/>
                </a:solidFill>
                <a:latin typeface="Consolas" pitchFamily="49" charset="0"/>
              </a:rPr>
              <a:t>, </a:t>
            </a:r>
            <a:r>
              <a:rPr lang="en-US" dirty="0" err="1">
                <a:solidFill>
                  <a:srgbClr val="FF0000"/>
                </a:solidFill>
                <a:latin typeface="Consolas" pitchFamily="49" charset="0"/>
              </a:rPr>
              <a:t>donny</a:t>
            </a:r>
            <a:r>
              <a:rPr lang="en-US" dirty="0">
                <a:solidFill>
                  <a:srgbClr val="FF0000"/>
                </a:solidFill>
                <a:latin typeface="Consolas" pitchFamily="49" charset="0"/>
              </a:rPr>
              <a:t> </a:t>
            </a:r>
            <a:r>
              <a:rPr lang="en-US" dirty="0" err="1">
                <a:solidFill>
                  <a:srgbClr val="FF0000"/>
                </a:solidFill>
                <a:latin typeface="Consolas" pitchFamily="49" charset="0"/>
              </a:rPr>
              <a:t>darko</a:t>
            </a:r>
            <a:endParaRPr lang="en-US" dirty="0">
              <a:solidFill>
                <a:srgbClr val="FF0000"/>
              </a:solidFill>
              <a:latin typeface="Consolas" pitchFamily="49" charset="0"/>
            </a:endParaRPr>
          </a:p>
          <a:p>
            <a:endParaRPr lang="en-US" dirty="0">
              <a:latin typeface="Consolas" pitchFamily="49" charset="0"/>
            </a:endParaRPr>
          </a:p>
          <a:p>
            <a:r>
              <a:rPr lang="en-US" dirty="0">
                <a:solidFill>
                  <a:srgbClr val="00B050"/>
                </a:solidFill>
                <a:latin typeface="Consolas" pitchFamily="49" charset="0"/>
              </a:rPr>
              <a:t>bob barker or bb for short.</a:t>
            </a:r>
          </a:p>
          <a:p>
            <a:r>
              <a:rPr lang="en-US" dirty="0" err="1">
                <a:solidFill>
                  <a:srgbClr val="00B050"/>
                </a:solidFill>
                <a:latin typeface="Consolas" pitchFamily="49" charset="0"/>
              </a:rPr>
              <a:t>chris</a:t>
            </a:r>
            <a:r>
              <a:rPr lang="en-US" dirty="0">
                <a:solidFill>
                  <a:srgbClr val="00B050"/>
                </a:solidFill>
                <a:latin typeface="Consolas" pitchFamily="49" charset="0"/>
              </a:rPr>
              <a:t> </a:t>
            </a:r>
            <a:r>
              <a:rPr lang="en-US" dirty="0" err="1">
                <a:solidFill>
                  <a:srgbClr val="00B050"/>
                </a:solidFill>
                <a:latin typeface="Consolas" pitchFamily="49" charset="0"/>
              </a:rPr>
              <a:t>christie</a:t>
            </a:r>
            <a:r>
              <a:rPr lang="en-US" dirty="0">
                <a:solidFill>
                  <a:srgbClr val="00B050"/>
                </a:solidFill>
                <a:latin typeface="Consolas" pitchFamily="49" charset="0"/>
              </a:rPr>
              <a:t> or cc for short.</a:t>
            </a:r>
          </a:p>
          <a:p>
            <a:r>
              <a:rPr lang="en-US" dirty="0" err="1">
                <a:solidFill>
                  <a:srgbClr val="00B050"/>
                </a:solidFill>
                <a:latin typeface="Consolas" pitchFamily="49" charset="0"/>
              </a:rPr>
              <a:t>donny</a:t>
            </a:r>
            <a:r>
              <a:rPr lang="en-US" dirty="0">
                <a:solidFill>
                  <a:srgbClr val="00B050"/>
                </a:solidFill>
                <a:latin typeface="Consolas" pitchFamily="49" charset="0"/>
              </a:rPr>
              <a:t> </a:t>
            </a:r>
            <a:r>
              <a:rPr lang="en-US" dirty="0" err="1">
                <a:solidFill>
                  <a:srgbClr val="00B050"/>
                </a:solidFill>
                <a:latin typeface="Consolas" pitchFamily="49" charset="0"/>
              </a:rPr>
              <a:t>darko</a:t>
            </a:r>
            <a:r>
              <a:rPr lang="en-US" dirty="0">
                <a:solidFill>
                  <a:srgbClr val="00B050"/>
                </a:solidFill>
                <a:latin typeface="Consolas" pitchFamily="49" charset="0"/>
              </a:rPr>
              <a:t> or </a:t>
            </a:r>
            <a:r>
              <a:rPr lang="en-US" dirty="0" err="1">
                <a:solidFill>
                  <a:srgbClr val="00B050"/>
                </a:solidFill>
                <a:latin typeface="Consolas" pitchFamily="49" charset="0"/>
              </a:rPr>
              <a:t>dd</a:t>
            </a:r>
            <a:r>
              <a:rPr lang="en-US" dirty="0">
                <a:solidFill>
                  <a:srgbClr val="00B050"/>
                </a:solidFill>
                <a:latin typeface="Consolas" pitchFamily="49" charset="0"/>
              </a:rPr>
              <a:t> for short.</a:t>
            </a:r>
          </a:p>
        </p:txBody>
      </p:sp>
      <p:sp>
        <p:nvSpPr>
          <p:cNvPr id="8" name="TextBox 7"/>
          <p:cNvSpPr txBox="1"/>
          <p:nvPr/>
        </p:nvSpPr>
        <p:spPr>
          <a:xfrm>
            <a:off x="457200" y="5639333"/>
            <a:ext cx="8057014" cy="830997"/>
          </a:xfrm>
          <a:prstGeom prst="rect">
            <a:avLst/>
          </a:prstGeom>
          <a:noFill/>
        </p:spPr>
        <p:txBody>
          <a:bodyPr wrap="none" rtlCol="0">
            <a:spAutoFit/>
          </a:bodyPr>
          <a:lstStyle/>
          <a:p>
            <a:r>
              <a:rPr lang="en-US" sz="2400" dirty="0"/>
              <a:t>Retrieve the starting source code from the course website</a:t>
            </a:r>
          </a:p>
          <a:p>
            <a:r>
              <a:rPr lang="en-US" sz="2400" dirty="0" smtClean="0">
                <a:hlinkClick r:id="rId2"/>
              </a:rPr>
              <a:t>www.eg.bucknell.edu/~csci204/2020-spring/meng/notes/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56"/>
            <a:ext cx="9144000" cy="1144800"/>
          </a:xfrm>
        </p:spPr>
        <p:txBody>
          <a:bodyPr/>
          <a:lstStyle/>
          <a:p>
            <a:pPr algn="ctr"/>
            <a:r>
              <a:rPr lang="en-US" sz="3600" dirty="0"/>
              <a:t>What will we do in class this semester?</a:t>
            </a:r>
          </a:p>
        </p:txBody>
      </p:sp>
      <p:sp>
        <p:nvSpPr>
          <p:cNvPr id="3" name="Slide Number Placeholder 2"/>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2</a:t>
            </a:fld>
            <a:endParaRPr lang="en-US"/>
          </a:p>
        </p:txBody>
      </p:sp>
      <p:sp>
        <p:nvSpPr>
          <p:cNvPr id="5" name="Subtitle 2"/>
          <p:cNvSpPr>
            <a:spLocks noGrp="1"/>
          </p:cNvSpPr>
          <p:nvPr>
            <p:ph type="subTitle"/>
          </p:nvPr>
        </p:nvSpPr>
        <p:spPr>
          <a:xfrm>
            <a:off x="457200" y="1604520"/>
            <a:ext cx="8229240" cy="4269230"/>
          </a:xfrm>
        </p:spPr>
        <p:txBody>
          <a:bodyPr anchor="t"/>
          <a:lstStyle/>
          <a:p>
            <a:r>
              <a:rPr lang="en-US" sz="2400" dirty="0"/>
              <a:t>Lectures (but just to get the declarative knowledge down)</a:t>
            </a:r>
          </a:p>
          <a:p>
            <a:pPr marL="342900" lvl="2" indent="-342900">
              <a:buFont typeface="Arial"/>
              <a:buChar char="•"/>
            </a:pPr>
            <a:r>
              <a:rPr lang="en-US" sz="2400" dirty="0"/>
              <a:t>PowerPoints</a:t>
            </a:r>
          </a:p>
          <a:p>
            <a:endParaRPr lang="en-US" sz="2400" dirty="0"/>
          </a:p>
          <a:p>
            <a:r>
              <a:rPr lang="en-US" sz="2400" dirty="0"/>
              <a:t>Active Learning</a:t>
            </a:r>
          </a:p>
          <a:p>
            <a:pPr marL="342900" indent="-342900">
              <a:buFont typeface="Arial"/>
              <a:buChar char="•"/>
            </a:pPr>
            <a:r>
              <a:rPr lang="en-US" sz="2400" dirty="0"/>
              <a:t>Group activities</a:t>
            </a:r>
          </a:p>
          <a:p>
            <a:pPr marL="342900" indent="-342900">
              <a:buFont typeface="Arial"/>
              <a:buChar char="•"/>
            </a:pPr>
            <a:r>
              <a:rPr lang="en-US" sz="2400" dirty="0"/>
              <a:t>Discussion and reflection</a:t>
            </a:r>
          </a:p>
          <a:p>
            <a:pPr marL="342900" indent="-342900">
              <a:buFont typeface="Arial"/>
              <a:buChar char="•"/>
            </a:pPr>
            <a:endParaRPr lang="en-US" sz="2400" dirty="0"/>
          </a:p>
        </p:txBody>
      </p:sp>
    </p:spTree>
    <p:extLst>
      <p:ext uri="{BB962C8B-B14F-4D97-AF65-F5344CB8AC3E}">
        <p14:creationId xmlns:p14="http://schemas.microsoft.com/office/powerpoint/2010/main" val="44546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3600"/>
            <a:ext cx="8559440" cy="1144800"/>
          </a:xfrm>
        </p:spPr>
        <p:txBody>
          <a:bodyPr/>
          <a:lstStyle/>
          <a:p>
            <a:r>
              <a:rPr lang="en-US" sz="2400" dirty="0"/>
              <a:t>I may repeat things you may have seen before (e.g., in a lab)!</a:t>
            </a:r>
          </a:p>
        </p:txBody>
      </p:sp>
      <p:pic>
        <p:nvPicPr>
          <p:cNvPr id="4" name="Picture 3"/>
          <p:cNvPicPr>
            <a:picLocks noChangeAspect="1"/>
          </p:cNvPicPr>
          <p:nvPr/>
        </p:nvPicPr>
        <p:blipFill>
          <a:blip r:embed="rId2" cstate="print"/>
          <a:stretch>
            <a:fillRect/>
          </a:stretch>
        </p:blipFill>
        <p:spPr>
          <a:xfrm>
            <a:off x="922997" y="1651000"/>
            <a:ext cx="7763443" cy="4397375"/>
          </a:xfrm>
          <a:prstGeom prst="rect">
            <a:avLst/>
          </a:prstGeom>
        </p:spPr>
      </p:pic>
      <p:sp>
        <p:nvSpPr>
          <p:cNvPr id="3" name="Slide Number Placeholder 2"/>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3</a:t>
            </a:fld>
            <a:endParaRPr lang="en-US"/>
          </a:p>
        </p:txBody>
      </p:sp>
    </p:spTree>
    <p:extLst>
      <p:ext uri="{BB962C8B-B14F-4D97-AF65-F5344CB8AC3E}">
        <p14:creationId xmlns:p14="http://schemas.microsoft.com/office/powerpoint/2010/main" val="1585569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3"/>
          <p:cNvSpPr/>
          <p:nvPr/>
        </p:nvSpPr>
        <p:spPr>
          <a:xfrm>
            <a:off x="1219320" y="228600"/>
            <a:ext cx="69339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000" strike="noStrike" dirty="0">
                <a:solidFill>
                  <a:srgbClr val="000000"/>
                </a:solidFill>
                <a:latin typeface="+mj-lt"/>
                <a:ea typeface="ＭＳ Ｐゴシック"/>
              </a:rPr>
              <a:t>Course Documents</a:t>
            </a:r>
            <a:endParaRPr dirty="0">
              <a:latin typeface="+mj-lt"/>
            </a:endParaRPr>
          </a:p>
        </p:txBody>
      </p:sp>
      <p:sp>
        <p:nvSpPr>
          <p:cNvPr id="149" name="CustomShape 5"/>
          <p:cNvSpPr/>
          <p:nvPr/>
        </p:nvSpPr>
        <p:spPr>
          <a:xfrm>
            <a:off x="533520" y="1386000"/>
            <a:ext cx="2195612"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dirty="0">
                <a:solidFill>
                  <a:srgbClr val="000000"/>
                </a:solidFill>
                <a:ea typeface="ＭＳ Ｐゴシック"/>
              </a:rPr>
              <a:t>Course website</a:t>
            </a:r>
            <a:endParaRPr dirty="0"/>
          </a:p>
        </p:txBody>
      </p:sp>
      <p:sp>
        <p:nvSpPr>
          <p:cNvPr id="151" name="CustomShape 7"/>
          <p:cNvSpPr/>
          <p:nvPr/>
        </p:nvSpPr>
        <p:spPr>
          <a:xfrm>
            <a:off x="2806560" y="1447920"/>
            <a:ext cx="58035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dirty="0">
                <a:solidFill>
                  <a:srgbClr val="008000"/>
                </a:solidFill>
                <a:ea typeface="ＭＳ Ｐゴシック"/>
              </a:rPr>
              <a:t>http://www.eg.bucknell.edu/~csci204/</a:t>
            </a:r>
            <a:endParaRPr dirty="0"/>
          </a:p>
        </p:txBody>
      </p:sp>
      <p:sp>
        <p:nvSpPr>
          <p:cNvPr id="159" name="CustomShape 15"/>
          <p:cNvSpPr/>
          <p:nvPr/>
        </p:nvSpPr>
        <p:spPr>
          <a:xfrm>
            <a:off x="533520" y="2908501"/>
            <a:ext cx="25905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dirty="0">
                <a:solidFill>
                  <a:srgbClr val="000000"/>
                </a:solidFill>
                <a:ea typeface="ＭＳ Ｐゴシック"/>
              </a:rPr>
              <a:t>Course </a:t>
            </a:r>
            <a:r>
              <a:rPr lang="en-US" sz="2800" b="1" dirty="0" err="1">
                <a:solidFill>
                  <a:srgbClr val="000000"/>
                </a:solidFill>
                <a:ea typeface="ＭＳ Ｐゴシック"/>
              </a:rPr>
              <a:t>Moodle</a:t>
            </a:r>
            <a:r>
              <a:rPr lang="en-US" sz="2800" b="1" dirty="0">
                <a:solidFill>
                  <a:srgbClr val="000000"/>
                </a:solidFill>
                <a:ea typeface="ＭＳ Ｐゴシック"/>
              </a:rPr>
              <a:t> site</a:t>
            </a:r>
            <a:endParaRPr dirty="0"/>
          </a:p>
        </p:txBody>
      </p:sp>
      <p:sp>
        <p:nvSpPr>
          <p:cNvPr id="2" name="Slide Number Placeholder 1"/>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4</a:t>
            </a:fld>
            <a:endParaRPr lang="en-US"/>
          </a:p>
        </p:txBody>
      </p:sp>
      <p:sp>
        <p:nvSpPr>
          <p:cNvPr id="15" name="CustomShape 7"/>
          <p:cNvSpPr/>
          <p:nvPr/>
        </p:nvSpPr>
        <p:spPr>
          <a:xfrm>
            <a:off x="2882880" y="3003272"/>
            <a:ext cx="58035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dirty="0">
                <a:solidFill>
                  <a:srgbClr val="008000"/>
                </a:solidFill>
                <a:ea typeface="ＭＳ Ｐゴシック"/>
              </a:rPr>
              <a:t>http://moodle.bucknell.edu/course/view.php?id=37628</a:t>
            </a:r>
            <a:endParaRPr dirty="0"/>
          </a:p>
        </p:txBody>
      </p:sp>
      <p:sp>
        <p:nvSpPr>
          <p:cNvPr id="16" name="Rectangle 15"/>
          <p:cNvSpPr/>
          <p:nvPr/>
        </p:nvSpPr>
        <p:spPr>
          <a:xfrm>
            <a:off x="2778369" y="1994487"/>
            <a:ext cx="4572000" cy="369332"/>
          </a:xfrm>
          <a:prstGeom prst="rect">
            <a:avLst/>
          </a:prstGeom>
        </p:spPr>
        <p:txBody>
          <a:bodyPr>
            <a:spAutoFit/>
          </a:bodyPr>
          <a:lstStyle/>
          <a:p>
            <a:r>
              <a:rPr lang="en-US" dirty="0"/>
              <a:t>Syllabus, schedule, lab, projects, …</a:t>
            </a:r>
          </a:p>
        </p:txBody>
      </p:sp>
      <p:sp>
        <p:nvSpPr>
          <p:cNvPr id="17" name="Rectangle 16"/>
          <p:cNvSpPr/>
          <p:nvPr/>
        </p:nvSpPr>
        <p:spPr>
          <a:xfrm>
            <a:off x="2882880" y="3823261"/>
            <a:ext cx="4572000" cy="369332"/>
          </a:xfrm>
          <a:prstGeom prst="rect">
            <a:avLst/>
          </a:prstGeom>
        </p:spPr>
        <p:txBody>
          <a:bodyPr>
            <a:spAutoFit/>
          </a:bodyPr>
          <a:lstStyle/>
          <a:p>
            <a:r>
              <a:rPr lang="en-US" dirty="0"/>
              <a:t>Submit work,  check grades</a:t>
            </a:r>
          </a:p>
        </p:txBody>
      </p:sp>
      <p:sp>
        <p:nvSpPr>
          <p:cNvPr id="13" name="CustomShape 15"/>
          <p:cNvSpPr/>
          <p:nvPr/>
        </p:nvSpPr>
        <p:spPr>
          <a:xfrm>
            <a:off x="533520" y="4757596"/>
            <a:ext cx="25905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dirty="0">
                <a:solidFill>
                  <a:srgbClr val="000000"/>
                </a:solidFill>
                <a:ea typeface="ＭＳ Ｐゴシック"/>
              </a:rPr>
              <a:t>Prof </a:t>
            </a:r>
            <a:r>
              <a:rPr lang="en-US" sz="2800" b="1" dirty="0" err="1">
                <a:solidFill>
                  <a:srgbClr val="000000"/>
                </a:solidFill>
                <a:ea typeface="ＭＳ Ｐゴシック"/>
              </a:rPr>
              <a:t>Meng’s</a:t>
            </a:r>
            <a:r>
              <a:rPr lang="en-US" sz="2800" b="1" dirty="0">
                <a:solidFill>
                  <a:srgbClr val="000000"/>
                </a:solidFill>
                <a:ea typeface="ＭＳ Ｐゴシック"/>
              </a:rPr>
              <a:t> posted notes</a:t>
            </a:r>
            <a:endParaRPr dirty="0"/>
          </a:p>
        </p:txBody>
      </p:sp>
      <p:sp>
        <p:nvSpPr>
          <p:cNvPr id="14" name="CustomShape 7"/>
          <p:cNvSpPr/>
          <p:nvPr/>
        </p:nvSpPr>
        <p:spPr>
          <a:xfrm>
            <a:off x="2882880" y="4836874"/>
            <a:ext cx="58035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p:txBody>
      </p:sp>
      <p:sp>
        <p:nvSpPr>
          <p:cNvPr id="3" name="Rectangle 2"/>
          <p:cNvSpPr/>
          <p:nvPr/>
        </p:nvSpPr>
        <p:spPr>
          <a:xfrm>
            <a:off x="2882880" y="4760347"/>
            <a:ext cx="5727240" cy="707886"/>
          </a:xfrm>
          <a:prstGeom prst="rect">
            <a:avLst/>
          </a:prstGeom>
        </p:spPr>
        <p:txBody>
          <a:bodyPr wrap="square">
            <a:spAutoFit/>
          </a:bodyPr>
          <a:lstStyle/>
          <a:p>
            <a:r>
              <a:rPr lang="en-US" sz="2000" b="1" dirty="0">
                <a:solidFill>
                  <a:srgbClr val="008000"/>
                </a:solidFill>
                <a:ea typeface="ＭＳ Ｐゴシック"/>
              </a:rPr>
              <a:t>http://www.eg.bucknell.edu/~csci204/2020-spring/meng/notes/index.html</a:t>
            </a:r>
          </a:p>
        </p:txBody>
      </p:sp>
      <p:sp>
        <p:nvSpPr>
          <p:cNvPr id="18" name="Rectangle 17"/>
          <p:cNvSpPr/>
          <p:nvPr/>
        </p:nvSpPr>
        <p:spPr>
          <a:xfrm>
            <a:off x="2882880" y="5666655"/>
            <a:ext cx="4572000" cy="369332"/>
          </a:xfrm>
          <a:prstGeom prst="rect">
            <a:avLst/>
          </a:prstGeom>
        </p:spPr>
        <p:txBody>
          <a:bodyPr>
            <a:spAutoFit/>
          </a:bodyPr>
          <a:lstStyle/>
          <a:p>
            <a:r>
              <a:rPr lang="en-US" dirty="0"/>
              <a:t>Lecture notes, code examples, exercises</a:t>
            </a:r>
          </a:p>
        </p:txBody>
      </p:sp>
    </p:spTree>
    <p:extLst>
      <p:ext uri="{BB962C8B-B14F-4D97-AF65-F5344CB8AC3E}">
        <p14:creationId xmlns:p14="http://schemas.microsoft.com/office/powerpoint/2010/main" val="485800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3"/>
          <p:cNvSpPr/>
          <p:nvPr/>
        </p:nvSpPr>
        <p:spPr>
          <a:xfrm>
            <a:off x="1219320" y="228600"/>
            <a:ext cx="69339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000" strike="noStrike" dirty="0">
                <a:solidFill>
                  <a:srgbClr val="000000"/>
                </a:solidFill>
                <a:latin typeface="+mj-lt"/>
                <a:ea typeface="ＭＳ Ｐゴシック"/>
              </a:rPr>
              <a:t>Syllabus</a:t>
            </a:r>
            <a:endParaRPr dirty="0">
              <a:latin typeface="+mj-lt"/>
            </a:endParaRPr>
          </a:p>
        </p:txBody>
      </p:sp>
      <p:sp>
        <p:nvSpPr>
          <p:cNvPr id="149" name="CustomShape 5"/>
          <p:cNvSpPr/>
          <p:nvPr/>
        </p:nvSpPr>
        <p:spPr>
          <a:xfrm>
            <a:off x="533520" y="1386000"/>
            <a:ext cx="18284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dirty="0">
                <a:solidFill>
                  <a:srgbClr val="000000"/>
                </a:solidFill>
                <a:ea typeface="ＭＳ Ｐゴシック"/>
              </a:rPr>
              <a:t>Lectures</a:t>
            </a:r>
            <a:endParaRPr dirty="0"/>
          </a:p>
        </p:txBody>
      </p:sp>
      <p:sp>
        <p:nvSpPr>
          <p:cNvPr id="150" name="CustomShape 6"/>
          <p:cNvSpPr/>
          <p:nvPr/>
        </p:nvSpPr>
        <p:spPr>
          <a:xfrm>
            <a:off x="457200" y="4992969"/>
            <a:ext cx="25905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dirty="0">
                <a:solidFill>
                  <a:srgbClr val="000000"/>
                </a:solidFill>
                <a:ea typeface="ＭＳ Ｐゴシック"/>
              </a:rPr>
              <a:t>Office Hours</a:t>
            </a:r>
            <a:endParaRPr dirty="0"/>
          </a:p>
        </p:txBody>
      </p:sp>
      <p:sp>
        <p:nvSpPr>
          <p:cNvPr id="151" name="CustomShape 7"/>
          <p:cNvSpPr/>
          <p:nvPr/>
        </p:nvSpPr>
        <p:spPr>
          <a:xfrm>
            <a:off x="2806560" y="1447920"/>
            <a:ext cx="58035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dirty="0">
                <a:solidFill>
                  <a:srgbClr val="008000"/>
                </a:solidFill>
                <a:ea typeface="ＭＳ Ｐゴシック"/>
              </a:rPr>
              <a:t>MWF:</a:t>
            </a:r>
            <a:r>
              <a:rPr lang="en-US" sz="2000" strike="noStrike" dirty="0">
                <a:solidFill>
                  <a:srgbClr val="000000"/>
                </a:solidFill>
                <a:ea typeface="ＭＳ Ｐゴシック"/>
              </a:rPr>
              <a:t>  </a:t>
            </a:r>
            <a:r>
              <a:rPr lang="en-US" sz="2000" b="1" dirty="0">
                <a:solidFill>
                  <a:srgbClr val="000000"/>
                </a:solidFill>
                <a:ea typeface="ＭＳ Ｐゴシック"/>
              </a:rPr>
              <a:t>8 am</a:t>
            </a:r>
            <a:r>
              <a:rPr lang="en-US" sz="2000" strike="noStrike" dirty="0">
                <a:solidFill>
                  <a:srgbClr val="000000"/>
                </a:solidFill>
                <a:ea typeface="ＭＳ Ｐゴシック"/>
              </a:rPr>
              <a:t> </a:t>
            </a:r>
            <a:endParaRPr dirty="0"/>
          </a:p>
        </p:txBody>
      </p:sp>
      <p:sp>
        <p:nvSpPr>
          <p:cNvPr id="155" name="CustomShape 11"/>
          <p:cNvSpPr/>
          <p:nvPr/>
        </p:nvSpPr>
        <p:spPr>
          <a:xfrm>
            <a:off x="2806560" y="5145609"/>
            <a:ext cx="618480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dirty="0">
                <a:solidFill>
                  <a:srgbClr val="008000"/>
                </a:solidFill>
                <a:ea typeface="ＭＳ Ｐゴシック"/>
              </a:rPr>
              <a:t>M</a:t>
            </a:r>
            <a:r>
              <a:rPr lang="en-US" sz="2000" b="1" dirty="0">
                <a:solidFill>
                  <a:srgbClr val="008000"/>
                </a:solidFill>
                <a:ea typeface="ＭＳ Ｐゴシック"/>
              </a:rPr>
              <a:t>WF: </a:t>
            </a:r>
            <a:r>
              <a:rPr lang="en-US" sz="2000" dirty="0">
                <a:ea typeface="ＭＳ Ｐゴシック"/>
              </a:rPr>
              <a:t>2-4 PM, </a:t>
            </a:r>
            <a:r>
              <a:rPr lang="en-US" sz="2000" b="1" dirty="0">
                <a:solidFill>
                  <a:srgbClr val="008000"/>
                </a:solidFill>
                <a:ea typeface="ＭＳ Ｐゴシック"/>
              </a:rPr>
              <a:t>TR: </a:t>
            </a:r>
            <a:r>
              <a:rPr lang="en-US" sz="2000" dirty="0">
                <a:ea typeface="ＭＳ Ｐゴシック"/>
              </a:rPr>
              <a:t>10-11 AM</a:t>
            </a:r>
            <a:r>
              <a:rPr lang="en-US" sz="2000" strike="noStrike" dirty="0">
                <a:solidFill>
                  <a:srgbClr val="000000"/>
                </a:solidFill>
                <a:ea typeface="ＭＳ Ｐゴシック"/>
              </a:rPr>
              <a:t>; </a:t>
            </a:r>
            <a:r>
              <a:rPr lang="en-US" sz="2000" dirty="0">
                <a:solidFill>
                  <a:srgbClr val="000000"/>
                </a:solidFill>
                <a:ea typeface="ＭＳ Ｐゴシック"/>
              </a:rPr>
              <a:t>212</a:t>
            </a:r>
            <a:r>
              <a:rPr lang="en-US" sz="2000" strike="noStrike" dirty="0">
                <a:solidFill>
                  <a:srgbClr val="000000"/>
                </a:solidFill>
                <a:ea typeface="ＭＳ Ｐゴシック"/>
              </a:rPr>
              <a:t> Dana</a:t>
            </a:r>
            <a:endParaRPr dirty="0"/>
          </a:p>
        </p:txBody>
      </p:sp>
      <p:sp>
        <p:nvSpPr>
          <p:cNvPr id="156" name="CustomShape 12"/>
          <p:cNvSpPr/>
          <p:nvPr/>
        </p:nvSpPr>
        <p:spPr>
          <a:xfrm>
            <a:off x="2806560" y="1905120"/>
            <a:ext cx="55335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dirty="0">
                <a:solidFill>
                  <a:srgbClr val="3333CC"/>
                </a:solidFill>
                <a:ea typeface="ＭＳ Ｐゴシック"/>
              </a:rPr>
              <a:t>Key skills, topics, and their motivation</a:t>
            </a:r>
            <a:endParaRPr dirty="0"/>
          </a:p>
        </p:txBody>
      </p:sp>
      <p:sp>
        <p:nvSpPr>
          <p:cNvPr id="157" name="CustomShape 13"/>
          <p:cNvSpPr/>
          <p:nvPr/>
        </p:nvSpPr>
        <p:spPr>
          <a:xfrm>
            <a:off x="2806560" y="2347313"/>
            <a:ext cx="58035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dirty="0">
                <a:solidFill>
                  <a:srgbClr val="3333CC"/>
                </a:solidFill>
                <a:ea typeface="ＭＳ Ｐゴシック"/>
              </a:rPr>
              <a:t>I’d like to see you!  </a:t>
            </a:r>
            <a:r>
              <a:rPr lang="en-US" sz="2000" strike="noStrike" dirty="0">
                <a:solidFill>
                  <a:srgbClr val="3333CC"/>
                </a:solidFill>
                <a:ea typeface="ＭＳ Ｐゴシック"/>
              </a:rPr>
              <a:t>Let </a:t>
            </a:r>
            <a:r>
              <a:rPr lang="en-US" sz="2000" dirty="0">
                <a:solidFill>
                  <a:srgbClr val="3333CC"/>
                </a:solidFill>
                <a:ea typeface="ＭＳ Ｐゴシック"/>
              </a:rPr>
              <a:t>me</a:t>
            </a:r>
            <a:r>
              <a:rPr lang="en-US" sz="2000" strike="noStrike" dirty="0">
                <a:solidFill>
                  <a:srgbClr val="3333CC"/>
                </a:solidFill>
                <a:ea typeface="ＭＳ Ｐゴシック"/>
              </a:rPr>
              <a:t> know if you’ll be </a:t>
            </a:r>
            <a:r>
              <a:rPr lang="en-US" sz="2000" dirty="0">
                <a:solidFill>
                  <a:srgbClr val="3333CC"/>
                </a:solidFill>
                <a:ea typeface="ＭＳ Ｐゴシック"/>
              </a:rPr>
              <a:t>absent</a:t>
            </a:r>
            <a:r>
              <a:rPr lang="en-US" sz="2000" strike="noStrike" dirty="0">
                <a:solidFill>
                  <a:srgbClr val="3333CC"/>
                </a:solidFill>
                <a:ea typeface="ＭＳ Ｐゴシック"/>
              </a:rPr>
              <a:t>…</a:t>
            </a:r>
            <a:endParaRPr dirty="0"/>
          </a:p>
        </p:txBody>
      </p:sp>
      <p:sp>
        <p:nvSpPr>
          <p:cNvPr id="159" name="CustomShape 15"/>
          <p:cNvSpPr/>
          <p:nvPr/>
        </p:nvSpPr>
        <p:spPr>
          <a:xfrm>
            <a:off x="533520" y="3260880"/>
            <a:ext cx="25905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dirty="0" smtClean="0">
                <a:solidFill>
                  <a:srgbClr val="000000"/>
                </a:solidFill>
                <a:ea typeface="ＭＳ Ｐゴシック"/>
              </a:rPr>
              <a:t>Labs</a:t>
            </a:r>
            <a:endParaRPr dirty="0"/>
          </a:p>
        </p:txBody>
      </p:sp>
      <p:sp>
        <p:nvSpPr>
          <p:cNvPr id="160" name="CustomShape 16"/>
          <p:cNvSpPr/>
          <p:nvPr/>
        </p:nvSpPr>
        <p:spPr>
          <a:xfrm>
            <a:off x="2845934" y="3664080"/>
            <a:ext cx="47192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dirty="0">
                <a:solidFill>
                  <a:srgbClr val="3333CC"/>
                </a:solidFill>
                <a:ea typeface="ＭＳ Ｐゴシック"/>
              </a:rPr>
              <a:t>Guided work on the material.</a:t>
            </a:r>
            <a:endParaRPr dirty="0"/>
          </a:p>
        </p:txBody>
      </p:sp>
      <p:sp>
        <p:nvSpPr>
          <p:cNvPr id="161" name="CustomShape 17"/>
          <p:cNvSpPr/>
          <p:nvPr/>
        </p:nvSpPr>
        <p:spPr>
          <a:xfrm>
            <a:off x="2806560" y="3351240"/>
            <a:ext cx="63370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dirty="0">
                <a:solidFill>
                  <a:srgbClr val="000000"/>
                </a:solidFill>
                <a:ea typeface="ＭＳ Ｐゴシック"/>
              </a:rPr>
              <a:t> </a:t>
            </a:r>
            <a:r>
              <a:rPr lang="en-US" sz="2000" b="1" dirty="0" err="1">
                <a:solidFill>
                  <a:srgbClr val="008000"/>
                </a:solidFill>
                <a:ea typeface="ＭＳ Ｐゴシック"/>
              </a:rPr>
              <a:t>Th</a:t>
            </a:r>
            <a:r>
              <a:rPr lang="en-US" sz="2000" b="1" dirty="0">
                <a:solidFill>
                  <a:srgbClr val="008000"/>
                </a:solidFill>
                <a:ea typeface="ＭＳ Ｐゴシック"/>
              </a:rPr>
              <a:t>:</a:t>
            </a:r>
            <a:r>
              <a:rPr lang="en-US" sz="2000" b="1" strike="noStrike" dirty="0">
                <a:solidFill>
                  <a:srgbClr val="000000"/>
                </a:solidFill>
                <a:ea typeface="ＭＳ Ｐゴシック"/>
              </a:rPr>
              <a:t> </a:t>
            </a:r>
            <a:r>
              <a:rPr lang="en-US" sz="2000" strike="noStrike" dirty="0">
                <a:solidFill>
                  <a:srgbClr val="000000"/>
                </a:solidFill>
                <a:ea typeface="ＭＳ Ｐゴシック"/>
              </a:rPr>
              <a:t>1-3 pm or 3-5 pm</a:t>
            </a:r>
            <a:endParaRPr dirty="0"/>
          </a:p>
        </p:txBody>
      </p:sp>
      <p:sp>
        <p:nvSpPr>
          <p:cNvPr id="162" name="CustomShape 18"/>
          <p:cNvSpPr/>
          <p:nvPr/>
        </p:nvSpPr>
        <p:spPr>
          <a:xfrm>
            <a:off x="2855880" y="3958560"/>
            <a:ext cx="5830560" cy="8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dirty="0">
                <a:solidFill>
                  <a:srgbClr val="3333CC"/>
                </a:solidFill>
                <a:ea typeface="ＭＳ Ｐゴシック"/>
              </a:rPr>
              <a:t>You are required to attend </a:t>
            </a:r>
            <a:r>
              <a:rPr lang="en-US" sz="2000" dirty="0">
                <a:solidFill>
                  <a:srgbClr val="3333CC"/>
                </a:solidFill>
                <a:ea typeface="ＭＳ Ｐゴシック"/>
              </a:rPr>
              <a:t>your</a:t>
            </a:r>
            <a:r>
              <a:rPr lang="en-US" sz="2000" strike="noStrike" dirty="0">
                <a:solidFill>
                  <a:srgbClr val="3333CC"/>
                </a:solidFill>
                <a:ea typeface="ＭＳ Ｐゴシック"/>
              </a:rPr>
              <a:t> section.</a:t>
            </a:r>
            <a:endParaRPr dirty="0"/>
          </a:p>
          <a:p>
            <a:pPr>
              <a:lnSpc>
                <a:spcPct val="100000"/>
              </a:lnSpc>
            </a:pPr>
            <a:endParaRPr dirty="0"/>
          </a:p>
        </p:txBody>
      </p:sp>
      <p:sp>
        <p:nvSpPr>
          <p:cNvPr id="177" name="CustomShape 33"/>
          <p:cNvSpPr/>
          <p:nvPr/>
        </p:nvSpPr>
        <p:spPr>
          <a:xfrm>
            <a:off x="2855880" y="4275249"/>
            <a:ext cx="43430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dirty="0">
                <a:solidFill>
                  <a:srgbClr val="3333CC"/>
                </a:solidFill>
                <a:ea typeface="ＭＳ Ｐゴシック"/>
              </a:rPr>
              <a:t>Let </a:t>
            </a:r>
            <a:r>
              <a:rPr lang="en-US" sz="2000" dirty="0">
                <a:solidFill>
                  <a:srgbClr val="3333CC"/>
                </a:solidFill>
                <a:ea typeface="ＭＳ Ｐゴシック"/>
              </a:rPr>
              <a:t>the lab instructor</a:t>
            </a:r>
            <a:r>
              <a:rPr lang="en-US" sz="2000" strike="noStrike" dirty="0">
                <a:solidFill>
                  <a:srgbClr val="3333CC"/>
                </a:solidFill>
                <a:ea typeface="ＭＳ Ｐゴシック"/>
              </a:rPr>
              <a:t> know if you’ll be </a:t>
            </a:r>
            <a:r>
              <a:rPr lang="en-US" sz="2000" dirty="0">
                <a:solidFill>
                  <a:srgbClr val="3333CC"/>
                </a:solidFill>
                <a:ea typeface="ＭＳ Ｐゴシック"/>
              </a:rPr>
              <a:t>absent</a:t>
            </a:r>
            <a:r>
              <a:rPr lang="en-US" sz="2400" strike="noStrike" dirty="0">
                <a:solidFill>
                  <a:srgbClr val="3333CC"/>
                </a:solidFill>
                <a:ea typeface="ＭＳ Ｐゴシック"/>
              </a:rPr>
              <a:t>…</a:t>
            </a:r>
            <a:endParaRPr dirty="0"/>
          </a:p>
        </p:txBody>
      </p:sp>
      <p:sp>
        <p:nvSpPr>
          <p:cNvPr id="2" name="Slide Number Placeholder 1"/>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5</a:t>
            </a:fld>
            <a:endParaRPr lang="en-US"/>
          </a:p>
        </p:txBody>
      </p:sp>
    </p:spTree>
    <p:extLst>
      <p:ext uri="{BB962C8B-B14F-4D97-AF65-F5344CB8AC3E}">
        <p14:creationId xmlns:p14="http://schemas.microsoft.com/office/powerpoint/2010/main" val="485800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3"/>
          <p:cNvSpPr/>
          <p:nvPr/>
        </p:nvSpPr>
        <p:spPr>
          <a:xfrm>
            <a:off x="1219320" y="228600"/>
            <a:ext cx="69339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000" strike="noStrike" dirty="0">
                <a:solidFill>
                  <a:srgbClr val="000000"/>
                </a:solidFill>
                <a:ea typeface="ＭＳ Ｐゴシック"/>
              </a:rPr>
              <a:t>Syllabus</a:t>
            </a:r>
            <a:endParaRPr dirty="0"/>
          </a:p>
        </p:txBody>
      </p:sp>
      <p:sp>
        <p:nvSpPr>
          <p:cNvPr id="149" name="CustomShape 5"/>
          <p:cNvSpPr/>
          <p:nvPr/>
        </p:nvSpPr>
        <p:spPr>
          <a:xfrm>
            <a:off x="297383" y="947027"/>
            <a:ext cx="18284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dirty="0">
                <a:solidFill>
                  <a:srgbClr val="000000"/>
                </a:solidFill>
                <a:ea typeface="ＭＳ Ｐゴシック"/>
              </a:rPr>
              <a:t>Grading</a:t>
            </a:r>
            <a:endParaRPr sz="1600" dirty="0"/>
          </a:p>
        </p:txBody>
      </p:sp>
      <p:sp>
        <p:nvSpPr>
          <p:cNvPr id="151" name="CustomShape 7"/>
          <p:cNvSpPr/>
          <p:nvPr/>
        </p:nvSpPr>
        <p:spPr>
          <a:xfrm>
            <a:off x="1784520" y="928440"/>
            <a:ext cx="5803560" cy="9384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dirty="0">
                <a:ea typeface="ＭＳ Ｐゴシック"/>
              </a:rPr>
              <a:t>Projects			</a:t>
            </a:r>
            <a:r>
              <a:rPr lang="en-US" sz="1600" dirty="0">
                <a:ea typeface="ＭＳ Ｐゴシック"/>
              </a:rPr>
              <a:t>16</a:t>
            </a:r>
            <a:r>
              <a:rPr lang="en-US" sz="1600" strike="noStrike" dirty="0">
                <a:ea typeface="ＭＳ Ｐゴシック"/>
              </a:rPr>
              <a:t>%		Labs				16%</a:t>
            </a:r>
          </a:p>
          <a:p>
            <a:pPr>
              <a:lnSpc>
                <a:spcPct val="100000"/>
              </a:lnSpc>
            </a:pPr>
            <a:r>
              <a:rPr lang="en-US" sz="1600" dirty="0"/>
              <a:t>Professionalism	  8%		Mid-term exams	30%</a:t>
            </a:r>
          </a:p>
          <a:p>
            <a:pPr>
              <a:lnSpc>
                <a:spcPct val="100000"/>
              </a:lnSpc>
            </a:pPr>
            <a:r>
              <a:rPr lang="en-US" sz="1600" dirty="0"/>
              <a:t>HW/Activities		10%		Final exam		20%</a:t>
            </a:r>
          </a:p>
        </p:txBody>
      </p:sp>
      <p:sp>
        <p:nvSpPr>
          <p:cNvPr id="2" name="Slide Number Placeholder 1"/>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6</a:t>
            </a:fld>
            <a:endParaRPr lang="en-US"/>
          </a:p>
        </p:txBody>
      </p:sp>
      <p:sp>
        <p:nvSpPr>
          <p:cNvPr id="12" name="CustomShape 5"/>
          <p:cNvSpPr/>
          <p:nvPr/>
        </p:nvSpPr>
        <p:spPr>
          <a:xfrm>
            <a:off x="297383" y="1803943"/>
            <a:ext cx="18284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dirty="0">
                <a:solidFill>
                  <a:srgbClr val="000000"/>
                </a:solidFill>
                <a:ea typeface="ＭＳ Ｐゴシック"/>
              </a:rPr>
              <a:t>Honor</a:t>
            </a:r>
            <a:r>
              <a:rPr lang="en-US" sz="2800" b="1" dirty="0">
                <a:solidFill>
                  <a:srgbClr val="000000"/>
                </a:solidFill>
                <a:ea typeface="ＭＳ Ｐゴシック"/>
              </a:rPr>
              <a:t> </a:t>
            </a:r>
            <a:r>
              <a:rPr lang="en-US" sz="2400" b="1" dirty="0">
                <a:solidFill>
                  <a:srgbClr val="000000"/>
                </a:solidFill>
                <a:ea typeface="ＭＳ Ｐゴシック"/>
              </a:rPr>
              <a:t>Code</a:t>
            </a:r>
            <a:endParaRPr dirty="0"/>
          </a:p>
        </p:txBody>
      </p:sp>
      <p:sp>
        <p:nvSpPr>
          <p:cNvPr id="13" name="CustomShape 7"/>
          <p:cNvSpPr/>
          <p:nvPr/>
        </p:nvSpPr>
        <p:spPr>
          <a:xfrm>
            <a:off x="1784519" y="1799424"/>
            <a:ext cx="7051083" cy="18082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dirty="0"/>
              <a:t>As a student and citizen of the </a:t>
            </a:r>
            <a:r>
              <a:rPr lang="en-US" sz="1600" b="1" dirty="0" err="1"/>
              <a:t>Bucknell</a:t>
            </a:r>
            <a:r>
              <a:rPr lang="en-US" sz="1600" b="1" dirty="0"/>
              <a:t> University community:</a:t>
            </a:r>
            <a:r>
              <a:rPr lang="en-US" sz="1600" dirty="0"/>
              <a:t> </a:t>
            </a:r>
          </a:p>
          <a:p>
            <a:pPr marL="234950" indent="-234950">
              <a:buFont typeface="+mj-lt"/>
              <a:buAutoNum type="arabicPeriod"/>
            </a:pPr>
            <a:r>
              <a:rPr lang="en-US" sz="1600" dirty="0"/>
              <a:t>I will not lie, cheat, or steal in my academic endeavors.</a:t>
            </a:r>
          </a:p>
          <a:p>
            <a:pPr marL="234950" indent="-234950">
              <a:buFont typeface="+mj-lt"/>
              <a:buAutoNum type="arabicPeriod"/>
            </a:pPr>
            <a:r>
              <a:rPr lang="en-US" sz="1600" dirty="0"/>
              <a:t>I will forthrightly oppose each and every instance of academic dishonesty.</a:t>
            </a:r>
          </a:p>
          <a:p>
            <a:pPr marL="234950" indent="-234950">
              <a:buFont typeface="+mj-lt"/>
              <a:buAutoNum type="arabicPeriod"/>
            </a:pPr>
            <a:r>
              <a:rPr lang="en-US" sz="1600" dirty="0"/>
              <a:t>I will let my conscience guide my decision to communicate directly with any person or persons I believe to have been dishonest in academic work.</a:t>
            </a:r>
          </a:p>
          <a:p>
            <a:pPr marL="234950" indent="-234950">
              <a:buFont typeface="+mj-lt"/>
              <a:buAutoNum type="arabicPeriod"/>
            </a:pPr>
            <a:r>
              <a:rPr lang="en-US" sz="1600" dirty="0"/>
              <a:t>I will let my conscience guide my decision on reporting breaches of academic integrity to the appropriate faculty or deans.</a:t>
            </a:r>
          </a:p>
        </p:txBody>
      </p:sp>
      <p:sp>
        <p:nvSpPr>
          <p:cNvPr id="14" name="CustomShape 5"/>
          <p:cNvSpPr/>
          <p:nvPr/>
        </p:nvSpPr>
        <p:spPr>
          <a:xfrm>
            <a:off x="252779" y="3914854"/>
            <a:ext cx="18284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dirty="0">
                <a:solidFill>
                  <a:srgbClr val="000000"/>
                </a:solidFill>
                <a:ea typeface="ＭＳ Ｐゴシック"/>
              </a:rPr>
              <a:t>Access Statement</a:t>
            </a:r>
            <a:endParaRPr dirty="0"/>
          </a:p>
        </p:txBody>
      </p:sp>
      <p:sp>
        <p:nvSpPr>
          <p:cNvPr id="15" name="CustomShape 7"/>
          <p:cNvSpPr/>
          <p:nvPr/>
        </p:nvSpPr>
        <p:spPr>
          <a:xfrm>
            <a:off x="1784519" y="5356366"/>
            <a:ext cx="7051083" cy="13251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dirty="0"/>
              <a:t>Any student who has difficulty affording groceries or accessing sufficient food to eat every day, or who lacks a safe and stable place to live, and believes this may affect their performance in the course, is urged to contact the Dean of Students for support. Furthermore, please notify the professor if you are comfortable in doing so. This will enable them to provide any resources that they may possess.</a:t>
            </a:r>
            <a:endParaRPr sz="1600" dirty="0"/>
          </a:p>
        </p:txBody>
      </p:sp>
      <p:sp>
        <p:nvSpPr>
          <p:cNvPr id="16" name="CustomShape 5"/>
          <p:cNvSpPr/>
          <p:nvPr/>
        </p:nvSpPr>
        <p:spPr>
          <a:xfrm>
            <a:off x="252779" y="5311226"/>
            <a:ext cx="18284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dirty="0">
                <a:solidFill>
                  <a:srgbClr val="000000"/>
                </a:solidFill>
                <a:ea typeface="ＭＳ Ｐゴシック"/>
              </a:rPr>
              <a:t>Basic Needs Security</a:t>
            </a:r>
            <a:endParaRPr dirty="0"/>
          </a:p>
        </p:txBody>
      </p:sp>
      <p:sp>
        <p:nvSpPr>
          <p:cNvPr id="17" name="CustomShape 7"/>
          <p:cNvSpPr/>
          <p:nvPr/>
        </p:nvSpPr>
        <p:spPr>
          <a:xfrm>
            <a:off x="1784519" y="3959326"/>
            <a:ext cx="7051083" cy="13251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dirty="0"/>
              <a:t>Any student who needs an accommodation based on the impact of a disability please feel free to talk to me as well as submit the Disability Accommodation Request Form or contact the Office of Accessibility Resources at OAR@bucknell.edu, 570-577-1188 or in room 107 Carnegie Building so that such accommodations may be arranged.</a:t>
            </a:r>
            <a:endParaRPr sz="1600" dirty="0"/>
          </a:p>
        </p:txBody>
      </p:sp>
    </p:spTree>
    <p:extLst>
      <p:ext uri="{BB962C8B-B14F-4D97-AF65-F5344CB8AC3E}">
        <p14:creationId xmlns:p14="http://schemas.microsoft.com/office/powerpoint/2010/main" val="3311834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mj-lt"/>
              </a:rPr>
              <a:t>What will we cover?</a:t>
            </a:r>
          </a:p>
        </p:txBody>
      </p:sp>
      <p:sp>
        <p:nvSpPr>
          <p:cNvPr id="3" name="Subtitle 2"/>
          <p:cNvSpPr>
            <a:spLocks noGrp="1"/>
          </p:cNvSpPr>
          <p:nvPr>
            <p:ph type="subTitle"/>
          </p:nvPr>
        </p:nvSpPr>
        <p:spPr>
          <a:xfrm>
            <a:off x="457200" y="1604520"/>
            <a:ext cx="8229240" cy="4269230"/>
          </a:xfrm>
        </p:spPr>
        <p:txBody>
          <a:bodyPr anchor="t"/>
          <a:lstStyle/>
          <a:p>
            <a:r>
              <a:rPr lang="en-US" sz="2400" dirty="0"/>
              <a:t>Data Structures</a:t>
            </a:r>
          </a:p>
          <a:p>
            <a:pPr marL="342900" indent="-342900">
              <a:buFont typeface="Arial"/>
              <a:buChar char="•"/>
            </a:pPr>
            <a:r>
              <a:rPr lang="en-US" sz="2000" dirty="0"/>
              <a:t>Particular way to organize and manipulate data, e.g., </a:t>
            </a:r>
            <a:r>
              <a:rPr lang="en-US" sz="2400" dirty="0"/>
              <a:t>lists</a:t>
            </a:r>
            <a:r>
              <a:rPr lang="en-US" sz="2000" dirty="0"/>
              <a:t>, arrays, stacks, queues, and trees</a:t>
            </a:r>
          </a:p>
          <a:p>
            <a:endParaRPr lang="en-US" sz="2000" dirty="0"/>
          </a:p>
          <a:p>
            <a:r>
              <a:rPr lang="en-US" sz="2400" dirty="0"/>
              <a:t>Data Abstraction</a:t>
            </a:r>
          </a:p>
          <a:p>
            <a:pPr marL="342900" indent="-342900">
              <a:buFont typeface="Arial"/>
              <a:buChar char="•"/>
            </a:pPr>
            <a:r>
              <a:rPr lang="en-US" sz="2000" dirty="0"/>
              <a:t>Data type </a:t>
            </a:r>
            <a:r>
              <a:rPr lang="en-US" sz="2000" i="1" dirty="0"/>
              <a:t>properties</a:t>
            </a:r>
            <a:r>
              <a:rPr lang="en-US" sz="2000" dirty="0"/>
              <a:t> (independent of implementation)</a:t>
            </a:r>
          </a:p>
          <a:p>
            <a:pPr marL="342900" indent="-342900">
              <a:buFont typeface="Arial"/>
              <a:buChar char="•"/>
            </a:pPr>
            <a:endParaRPr lang="en-US" sz="2000" dirty="0"/>
          </a:p>
          <a:p>
            <a:r>
              <a:rPr lang="en-US" sz="2400" dirty="0"/>
              <a:t>Algorithms &amp; Algorithm Analysis</a:t>
            </a:r>
          </a:p>
          <a:p>
            <a:pPr marL="342900" indent="-342900">
              <a:buFont typeface="Arial"/>
              <a:buChar char="•"/>
            </a:pPr>
            <a:r>
              <a:rPr lang="en-US" sz="2000" dirty="0"/>
              <a:t>Common algorithms, searching, sorting</a:t>
            </a:r>
          </a:p>
          <a:p>
            <a:endParaRPr lang="en-US" sz="2000" dirty="0"/>
          </a:p>
          <a:p>
            <a:r>
              <a:rPr lang="en-US" sz="2000" dirty="0"/>
              <a:t>Advanced Python Programming</a:t>
            </a:r>
          </a:p>
          <a:p>
            <a:pPr marL="285750" indent="-285750">
              <a:buFont typeface="Arial"/>
              <a:buChar char="•"/>
            </a:pPr>
            <a:r>
              <a:rPr lang="en-US" sz="2000" dirty="0"/>
              <a:t>OOP, classes, inheritance, exceptions, etc.</a:t>
            </a:r>
            <a:endParaRPr lang="en-US" b="1" i="1" dirty="0"/>
          </a:p>
          <a:p>
            <a:endParaRPr lang="en-US" b="1" i="1" dirty="0"/>
          </a:p>
        </p:txBody>
      </p:sp>
      <p:sp>
        <p:nvSpPr>
          <p:cNvPr id="4" name="Slide Number Placeholder 3"/>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7</a:t>
            </a:fld>
            <a:endParaRPr lang="en-US"/>
          </a:p>
        </p:txBody>
      </p:sp>
    </p:spTree>
    <p:extLst>
      <p:ext uri="{BB962C8B-B14F-4D97-AF65-F5344CB8AC3E}">
        <p14:creationId xmlns:p14="http://schemas.microsoft.com/office/powerpoint/2010/main" val="1929775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mj-lt"/>
              </a:rPr>
              <a:t>What will we cover?</a:t>
            </a:r>
          </a:p>
        </p:txBody>
      </p:sp>
      <p:sp>
        <p:nvSpPr>
          <p:cNvPr id="3" name="Subtitle 2"/>
          <p:cNvSpPr>
            <a:spLocks noGrp="1"/>
          </p:cNvSpPr>
          <p:nvPr>
            <p:ph type="subTitle"/>
          </p:nvPr>
        </p:nvSpPr>
        <p:spPr>
          <a:xfrm>
            <a:off x="457200" y="1518383"/>
            <a:ext cx="8229240" cy="4269230"/>
          </a:xfrm>
        </p:spPr>
        <p:txBody>
          <a:bodyPr anchor="t"/>
          <a:lstStyle/>
          <a:p>
            <a:r>
              <a:rPr lang="en-US" sz="2800" dirty="0"/>
              <a:t>Program design and style will be important!</a:t>
            </a:r>
          </a:p>
          <a:p>
            <a:endParaRPr lang="en-US" sz="2400" b="1" i="1" dirty="0"/>
          </a:p>
          <a:p>
            <a:pPr marL="342900" indent="-342900">
              <a:buFontTx/>
              <a:buChar char="-"/>
            </a:pPr>
            <a:r>
              <a:rPr lang="en-US" sz="2400" b="1" i="1" dirty="0">
                <a:hlinkClick r:id="rId2"/>
              </a:rPr>
              <a:t>https://google.github.io/styleguide/pyguide.html</a:t>
            </a:r>
            <a:endParaRPr lang="en-US" sz="2400" b="1" i="1" dirty="0"/>
          </a:p>
          <a:p>
            <a:endParaRPr lang="en-US" sz="2400" b="1" i="1" dirty="0"/>
          </a:p>
          <a:p>
            <a:pPr marL="285750" indent="-285750">
              <a:buFontTx/>
              <a:buChar char="-"/>
            </a:pPr>
            <a:r>
              <a:rPr lang="en-US" sz="2400" b="1" i="1" dirty="0"/>
              <a:t> </a:t>
            </a:r>
            <a:r>
              <a:rPr lang="en-US" sz="2400" b="1" i="1" dirty="0">
                <a:hlinkClick r:id="rId3"/>
              </a:rPr>
              <a:t>https://www.python.org/dev/peps/pep-0008/</a:t>
            </a:r>
            <a:endParaRPr lang="en-US" sz="2400" b="1" i="1" dirty="0"/>
          </a:p>
          <a:p>
            <a:pPr marL="285750" indent="-285750">
              <a:buFontTx/>
              <a:buChar char="-"/>
            </a:pPr>
            <a:endParaRPr lang="en-US" b="1" i="1" dirty="0"/>
          </a:p>
        </p:txBody>
      </p:sp>
      <p:sp>
        <p:nvSpPr>
          <p:cNvPr id="4" name="Slide Number Placeholder 3"/>
          <p:cNvSpPr>
            <a:spLocks noGrp="1"/>
          </p:cNvSpPr>
          <p:nvPr>
            <p:ph type="sldNum" idx="12"/>
          </p:nvPr>
        </p:nvSpPr>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8</a:t>
            </a:fld>
            <a:endParaRPr lang="en-US"/>
          </a:p>
        </p:txBody>
      </p:sp>
    </p:spTree>
    <p:extLst>
      <p:ext uri="{BB962C8B-B14F-4D97-AF65-F5344CB8AC3E}">
        <p14:creationId xmlns:p14="http://schemas.microsoft.com/office/powerpoint/2010/main" val="168524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Tools to be used</a:t>
            </a:r>
            <a:endParaRPr lang="en-US" sz="3600" dirty="0"/>
          </a:p>
        </p:txBody>
      </p:sp>
      <p:sp>
        <p:nvSpPr>
          <p:cNvPr id="5" name="Text Placeholder 4"/>
          <p:cNvSpPr>
            <a:spLocks noGrp="1"/>
          </p:cNvSpPr>
          <p:nvPr>
            <p:ph type="body"/>
          </p:nvPr>
        </p:nvSpPr>
        <p:spPr>
          <a:xfrm>
            <a:off x="914760" y="1935132"/>
            <a:ext cx="8229240" cy="1144800"/>
          </a:xfrm>
        </p:spPr>
        <p:txBody>
          <a:bodyPr/>
          <a:lstStyle/>
          <a:p>
            <a:pPr marL="285750" indent="-285750">
              <a:buFont typeface="Arial" panose="020B0604020202020204" pitchFamily="34" charset="0"/>
              <a:buChar char="•"/>
            </a:pPr>
            <a:r>
              <a:rPr lang="en-US" sz="2800" dirty="0" err="1"/>
              <a:t>s</a:t>
            </a:r>
            <a:r>
              <a:rPr lang="en-US" sz="2800" dirty="0" err="1" smtClean="0"/>
              <a:t>pyder</a:t>
            </a:r>
            <a:endParaRPr lang="en-US" sz="2800" dirty="0" smtClean="0"/>
          </a:p>
          <a:p>
            <a:pPr marL="285750" indent="-285750">
              <a:buFont typeface="Arial" panose="020B0604020202020204" pitchFamily="34" charset="0"/>
              <a:buChar char="•"/>
            </a:pPr>
            <a:r>
              <a:rPr lang="en-US" sz="2800" dirty="0"/>
              <a:t>i</a:t>
            </a:r>
            <a:r>
              <a:rPr lang="en-US" sz="2800" dirty="0" smtClean="0"/>
              <a:t>dle (idle3</a:t>
            </a:r>
            <a:r>
              <a:rPr lang="en-US" sz="2800" dirty="0" smtClean="0"/>
              <a:t>)</a:t>
            </a:r>
          </a:p>
          <a:p>
            <a:pPr marL="285750" indent="-285750">
              <a:buFont typeface="Arial" panose="020B0604020202020204" pitchFamily="34" charset="0"/>
              <a:buChar char="•"/>
            </a:pPr>
            <a:r>
              <a:rPr lang="en-US" sz="2800" dirty="0">
                <a:hlinkClick r:id="rId2"/>
              </a:rPr>
              <a:t>r</a:t>
            </a:r>
            <a:r>
              <a:rPr lang="en-US" sz="2800" dirty="0" smtClean="0">
                <a:hlinkClick r:id="rId2"/>
              </a:rPr>
              <a:t>epl.it</a:t>
            </a:r>
            <a:endParaRPr lang="en-US" sz="2800" dirty="0" smtClean="0"/>
          </a:p>
          <a:p>
            <a:pPr marL="285750" indent="-285750">
              <a:buFont typeface="Arial" panose="020B0604020202020204" pitchFamily="34" charset="0"/>
              <a:buChar char="•"/>
            </a:pPr>
            <a:r>
              <a:rPr lang="en-US" sz="2800" dirty="0"/>
              <a:t>c</a:t>
            </a:r>
            <a:r>
              <a:rPr lang="en-US" sz="2800" dirty="0" smtClean="0"/>
              <a:t>ommand line</a:t>
            </a:r>
            <a:endParaRPr lang="en-US" sz="2800" dirty="0"/>
          </a:p>
        </p:txBody>
      </p:sp>
      <p:sp>
        <p:nvSpPr>
          <p:cNvPr id="4" name="Slide Number Placeholder 3"/>
          <p:cNvSpPr>
            <a:spLocks noGrp="1"/>
          </p:cNvSpPr>
          <p:nvPr>
            <p:ph type="sldNum" idx="4294967295"/>
          </p:nvPr>
        </p:nvSpPr>
        <p:spPr>
          <a:xfrm>
            <a:off x="7010400" y="6356350"/>
            <a:ext cx="2133600" cy="365125"/>
          </a:xfrm>
        </p:spPr>
        <p:txBody>
          <a:bodyPr/>
          <a:lstStyle/>
          <a:p>
            <a:pPr algn="r">
              <a:lnSpc>
                <a:spcPct val="100000"/>
              </a:lnSpc>
            </a:pPr>
            <a:fld id="{F9D70459-44AE-4329-9938-16C992EFD9D0}" type="slidenum">
              <a:rPr lang="en-US" sz="1200" strike="noStrike" smtClean="0">
                <a:solidFill>
                  <a:srgbClr val="8B8B8B"/>
                </a:solidFill>
                <a:latin typeface="Calibri"/>
              </a:rPr>
              <a:pPr algn="r">
                <a:lnSpc>
                  <a:spcPct val="100000"/>
                </a:lnSpc>
              </a:pPr>
              <a:t>9</a:t>
            </a:fld>
            <a:endParaRPr lang="en-US"/>
          </a:p>
        </p:txBody>
      </p:sp>
    </p:spTree>
    <p:extLst>
      <p:ext uri="{BB962C8B-B14F-4D97-AF65-F5344CB8AC3E}">
        <p14:creationId xmlns:p14="http://schemas.microsoft.com/office/powerpoint/2010/main" val="3637112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17749</TotalTime>
  <Words>947</Words>
  <Application>Microsoft Office PowerPoint</Application>
  <PresentationFormat>On-screen Show (4:3)</PresentationFormat>
  <Paragraphs>161</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Arial</vt:lpstr>
      <vt:lpstr>Calibri</vt:lpstr>
      <vt:lpstr>Consolas</vt:lpstr>
      <vt:lpstr>DejaVu Sans</vt:lpstr>
      <vt:lpstr>Palatino Linotype</vt:lpstr>
      <vt:lpstr>StarSymbol</vt:lpstr>
      <vt:lpstr>Times New Roman</vt:lpstr>
      <vt:lpstr>Office Theme</vt:lpstr>
      <vt:lpstr>CSCI 204: Data Structures &amp; Algorithms</vt:lpstr>
      <vt:lpstr>What will we do in class this semester?</vt:lpstr>
      <vt:lpstr>I may repeat things you may have seen before (e.g., in a lab)!</vt:lpstr>
      <vt:lpstr>PowerPoint Presentation</vt:lpstr>
      <vt:lpstr>PowerPoint Presentation</vt:lpstr>
      <vt:lpstr>PowerPoint Presentation</vt:lpstr>
      <vt:lpstr>What will we cover?</vt:lpstr>
      <vt:lpstr>What will we cover?</vt:lpstr>
      <vt:lpstr>Tools to be used</vt:lpstr>
      <vt:lpstr>List Review</vt:lpstr>
      <vt:lpstr>List Review</vt:lpstr>
      <vt:lpstr>List Review (Examples)</vt:lpstr>
      <vt:lpstr>List Review (Examples)</vt:lpstr>
      <vt:lpstr>Strings Review</vt:lpstr>
      <vt:lpstr>Dictionaries Review</vt:lpstr>
      <vt:lpstr>Classroom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Xiannong Meng</dc:creator>
  <cp:lastModifiedBy>Xiannong Meng</cp:lastModifiedBy>
  <cp:revision>205</cp:revision>
  <cp:lastPrinted>2020-01-10T13:20:14Z</cp:lastPrinted>
  <dcterms:modified xsi:type="dcterms:W3CDTF">2020-01-14T19:29:09Z</dcterms:modified>
  <dc:language>en-US</dc:language>
</cp:coreProperties>
</file>