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notesMasterIdLst>
    <p:notesMasterId r:id="rId20"/>
  </p:notesMasterIdLst>
  <p:handoutMasterIdLst>
    <p:handoutMasterId r:id="rId21"/>
  </p:handoutMasterIdLst>
  <p:sldIdLst>
    <p:sldId id="256" r:id="rId3"/>
    <p:sldId id="271" r:id="rId4"/>
    <p:sldId id="270" r:id="rId5"/>
    <p:sldId id="257" r:id="rId6"/>
    <p:sldId id="258" r:id="rId7"/>
    <p:sldId id="259" r:id="rId8"/>
    <p:sldId id="273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2" r:id="rId19"/>
  </p:sldIdLst>
  <p:sldSz cx="9144000" cy="6858000" type="screen4x3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94803" autoAdjust="0"/>
  </p:normalViewPr>
  <p:slideViewPr>
    <p:cSldViewPr snapToGrid="0">
      <p:cViewPr varScale="1">
        <p:scale>
          <a:sx n="86" d="100"/>
          <a:sy n="86" d="100"/>
        </p:scale>
        <p:origin x="187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0ECE-ECDF-4B2C-9B1C-A472DC4806CA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40AE0-2EC9-4972-8904-98B2A286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77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body"/>
          </p:nvPr>
        </p:nvSpPr>
        <p:spPr>
          <a:xfrm>
            <a:off x="791633" y="4850551"/>
            <a:ext cx="6332700" cy="4595066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7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11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435300" cy="510238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119" name="PlaceHolder 3"/>
          <p:cNvSpPr>
            <a:spLocks noGrp="1"/>
          </p:cNvSpPr>
          <p:nvPr>
            <p:ph type="dt"/>
          </p:nvPr>
        </p:nvSpPr>
        <p:spPr>
          <a:xfrm>
            <a:off x="4480667" y="0"/>
            <a:ext cx="3435300" cy="510238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120" name="PlaceHolder 4"/>
          <p:cNvSpPr>
            <a:spLocks noGrp="1"/>
          </p:cNvSpPr>
          <p:nvPr>
            <p:ph type="ftr"/>
          </p:nvPr>
        </p:nvSpPr>
        <p:spPr>
          <a:xfrm>
            <a:off x="0" y="9701467"/>
            <a:ext cx="3435300" cy="510238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121" name="PlaceHolder 5"/>
          <p:cNvSpPr>
            <a:spLocks noGrp="1"/>
          </p:cNvSpPr>
          <p:nvPr>
            <p:ph type="sldNum"/>
          </p:nvPr>
        </p:nvSpPr>
        <p:spPr>
          <a:xfrm>
            <a:off x="4480667" y="9701467"/>
            <a:ext cx="3435300" cy="510238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A491C5BD-93CA-4D67-9568-7203A3FB639A}" type="slidenum">
              <a:rPr lang="en-US" sz="1400">
                <a:latin typeface="Times New Roman"/>
              </a:rPr>
              <a:pPr algn="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87091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958167" y="8819515"/>
            <a:ext cx="3026467" cy="463820"/>
          </a:xfrm>
          <a:prstGeom prst="rect">
            <a:avLst/>
          </a:prstGeom>
          <a:noFill/>
          <a:ln>
            <a:noFill/>
          </a:ln>
        </p:spPr>
        <p:txBody>
          <a:bodyPr lIns="92958" tIns="46479" rIns="92958" bIns="46479"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31333" y="4409757"/>
            <a:ext cx="5121967" cy="41773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462971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5B0E508-6F57-43C9-A20C-F11DBB73965E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013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04938" y="774700"/>
            <a:ext cx="51069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13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9510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8612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FC6D1F-5047-4A41-8035-C70B3596725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024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04938" y="774700"/>
            <a:ext cx="51069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9510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54376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FF6E3C7-F33D-4303-B67A-E7BC3331626A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034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04938" y="774700"/>
            <a:ext cx="51069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34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03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82772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AC5A0B-BE18-44CC-8DF1-98695C14C6E0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044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04938" y="774700"/>
            <a:ext cx="51069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44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03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8073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04004EF-3D3B-4BB1-A22D-E386BF379F4B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054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04938" y="774700"/>
            <a:ext cx="51069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54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03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3617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56A3FFD-DE12-4B00-9266-5FCED8080901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064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04938" y="774700"/>
            <a:ext cx="51069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64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03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2342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99F75C-5C4E-4749-8322-05653FD89C2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04938" y="774700"/>
            <a:ext cx="51069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9510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8215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9C0FAE-0CF8-417D-B746-30FA46C9390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04938" y="774700"/>
            <a:ext cx="51069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9510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4911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1F507F4-83C6-49F2-BE7B-6A9D9B1B0A3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52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04938" y="774700"/>
            <a:ext cx="51069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52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9510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732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13FD25-6BB1-4D35-AE68-0CD1C960FB5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962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04938" y="774700"/>
            <a:ext cx="51069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62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9510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2777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1430B5B-7D33-4C53-8E4C-67CF52675BB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972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04938" y="774700"/>
            <a:ext cx="51069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72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9510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688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F9B0DC-76B0-4A91-892E-4E6878BCB58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983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04938" y="774700"/>
            <a:ext cx="51069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03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3333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CE1723-4DE9-4EC7-AEBD-050B925FA20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993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04938" y="774700"/>
            <a:ext cx="51069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93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9510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5196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DFA5A82-0C4A-48C2-9BD1-2DA09F05C35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003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404938" y="774700"/>
            <a:ext cx="5106987" cy="3830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03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280" y="4849767"/>
            <a:ext cx="6333391" cy="4503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2168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73D2-EAFA-49AA-A59E-80DB6924EB2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FF3B-004E-4109-94F8-824527394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73D2-EAFA-49AA-A59E-80DB6924EB2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FF3B-004E-4109-94F8-824527394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73D2-EAFA-49AA-A59E-80DB6924EB2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FF3B-004E-4109-94F8-824527394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73D2-EAFA-49AA-A59E-80DB6924EB2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FF3B-004E-4109-94F8-824527394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73D2-EAFA-49AA-A59E-80DB6924EB2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FF3B-004E-4109-94F8-824527394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73D2-EAFA-49AA-A59E-80DB6924EB2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FF3B-004E-4109-94F8-824527394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73D2-EAFA-49AA-A59E-80DB6924EB2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FF3B-004E-4109-94F8-824527394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73D2-EAFA-49AA-A59E-80DB6924EB2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FF3B-004E-4109-94F8-824527394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dirty="0"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6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440"/>
            <a:ext cx="8229240" cy="189720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73D2-EAFA-49AA-A59E-80DB6924EB2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FF3B-004E-4109-94F8-824527394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73D2-EAFA-49AA-A59E-80DB6924EB2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FF3B-004E-4109-94F8-824527394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73D2-EAFA-49AA-A59E-80DB6924EB2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3FF3B-004E-4109-94F8-824527394A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3200" strike="noStrike">
                <a:solidFill>
                  <a:srgbClr val="000000"/>
                </a:solidFill>
                <a:latin typeface="Calibri"/>
              </a:rPr>
              <a:t>Seventh Outline LevelClick to edit Master text styles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 sz="2800" strike="noStrike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en-US" sz="2400" strike="noStrike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0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 strike="noStrike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0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000" strike="noStrike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en-US" sz="1200" strike="noStrike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8" r:id="rId6"/>
  </p:sldLayoutIdLst>
  <p:timing>
    <p:tnLst>
      <p:par>
        <p:cTn id="1" dur="indefinite" restart="never" nodeType="tmRoot"/>
      </p:par>
    </p:tnLst>
  </p:timing>
  <p:hf hdr="0" ftr="0" dt="0"/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773D2-EAFA-49AA-A59E-80DB6924EB2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3FF3B-004E-4109-94F8-824527394A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587077"/>
            <a:ext cx="7268040" cy="13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3206749"/>
            <a:ext cx="4114440" cy="1244673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dirty="0" smtClean="0">
                <a:ea typeface="ＭＳ Ｐゴシック"/>
              </a:rPr>
              <a:t>2D Arrays, Lists</a:t>
            </a:r>
            <a:r>
              <a:rPr lang="en-US" sz="3200" smtClean="0">
                <a:ea typeface="ＭＳ Ｐゴシック"/>
              </a:rPr>
              <a:t>, and User </a:t>
            </a:r>
            <a:r>
              <a:rPr lang="en-US" sz="3200" dirty="0" smtClean="0">
                <a:ea typeface="ＭＳ Ｐゴシック"/>
              </a:rPr>
              <a:t>Modules</a:t>
            </a:r>
            <a:endParaRPr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Example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174043" y="3061731"/>
            <a:ext cx="4976640" cy="2572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# Compute each student's average exam grade.</a:t>
            </a:r>
          </a:p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for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i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b="1" dirty="0">
                <a:latin typeface="Courier New" panose="02070309020205020404" pitchFamily="49" charset="0"/>
              </a:rPr>
              <a:t>in</a:t>
            </a:r>
            <a:r>
              <a:rPr lang="en-US" altLang="en-US" sz="1451" dirty="0">
                <a:latin typeface="Courier New" panose="02070309020205020404" pitchFamily="49" charset="0"/>
              </a:rPr>
              <a:t> range(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num_students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 :</a:t>
            </a:r>
          </a:p>
          <a:p>
            <a:pPr>
              <a:lnSpc>
                <a:spcPct val="94000"/>
              </a:lnSpc>
            </a:pP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total = 0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for</a:t>
            </a:r>
            <a:r>
              <a:rPr lang="en-US" altLang="en-US" sz="1451" dirty="0">
                <a:latin typeface="Courier New" panose="02070309020205020404" pitchFamily="49" charset="0"/>
              </a:rPr>
              <a:t> j </a:t>
            </a:r>
            <a:r>
              <a:rPr lang="en-US" altLang="en-US" sz="1451" b="1" dirty="0">
                <a:latin typeface="Courier New" panose="02070309020205020404" pitchFamily="49" charset="0"/>
              </a:rPr>
              <a:t>in</a:t>
            </a:r>
            <a:r>
              <a:rPr lang="en-US" altLang="en-US" sz="1451" dirty="0">
                <a:latin typeface="Courier New" panose="02070309020205020404" pitchFamily="49" charset="0"/>
              </a:rPr>
              <a:t> range(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num_exams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 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total +=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exam_grades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i,j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exam_avg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total /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num_exams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print</a:t>
            </a:r>
            <a:r>
              <a:rPr lang="en-US" altLang="en-US" sz="1451" dirty="0">
                <a:latin typeface="Courier New" panose="02070309020205020404" pitchFamily="49" charset="0"/>
              </a:rPr>
              <a:t>( "%2d:  %6.2f" % (i+1,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exam_avg</a:t>
            </a:r>
            <a:r>
              <a:rPr lang="en-US" altLang="en-US" sz="1451" dirty="0">
                <a:latin typeface="Courier New" panose="02070309020205020404" pitchFamily="49" charset="0"/>
              </a:rPr>
              <a:t>) )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idx="4294967295"/>
          </p:nvPr>
        </p:nvSpPr>
        <p:spPr>
          <a:xfrm>
            <a:off x="8214135" y="6341806"/>
            <a:ext cx="929865" cy="304340"/>
          </a:xfrm>
          <a:prstGeom prst="rect">
            <a:avLst/>
          </a:prstGeom>
        </p:spPr>
        <p:txBody>
          <a:bodyPr/>
          <a:lstStyle/>
          <a:p>
            <a:fld id="{43D76ED8-ECBB-4FBB-BC70-E6C152310BF2}" type="slidenum">
              <a:rPr lang="en-US" altLang="en-US"/>
              <a:pPr/>
              <a:t>10</a:t>
            </a:fld>
            <a:endParaRPr lang="en-US" altLang="en-US" dirty="0"/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avggrades.py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20877" y="2123768"/>
            <a:ext cx="64084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How to compute the average for the class?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1289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Implementing the 2-D Array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897121" y="1656361"/>
            <a:ext cx="7659360" cy="4525920"/>
          </a:xfrm>
          <a:prstGeom prst="rect">
            <a:avLst/>
          </a:prstGeo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There are various approaches that can be used to implement a 2-D array.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Use a single 1-D array with the elements arranged by row or column.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Use a 1-D array of 1-D arrays</a:t>
            </a:r>
            <a:r>
              <a:rPr lang="en-US" altLang="en-US" sz="2400" dirty="0" smtClean="0">
                <a:latin typeface="+mn-lt"/>
              </a:rPr>
              <a:t>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 smtClean="0">
                <a:latin typeface="+mn-lt"/>
              </a:rPr>
              <a:t>Use lists</a:t>
            </a:r>
            <a:endParaRPr lang="en-US" altLang="en-US" sz="24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8298721" y="6428521"/>
            <a:ext cx="521722" cy="225497"/>
          </a:xfrm>
          <a:prstGeom prst="rect">
            <a:avLst/>
          </a:prstGeom>
        </p:spPr>
        <p:txBody>
          <a:bodyPr/>
          <a:lstStyle/>
          <a:p>
            <a:fld id="{FE8E6098-4D0D-4AB8-97E5-4B5901D8A315}" type="slidenum">
              <a:rPr lang="en-US" altLang="en-US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67260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Array of Arrays Implementation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/>
          </p:nvPr>
        </p:nvSpPr>
        <p:spPr>
          <a:xfrm>
            <a:off x="897121" y="1656361"/>
            <a:ext cx="7659360" cy="4525920"/>
          </a:xfrm>
          <a:prstGeom prst="rect">
            <a:avLst/>
          </a:prstGeo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Each row is stored within its own 1-D array. 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A 1-D array is used to store references to each row array.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idx="12"/>
          </p:nvPr>
        </p:nvSpPr>
        <p:spPr>
          <a:xfrm>
            <a:off x="8298720" y="6428520"/>
            <a:ext cx="577993" cy="429479"/>
          </a:xfrm>
          <a:prstGeom prst="rect">
            <a:avLst/>
          </a:prstGeom>
        </p:spPr>
        <p:txBody>
          <a:bodyPr/>
          <a:lstStyle/>
          <a:p>
            <a:fld id="{9D68CED2-5E68-41D4-A4BF-B141A124C460}" type="slidenum">
              <a:rPr lang="en-US" altLang="en-US"/>
              <a:pPr/>
              <a:t>12</a:t>
            </a:fld>
            <a:endParaRPr lang="en-US" altLang="en-US" dirty="0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41" y="3341161"/>
            <a:ext cx="7513920" cy="22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12789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Implementation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277281" y="1797480"/>
            <a:ext cx="5087520" cy="3876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Array2D :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__init__( self,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n_rows</a:t>
            </a:r>
            <a:r>
              <a:rPr lang="en-US" altLang="en-US" sz="1451" dirty="0">
                <a:latin typeface="Courier New" panose="02070309020205020404" pitchFamily="49" charset="0"/>
              </a:rPr>
              <a:t>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n_cols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): 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Array( </a:t>
            </a:r>
            <a:r>
              <a:rPr lang="en-US" altLang="en-US" sz="1451" dirty="0" err="1">
                <a:latin typeface="Courier New" panose="02070309020205020404" pitchFamily="49" charset="0"/>
              </a:rPr>
              <a:t>numRows</a:t>
            </a:r>
            <a:r>
              <a:rPr lang="en-US" altLang="en-US" sz="1451" dirty="0">
                <a:latin typeface="Courier New" panose="02070309020205020404" pitchFamily="49" charset="0"/>
              </a:rPr>
              <a:t> )   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for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i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b="1" dirty="0">
                <a:latin typeface="Courier New" panose="02070309020205020404" pitchFamily="49" charset="0"/>
              </a:rPr>
              <a:t>in</a:t>
            </a:r>
            <a:r>
              <a:rPr lang="en-US" altLang="en-US" sz="1451" dirty="0">
                <a:latin typeface="Courier New" panose="02070309020205020404" pitchFamily="49" charset="0"/>
              </a:rPr>
              <a:t> range(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n_rows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 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sz="1451" dirty="0">
                <a:latin typeface="Courier New" panose="02070309020205020404" pitchFamily="49" charset="0"/>
              </a:rPr>
              <a:t>] = Array(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n_cols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num_rows</a:t>
            </a:r>
            <a:r>
              <a:rPr lang="en-US" altLang="en-US" sz="1451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len</a:t>
            </a:r>
            <a:r>
              <a:rPr lang="en-US" altLang="en-US" sz="1451" dirty="0">
                <a:latin typeface="Courier New" panose="02070309020205020404" pitchFamily="49" charset="0"/>
              </a:rPr>
              <a:t>(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num_cols</a:t>
            </a:r>
            <a:r>
              <a:rPr lang="en-US" altLang="en-US" sz="1451" dirty="0">
                <a:latin typeface="Courier New" panose="02070309020205020404" pitchFamily="49" charset="0"/>
              </a:rPr>
              <a:t>( self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len</a:t>
            </a:r>
            <a:r>
              <a:rPr lang="en-US" altLang="en-US" sz="1451" dirty="0">
                <a:latin typeface="Courier New" panose="02070309020205020404" pitchFamily="49" charset="0"/>
              </a:rPr>
              <a:t>(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[0</a:t>
            </a:r>
            <a:r>
              <a:rPr lang="en-US" altLang="en-US" sz="1451" dirty="0">
                <a:latin typeface="Courier New" panose="02070309020205020404" pitchFamily="49" charset="0"/>
              </a:rPr>
              <a:t>] )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clear( self, </a:t>
            </a:r>
            <a:r>
              <a:rPr lang="en-US" altLang="en-US" sz="1451" dirty="0" smtClean="0">
                <a:latin typeface="Courier New" panose="02070309020205020404" pitchFamily="49" charset="0"/>
              </a:rPr>
              <a:t>value = 0):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for</a:t>
            </a:r>
            <a:r>
              <a:rPr lang="en-US" altLang="en-US" sz="1451" dirty="0">
                <a:latin typeface="Courier New" panose="02070309020205020404" pitchFamily="49" charset="0"/>
              </a:rPr>
              <a:t> row </a:t>
            </a:r>
            <a:r>
              <a:rPr lang="en-US" altLang="en-US" sz="1451" b="1" dirty="0">
                <a:latin typeface="Courier New" panose="02070309020205020404" pitchFamily="49" charset="0"/>
              </a:rPr>
              <a:t>in</a:t>
            </a:r>
            <a:r>
              <a:rPr lang="en-US" altLang="en-US" sz="1451" dirty="0">
                <a:latin typeface="Courier New" panose="02070309020205020404" pitchFamily="49" charset="0"/>
              </a:rPr>
              <a:t> range(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self.num_rows</a:t>
            </a:r>
            <a:r>
              <a:rPr lang="en-US" altLang="en-US" sz="1451" dirty="0">
                <a:latin typeface="Courier New" panose="02070309020205020404" pitchFamily="49" charset="0"/>
              </a:rPr>
              <a:t>()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</a:t>
            </a:r>
            <a:r>
              <a:rPr lang="en-US" altLang="en-US" sz="1451" dirty="0" err="1">
                <a:latin typeface="Courier New" panose="02070309020205020404" pitchFamily="49" charset="0"/>
              </a:rPr>
              <a:t>row.clear</a:t>
            </a:r>
            <a:r>
              <a:rPr lang="en-US" altLang="en-US" sz="1451" dirty="0">
                <a:latin typeface="Courier New" panose="02070309020205020404" pitchFamily="49" charset="0"/>
              </a:rPr>
              <a:t>( value )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idx="4294967295"/>
          </p:nvPr>
        </p:nvSpPr>
        <p:spPr>
          <a:xfrm>
            <a:off x="8637588" y="6484938"/>
            <a:ext cx="506412" cy="234950"/>
          </a:xfrm>
          <a:prstGeom prst="rect">
            <a:avLst/>
          </a:prstGeom>
        </p:spPr>
        <p:txBody>
          <a:bodyPr/>
          <a:lstStyle/>
          <a:p>
            <a:fld id="{21DB2090-98C3-4BC9-8F24-AC4E89DB34C2}" type="slidenum">
              <a:rPr lang="en-US" altLang="en-US"/>
              <a:pPr/>
              <a:t>13</a:t>
            </a:fld>
            <a:endParaRPr lang="en-US" altLang="en-US" dirty="0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array.py</a:t>
            </a:r>
          </a:p>
        </p:txBody>
      </p:sp>
    </p:spTree>
    <p:extLst>
      <p:ext uri="{BB962C8B-B14F-4D97-AF65-F5344CB8AC3E}">
        <p14:creationId xmlns:p14="http://schemas.microsoft.com/office/powerpoint/2010/main" val="34992352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Implementation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/>
          </p:nvPr>
        </p:nvSpPr>
        <p:spPr>
          <a:xfrm>
            <a:off x="897121" y="1656361"/>
            <a:ext cx="7659360" cy="4525920"/>
          </a:xfrm>
          <a:prstGeom prst="rect">
            <a:avLst/>
          </a:prstGeo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Subscript notation:</a:t>
            </a:r>
          </a:p>
          <a:p>
            <a:pPr marL="783372" lvl="1" indent="-293764">
              <a:lnSpc>
                <a:spcPct val="94000"/>
              </a:lnSpc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   </a:t>
            </a:r>
            <a:r>
              <a:rPr lang="en-US" altLang="en-US" sz="2400" dirty="0">
                <a:latin typeface="Courier New" pitchFamily="49" charset="0"/>
                <a:cs typeface="Courier New" pitchFamily="49" charset="0"/>
              </a:rPr>
              <a:t>y = x[r, c]  </a:t>
            </a:r>
            <a:r>
              <a:rPr lang="en-US" altLang="en-US" sz="2400" dirty="0" smtClean="0">
                <a:latin typeface="Courier New" pitchFamily="49" charset="0"/>
                <a:cs typeface="Courier New" pitchFamily="49" charset="0"/>
              </a:rPr>
              <a:t>x[r</a:t>
            </a:r>
            <a:r>
              <a:rPr lang="en-US" altLang="en-US" sz="2400" dirty="0">
                <a:latin typeface="Courier New" pitchFamily="49" charset="0"/>
                <a:cs typeface="Courier New" pitchFamily="49" charset="0"/>
              </a:rPr>
              <a:t>, c] = </a:t>
            </a:r>
            <a:r>
              <a:rPr lang="en-US" altLang="en-US" sz="2400" dirty="0" smtClean="0">
                <a:latin typeface="Courier New" pitchFamily="49" charset="0"/>
                <a:cs typeface="Courier New" pitchFamily="49" charset="0"/>
              </a:rPr>
              <a:t>z</a:t>
            </a:r>
          </a:p>
          <a:p>
            <a:pPr marL="457200" indent="-346075">
              <a:spcBef>
                <a:spcPts val="3266"/>
              </a:spcBef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Subscripts are passed to the methods as a </a:t>
            </a:r>
            <a:r>
              <a:rPr lang="en-US" altLang="en-US" sz="2400" dirty="0" err="1">
                <a:latin typeface="+mn-lt"/>
              </a:rPr>
              <a:t>tuple</a:t>
            </a:r>
            <a:r>
              <a:rPr lang="en-US" altLang="en-US" sz="2400" dirty="0">
                <a:latin typeface="+mn-lt"/>
              </a:rPr>
              <a:t>.</a:t>
            </a:r>
          </a:p>
          <a:p>
            <a:pPr marL="457200" lvl="1" indent="-346075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 smtClean="0">
                <a:latin typeface="+mn-lt"/>
              </a:rPr>
              <a:t>Must </a:t>
            </a:r>
            <a:r>
              <a:rPr lang="en-US" altLang="en-US" sz="2400" dirty="0">
                <a:latin typeface="+mn-lt"/>
              </a:rPr>
              <a:t>verify the size of the tuple.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8298720" y="6428521"/>
            <a:ext cx="465451" cy="253633"/>
          </a:xfrm>
          <a:prstGeom prst="rect">
            <a:avLst/>
          </a:prstGeom>
        </p:spPr>
        <p:txBody>
          <a:bodyPr/>
          <a:lstStyle/>
          <a:p>
            <a:fld id="{8B742C3B-55B7-40D7-A5B7-2A9CFDA80FB8}" type="slidenum">
              <a:rPr lang="en-US" altLang="en-US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475185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Implementation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1179361" y="1797480"/>
            <a:ext cx="7741440" cy="3876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Array2D :  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__</a:t>
            </a:r>
            <a:r>
              <a:rPr lang="en-US" altLang="en-US" sz="1451" dirty="0" err="1">
                <a:latin typeface="Courier New" panose="02070309020205020404" pitchFamily="49" charset="0"/>
              </a:rPr>
              <a:t>getitem</a:t>
            </a:r>
            <a:r>
              <a:rPr lang="en-US" altLang="en-US" sz="1451" dirty="0">
                <a:latin typeface="Courier New" panose="02070309020205020404" pitchFamily="49" charset="0"/>
              </a:rPr>
              <a:t>__( self,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):                              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assert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len</a:t>
            </a:r>
            <a:r>
              <a:rPr lang="en-US" altLang="en-US" sz="1451" dirty="0" smtClean="0">
                <a:latin typeface="Courier New" panose="02070309020205020404" pitchFamily="49" charset="0"/>
              </a:rPr>
              <a:t>(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>
                <a:latin typeface="Courier New" panose="02070309020205020404" pitchFamily="49" charset="0"/>
              </a:rPr>
              <a:t>) == 2, "Invalid number of array subscripts."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row 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[0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 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[1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assert</a:t>
            </a:r>
            <a:r>
              <a:rPr lang="en-US" altLang="en-US" sz="1451" dirty="0">
                <a:latin typeface="Courier New" panose="02070309020205020404" pitchFamily="49" charset="0"/>
              </a:rPr>
              <a:t> row &gt;= 0 </a:t>
            </a:r>
            <a:r>
              <a:rPr lang="en-US" altLang="en-US" sz="1451" b="1" dirty="0">
                <a:latin typeface="Courier New" panose="02070309020205020404" pitchFamily="49" charset="0"/>
              </a:rPr>
              <a:t>and</a:t>
            </a:r>
            <a:r>
              <a:rPr lang="en-US" altLang="en-US" sz="1451" dirty="0">
                <a:latin typeface="Courier New" panose="02070309020205020404" pitchFamily="49" charset="0"/>
              </a:rPr>
              <a:t> row &lt;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self.num_rows</a:t>
            </a:r>
            <a:r>
              <a:rPr lang="en-US" altLang="en-US" sz="1451" dirty="0">
                <a:latin typeface="Courier New" panose="02070309020205020404" pitchFamily="49" charset="0"/>
              </a:rPr>
              <a:t>() \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 and </a:t>
            </a:r>
            <a:r>
              <a:rPr lang="en-US" altLang="en-US" sz="1451" dirty="0" err="1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 &gt;= 0 </a:t>
            </a:r>
            <a:r>
              <a:rPr lang="en-US" altLang="en-US" sz="1451" b="1" dirty="0">
                <a:latin typeface="Courier New" panose="02070309020205020404" pitchFamily="49" charset="0"/>
              </a:rPr>
              <a:t>and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 &lt;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self.num_cols</a:t>
            </a:r>
            <a:r>
              <a:rPr lang="en-US" altLang="en-US" sz="1451" dirty="0">
                <a:latin typeface="Courier New" panose="02070309020205020404" pitchFamily="49" charset="0"/>
              </a:rPr>
              <a:t>(), \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     "Array subscript out of range."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the_row_array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[row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the_row_array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]                        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idx="4294967295"/>
          </p:nvPr>
        </p:nvSpPr>
        <p:spPr>
          <a:xfrm>
            <a:off x="8566150" y="6427788"/>
            <a:ext cx="577850" cy="227012"/>
          </a:xfrm>
          <a:prstGeom prst="rect">
            <a:avLst/>
          </a:prstGeom>
        </p:spPr>
        <p:txBody>
          <a:bodyPr/>
          <a:lstStyle/>
          <a:p>
            <a:fld id="{AE25641B-A46D-46A8-AA30-9BB4BA5C98E7}" type="slidenum">
              <a:rPr lang="en-US" altLang="en-US"/>
              <a:pPr/>
              <a:t>15</a:t>
            </a:fld>
            <a:endParaRPr lang="en-US" altLang="en-US" dirty="0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array.py</a:t>
            </a:r>
          </a:p>
        </p:txBody>
      </p:sp>
    </p:spTree>
    <p:extLst>
      <p:ext uri="{BB962C8B-B14F-4D97-AF65-F5344CB8AC3E}">
        <p14:creationId xmlns:p14="http://schemas.microsoft.com/office/powerpoint/2010/main" val="35858962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Implementation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179361" y="1797480"/>
            <a:ext cx="7639200" cy="3876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Array2D :  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__</a:t>
            </a:r>
            <a:r>
              <a:rPr lang="en-US" altLang="en-US" sz="1451" dirty="0" err="1">
                <a:latin typeface="Courier New" panose="02070309020205020404" pitchFamily="49" charset="0"/>
              </a:rPr>
              <a:t>setitem</a:t>
            </a:r>
            <a:r>
              <a:rPr lang="en-US" altLang="en-US" sz="1451" dirty="0">
                <a:latin typeface="Courier New" panose="02070309020205020404" pitchFamily="49" charset="0"/>
              </a:rPr>
              <a:t>__( self,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>
                <a:latin typeface="Courier New" panose="02070309020205020404" pitchFamily="49" charset="0"/>
              </a:rPr>
              <a:t>, value 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assert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len</a:t>
            </a:r>
            <a:r>
              <a:rPr lang="en-US" altLang="en-US" sz="1451" dirty="0" smtClean="0">
                <a:latin typeface="Courier New" panose="02070309020205020404" pitchFamily="49" charset="0"/>
              </a:rPr>
              <a:t>(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>
                <a:latin typeface="Courier New" panose="02070309020205020404" pitchFamily="49" charset="0"/>
              </a:rPr>
              <a:t>) == 2, "Invalid number of array subscripts."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row 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[0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 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ndx_tuple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[1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assert</a:t>
            </a:r>
            <a:r>
              <a:rPr lang="en-US" altLang="en-US" sz="1451" dirty="0">
                <a:latin typeface="Courier New" panose="02070309020205020404" pitchFamily="49" charset="0"/>
              </a:rPr>
              <a:t> row &gt;= 0 </a:t>
            </a:r>
            <a:r>
              <a:rPr lang="en-US" altLang="en-US" sz="1451" b="1" dirty="0">
                <a:latin typeface="Courier New" panose="02070309020205020404" pitchFamily="49" charset="0"/>
              </a:rPr>
              <a:t>and</a:t>
            </a:r>
            <a:r>
              <a:rPr lang="en-US" altLang="en-US" sz="1451" dirty="0">
                <a:latin typeface="Courier New" panose="02070309020205020404" pitchFamily="49" charset="0"/>
              </a:rPr>
              <a:t> row &lt;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self.num_rows</a:t>
            </a:r>
            <a:r>
              <a:rPr lang="en-US" altLang="en-US" sz="1451" dirty="0">
                <a:latin typeface="Courier New" panose="02070309020205020404" pitchFamily="49" charset="0"/>
              </a:rPr>
              <a:t>() \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 and </a:t>
            </a:r>
            <a:r>
              <a:rPr lang="en-US" altLang="en-US" sz="1451" dirty="0" err="1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 &gt;= 0 </a:t>
            </a:r>
            <a:r>
              <a:rPr lang="en-US" altLang="en-US" sz="1451" b="1" dirty="0">
                <a:latin typeface="Courier New" panose="02070309020205020404" pitchFamily="49" charset="0"/>
              </a:rPr>
              <a:t>and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 &lt;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self.num_cols</a:t>
            </a:r>
            <a:r>
              <a:rPr lang="en-US" altLang="en-US" sz="1451" dirty="0">
                <a:latin typeface="Courier New" panose="02070309020205020404" pitchFamily="49" charset="0"/>
              </a:rPr>
              <a:t>(), \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       "Array subscript out of range."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the_row_array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[row</a:t>
            </a:r>
            <a:r>
              <a:rPr lang="en-US" altLang="en-US" sz="1451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the_row_array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col</a:t>
            </a:r>
            <a:r>
              <a:rPr lang="en-US" altLang="en-US" sz="1451" dirty="0">
                <a:latin typeface="Courier New" panose="02070309020205020404" pitchFamily="49" charset="0"/>
              </a:rPr>
              <a:t>] = value          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idx="4294967295"/>
          </p:nvPr>
        </p:nvSpPr>
        <p:spPr>
          <a:xfrm>
            <a:off x="8651875" y="6456363"/>
            <a:ext cx="492125" cy="263525"/>
          </a:xfrm>
          <a:prstGeom prst="rect">
            <a:avLst/>
          </a:prstGeom>
        </p:spPr>
        <p:txBody>
          <a:bodyPr/>
          <a:lstStyle/>
          <a:p>
            <a:fld id="{8B7D822C-B0B4-418F-A779-97FAD6CBDF54}" type="slidenum">
              <a:rPr lang="en-US" altLang="en-US"/>
              <a:pPr/>
              <a:t>16</a:t>
            </a:fld>
            <a:endParaRPr lang="en-US" altLang="en-US" dirty="0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array.py</a:t>
            </a:r>
          </a:p>
        </p:txBody>
      </p:sp>
    </p:spTree>
    <p:extLst>
      <p:ext uri="{BB962C8B-B14F-4D97-AF65-F5344CB8AC3E}">
        <p14:creationId xmlns:p14="http://schemas.microsoft.com/office/powerpoint/2010/main" val="2722010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+mj-lt"/>
              </a:rPr>
              <a:t>User Modules in Python</a:t>
            </a:r>
            <a:endParaRPr lang="en-US" sz="3600" dirty="0">
              <a:latin typeface="+mj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/>
          </p:nvPr>
        </p:nvSpPr>
        <p:spPr>
          <a:xfrm>
            <a:off x="457200" y="2983346"/>
            <a:ext cx="8229240" cy="1144800"/>
          </a:xfrm>
        </p:spPr>
        <p:txBody>
          <a:bodyPr/>
          <a:lstStyle/>
          <a:p>
            <a:r>
              <a:rPr lang="en-US" sz="2000" dirty="0" smtClean="0">
                <a:latin typeface="+mn-lt"/>
              </a:rPr>
              <a:t>Notice that in Python programs, one can use any previously defined modules. You have seen statements such as </a:t>
            </a:r>
          </a:p>
          <a:p>
            <a:endParaRPr lang="en-US" sz="2000" dirty="0"/>
          </a:p>
          <a:p>
            <a:r>
              <a:rPr lang="en-US" sz="2000" dirty="0" smtClean="0">
                <a:latin typeface="Consolas" panose="020B0609020204030204" pitchFamily="49" charset="0"/>
              </a:rPr>
              <a:t>import </a:t>
            </a:r>
            <a:r>
              <a:rPr lang="en-US" sz="2000" dirty="0" err="1" smtClean="0">
                <a:latin typeface="Consolas" panose="020B0609020204030204" pitchFamily="49" charset="0"/>
              </a:rPr>
              <a:t>datetime</a:t>
            </a:r>
            <a:endParaRPr lang="en-US" sz="2000" dirty="0" smtClean="0">
              <a:latin typeface="Consolas" panose="020B0609020204030204" pitchFamily="49" charset="0"/>
            </a:endParaRPr>
          </a:p>
          <a:p>
            <a:r>
              <a:rPr lang="en-US" sz="2000" dirty="0" smtClean="0">
                <a:latin typeface="Consolas" panose="020B0609020204030204" pitchFamily="49" charset="0"/>
              </a:rPr>
              <a:t>import </a:t>
            </a:r>
            <a:r>
              <a:rPr lang="en-US" sz="2000" dirty="0" err="1" smtClean="0">
                <a:latin typeface="Consolas" panose="020B0609020204030204" pitchFamily="49" charset="0"/>
              </a:rPr>
              <a:t>matplotlib</a:t>
            </a:r>
            <a:endParaRPr lang="en-US" sz="2000" dirty="0" smtClean="0">
              <a:latin typeface="Consolas" panose="020B0609020204030204" pitchFamily="49" charset="0"/>
            </a:endParaRPr>
          </a:p>
          <a:p>
            <a:endParaRPr lang="en-US" sz="2000" dirty="0"/>
          </a:p>
          <a:p>
            <a:r>
              <a:rPr lang="en-US" sz="2000" dirty="0" smtClean="0">
                <a:latin typeface="+mn-lt"/>
              </a:rPr>
              <a:t>These are system defined modules, or modules defined by other programmers that now become standard.</a:t>
            </a:r>
          </a:p>
          <a:p>
            <a:endParaRPr lang="en-US" sz="2000" dirty="0"/>
          </a:p>
          <a:p>
            <a:r>
              <a:rPr lang="en-US" sz="2000" dirty="0" smtClean="0">
                <a:latin typeface="+mn-lt"/>
              </a:rPr>
              <a:t>You can define your own, such as the example we see in</a:t>
            </a:r>
          </a:p>
          <a:p>
            <a:r>
              <a:rPr lang="en-US" sz="2000" dirty="0" smtClean="0"/>
              <a:t> </a:t>
            </a:r>
          </a:p>
          <a:p>
            <a:r>
              <a:rPr lang="en-US" sz="2000" dirty="0" smtClean="0">
                <a:latin typeface="Consolas" panose="020B0609020204030204" pitchFamily="49" charset="0"/>
              </a:rPr>
              <a:t>from </a:t>
            </a:r>
            <a:r>
              <a:rPr lang="en-US" sz="2000" dirty="0" err="1" smtClean="0">
                <a:latin typeface="Consolas" panose="020B0609020204030204" pitchFamily="49" charset="0"/>
              </a:rPr>
              <a:t>array_list</a:t>
            </a:r>
            <a:r>
              <a:rPr lang="en-US" sz="2000" dirty="0" smtClean="0">
                <a:latin typeface="Consolas" panose="020B0609020204030204" pitchFamily="49" charset="0"/>
              </a:rPr>
              <a:t> import Array2D</a:t>
            </a:r>
            <a:endParaRPr lang="en-US" sz="20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26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 smtClean="0">
                <a:latin typeface="+mj-lt"/>
              </a:rPr>
              <a:t>Arrays And Lists</a:t>
            </a:r>
            <a:endParaRPr lang="en-US" altLang="en-US" dirty="0">
              <a:latin typeface="+mj-lt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/>
          </p:nvPr>
        </p:nvSpPr>
        <p:spPr>
          <a:xfrm>
            <a:off x="1023841" y="1018441"/>
            <a:ext cx="7659360" cy="4525920"/>
          </a:xfrm>
          <a:prstGeom prst="rect">
            <a:avLst/>
          </a:prstGeom>
          <a:ln/>
        </p:spPr>
        <p:txBody>
          <a:bodyPr/>
          <a:lstStyle/>
          <a:p>
            <a:pPr marL="391686" lvl="1" indent="-293764">
              <a:spcAft>
                <a:spcPts val="9797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 smtClean="0">
                <a:latin typeface="+mn-lt"/>
              </a:rPr>
              <a:t>An array </a:t>
            </a:r>
            <a:r>
              <a:rPr lang="en-US" altLang="en-US" sz="2400" dirty="0">
                <a:latin typeface="+mn-lt"/>
              </a:rPr>
              <a:t>has to be </a:t>
            </a:r>
            <a:r>
              <a:rPr lang="en-US" altLang="en-US" sz="2400" dirty="0" smtClean="0">
                <a:latin typeface="+mn-lt"/>
              </a:rPr>
              <a:t>created and initialized </a:t>
            </a:r>
            <a:r>
              <a:rPr lang="en-US" altLang="en-US" sz="2400" dirty="0">
                <a:latin typeface="+mn-lt"/>
              </a:rPr>
              <a:t>before it can be used.</a:t>
            </a:r>
          </a:p>
          <a:p>
            <a:pPr marL="783372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elements are like any other variable.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we must keep track of the size of the array.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idx="12"/>
          </p:nvPr>
        </p:nvSpPr>
        <p:spPr>
          <a:xfrm>
            <a:off x="8298721" y="6428521"/>
            <a:ext cx="384480" cy="290880"/>
          </a:xfrm>
          <a:prstGeom prst="rect">
            <a:avLst/>
          </a:prstGeom>
        </p:spPr>
        <p:txBody>
          <a:bodyPr/>
          <a:lstStyle/>
          <a:p>
            <a:fld id="{88D879F7-B37F-416E-A096-6DA69FF02D0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381760" y="2718849"/>
            <a:ext cx="2766240" cy="522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s</a:t>
            </a:r>
            <a:r>
              <a:rPr lang="en-US" altLang="en-US" sz="2000" dirty="0" smtClean="0">
                <a:latin typeface="Courier New" panose="02070309020205020404" pitchFamily="49" charset="0"/>
              </a:rPr>
              <a:t>lots = [None for </a:t>
            </a:r>
            <a:r>
              <a:rPr lang="en-US" alt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sz="2000" dirty="0" smtClean="0">
                <a:latin typeface="Courier New" panose="02070309020205020404" pitchFamily="49" charset="0"/>
              </a:rPr>
              <a:t> in range(5)]</a:t>
            </a:r>
          </a:p>
          <a:p>
            <a:pPr>
              <a:lnSpc>
                <a:spcPct val="94000"/>
              </a:lnSpc>
            </a:pPr>
            <a:r>
              <a:rPr lang="en-US" altLang="en-US" sz="2000" b="1" dirty="0" smtClean="0">
                <a:latin typeface="Courier New" panose="02070309020205020404" pitchFamily="49" charset="0"/>
              </a:rPr>
              <a:t>for</a:t>
            </a:r>
            <a:r>
              <a:rPr lang="en-US" altLang="en-US" sz="2000" dirty="0" smtClean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latin typeface="Courier New" panose="02070309020205020404" pitchFamily="49" charset="0"/>
              </a:rPr>
              <a:t>in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smtClean="0">
                <a:latin typeface="Courier New" panose="02070309020205020404" pitchFamily="49" charset="0"/>
              </a:rPr>
              <a:t>range(</a:t>
            </a:r>
            <a:r>
              <a:rPr lang="en-US" altLang="en-US" sz="2000" dirty="0" err="1" smtClean="0">
                <a:latin typeface="Courier New" panose="02070309020205020404" pitchFamily="49" charset="0"/>
              </a:rPr>
              <a:t>len</a:t>
            </a:r>
            <a:r>
              <a:rPr lang="en-US" altLang="en-US" sz="2000" dirty="0" smtClean="0">
                <a:latin typeface="Courier New" panose="02070309020205020404" pitchFamily="49" charset="0"/>
              </a:rPr>
              <a:t>(slots)):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  </a:t>
            </a:r>
            <a:r>
              <a:rPr lang="en-US" altLang="en-US" sz="2000" dirty="0" smtClean="0">
                <a:latin typeface="Courier New" panose="02070309020205020404" pitchFamily="49" charset="0"/>
              </a:rPr>
              <a:t>print(slots[</a:t>
            </a:r>
            <a:r>
              <a:rPr lang="en-US" altLang="en-US" sz="2000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sz="2000" dirty="0" smtClean="0">
                <a:latin typeface="Courier New" panose="02070309020205020404" pitchFamily="49" charset="0"/>
              </a:rPr>
              <a:t>])</a:t>
            </a:r>
            <a:endParaRPr lang="en-US" altLang="en-US" sz="2000" dirty="0">
              <a:latin typeface="Courier New" panose="02070309020205020404" pitchFamily="49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760" y="4836547"/>
            <a:ext cx="4377600" cy="77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4195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List: Construction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/>
          </p:nvPr>
        </p:nvSpPr>
        <p:spPr>
          <a:xfrm>
            <a:off x="897121" y="1656361"/>
            <a:ext cx="7659360" cy="1297773"/>
          </a:xfrm>
          <a:prstGeom prst="rect">
            <a:avLst/>
          </a:prstGeo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The Python list interface provides an abstraction to the actual underlying implementation.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idx="12"/>
          </p:nvPr>
        </p:nvSpPr>
        <p:spPr>
          <a:xfrm>
            <a:off x="8298721" y="6428521"/>
            <a:ext cx="384480" cy="290880"/>
          </a:xfrm>
          <a:prstGeom prst="rect">
            <a:avLst/>
          </a:prstGeom>
        </p:spPr>
        <p:txBody>
          <a:bodyPr/>
          <a:lstStyle/>
          <a:p>
            <a:fld id="{511404EC-8E4B-4EF0-8D27-FB3B02C9985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566801" y="3530521"/>
            <a:ext cx="4010400" cy="262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dirty="0" err="1">
                <a:latin typeface="Courier New" panose="02070309020205020404" pitchFamily="49" charset="0"/>
              </a:rPr>
              <a:t>p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y_list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</a:t>
            </a:r>
            <a:r>
              <a:rPr lang="en-US" altLang="en-US" sz="1814" dirty="0">
                <a:latin typeface="Courier New" panose="02070309020205020404" pitchFamily="49" charset="0"/>
              </a:rPr>
              <a:t>= [ 4, 12, 2, 34, 17 ]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21" y="4710934"/>
            <a:ext cx="2943360" cy="1213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9144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/>
          </p:nvPr>
        </p:nvSpPr>
        <p:spPr>
          <a:xfrm>
            <a:off x="897121" y="1656361"/>
            <a:ext cx="7659360" cy="4525920"/>
          </a:xfrm>
          <a:prstGeom prst="rect">
            <a:avLst/>
          </a:prstGeo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Arrays of 2 or more dimensions are not supported at the hardware level.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Most languages provide some mechanism for creating and managing multi-dimensional arrays.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2-D arrays are very </a:t>
            </a:r>
            <a:r>
              <a:rPr lang="en-US" altLang="en-US" sz="2400" dirty="0" smtClean="0">
                <a:latin typeface="+mn-lt"/>
              </a:rPr>
              <a:t>common data structure </a:t>
            </a:r>
            <a:r>
              <a:rPr lang="en-US" altLang="en-US" sz="2400" dirty="0">
                <a:latin typeface="+mn-lt"/>
              </a:rPr>
              <a:t>in computer science.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8298721" y="6428521"/>
            <a:ext cx="384480" cy="290880"/>
          </a:xfrm>
          <a:prstGeom prst="rect">
            <a:avLst/>
          </a:prstGeom>
        </p:spPr>
        <p:txBody>
          <a:bodyPr/>
          <a:lstStyle/>
          <a:p>
            <a:fld id="{B02641EE-F741-4C01-B4F5-50171BC825B8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5520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ADT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/>
          </p:nvPr>
        </p:nvSpPr>
        <p:spPr>
          <a:xfrm>
            <a:off x="897121" y="1656361"/>
            <a:ext cx="7659360" cy="2012390"/>
          </a:xfrm>
          <a:prstGeom prst="rect">
            <a:avLst/>
          </a:prstGeo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A 2-D </a:t>
            </a:r>
            <a:r>
              <a:rPr lang="en-US" altLang="en-US" sz="2400" i="1" dirty="0">
                <a:solidFill>
                  <a:srgbClr val="104475"/>
                </a:solidFill>
                <a:latin typeface="+mn-lt"/>
              </a:rPr>
              <a:t>array</a:t>
            </a:r>
            <a:r>
              <a:rPr lang="en-US" altLang="en-US" sz="2400" dirty="0">
                <a:latin typeface="+mn-lt"/>
              </a:rPr>
              <a:t> consists of a collection of elements organized into rows and columns.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Elements are referenced by row and column </a:t>
            </a:r>
            <a:r>
              <a:rPr lang="en-US" altLang="en-US" sz="2400" dirty="0" smtClean="0">
                <a:latin typeface="+mn-lt"/>
              </a:rPr>
              <a:t>index (start </a:t>
            </a:r>
            <a:r>
              <a:rPr lang="en-US" altLang="en-US" sz="2400" dirty="0">
                <a:latin typeface="+mn-lt"/>
              </a:rPr>
              <a:t>at 0).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Once created, array size can not be changed.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8298721" y="6428521"/>
            <a:ext cx="384480" cy="290880"/>
          </a:xfrm>
          <a:prstGeom prst="rect">
            <a:avLst/>
          </a:prstGeom>
        </p:spPr>
        <p:txBody>
          <a:bodyPr/>
          <a:lstStyle/>
          <a:p>
            <a:fld id="{86E06EA3-D905-49E3-9746-7490BDB1D313}" type="slidenum">
              <a:rPr lang="en-US" altLang="en-US"/>
              <a:pPr/>
              <a:t>5</a:t>
            </a:fld>
            <a:endParaRPr lang="en-US" altLang="en-US"/>
          </a:p>
        </p:txBody>
      </p:sp>
      <p:graphicFrame>
        <p:nvGraphicFramePr>
          <p:cNvPr id="3481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068474"/>
              </p:ext>
            </p:extLst>
          </p:nvPr>
        </p:nvGraphicFramePr>
        <p:xfrm>
          <a:off x="2694241" y="3897000"/>
          <a:ext cx="3756960" cy="2527351"/>
        </p:xfrm>
        <a:graphic>
          <a:graphicData uri="http://schemas.openxmlformats.org/drawingml/2006/table">
            <a:tbl>
              <a:tblPr/>
              <a:tblGrid>
                <a:gridCol w="3756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80251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 marL="431800" indent="-215900"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Array2D(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nrows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,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ncols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num_rows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num_cols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clear( value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getitem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 i</a:t>
                      </a:r>
                      <a:r>
                        <a:rPr kumimoji="0" lang="en-US" altLang="en-US" sz="1600" b="0" i="0" u="none" strike="noStrike" cap="none" normalizeH="0" baseline="-2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, i</a:t>
                      </a:r>
                      <a:r>
                        <a:rPr kumimoji="0" lang="en-US" altLang="en-US" sz="1800" b="0" i="0" u="none" strike="noStrike" cap="none" normalizeH="0" baseline="-2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setitem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 i</a:t>
                      </a:r>
                      <a:r>
                        <a:rPr kumimoji="0" lang="en-US" altLang="en-US" sz="1600" b="0" i="0" u="none" strike="noStrike" cap="none" normalizeH="0" baseline="-2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, i</a:t>
                      </a:r>
                      <a:r>
                        <a:rPr kumimoji="0" lang="en-US" altLang="en-US" sz="1800" b="0" i="0" u="none" strike="noStrike" cap="none" normalizeH="0" baseline="-2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, value )</a:t>
                      </a:r>
                    </a:p>
                  </a:txBody>
                  <a:tcPr marL="57473" marR="57473" marT="188747" marB="172746" horzOverflow="overflow">
                    <a:lnL>
                      <a:noFill/>
                    </a:lnL>
                    <a:lnR>
                      <a:noFill/>
                    </a:lnR>
                    <a:lnT w="360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078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2400" dirty="0">
                <a:latin typeface="+mj-lt"/>
              </a:rPr>
              <a:t>2-D Array Example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/>
          </p:nvPr>
        </p:nvSpPr>
        <p:spPr>
          <a:xfrm>
            <a:off x="897121" y="1656361"/>
            <a:ext cx="7659360" cy="2168507"/>
          </a:xfrm>
          <a:prstGeom prst="rect">
            <a:avLst/>
          </a:prstGeo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Suppose we have a text file containing exam grades for multiple students.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Extract the grades from the file.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Store them in a 2-D array.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Compute the average exam grades</a:t>
            </a:r>
            <a:r>
              <a:rPr lang="en-US" altLang="en-US" sz="2400" dirty="0" smtClean="0">
                <a:latin typeface="+mn-lt"/>
              </a:rPr>
              <a:t>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 smtClean="0">
                <a:latin typeface="+mn-lt"/>
              </a:rPr>
              <a:t>Example: </a:t>
            </a:r>
            <a:r>
              <a:rPr lang="en-US" altLang="en-US" sz="2400" i="1" dirty="0" smtClean="0">
                <a:latin typeface="+mn-lt"/>
              </a:rPr>
              <a:t>n</a:t>
            </a:r>
            <a:r>
              <a:rPr lang="en-US" altLang="en-US" sz="2400" dirty="0" smtClean="0">
                <a:latin typeface="+mn-lt"/>
              </a:rPr>
              <a:t> (7) students with </a:t>
            </a:r>
            <a:r>
              <a:rPr lang="en-US" altLang="en-US" sz="2400" i="1" dirty="0" smtClean="0">
                <a:latin typeface="+mn-lt"/>
              </a:rPr>
              <a:t>m</a:t>
            </a:r>
            <a:r>
              <a:rPr lang="en-US" altLang="en-US" sz="2400" dirty="0" smtClean="0">
                <a:latin typeface="+mn-lt"/>
              </a:rPr>
              <a:t> (3) grades each</a:t>
            </a:r>
            <a:endParaRPr lang="en-US" altLang="en-US" sz="2400" dirty="0">
              <a:latin typeface="+mn-lt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idx="12"/>
          </p:nvPr>
        </p:nvSpPr>
        <p:spPr>
          <a:xfrm>
            <a:off x="8298721" y="6428521"/>
            <a:ext cx="384480" cy="290880"/>
          </a:xfrm>
          <a:prstGeom prst="rect">
            <a:avLst/>
          </a:prstGeom>
        </p:spPr>
        <p:txBody>
          <a:bodyPr/>
          <a:lstStyle/>
          <a:p>
            <a:fld id="{81C51F98-31E9-4D10-A81C-8ABE0ECB0B0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289453" y="4026601"/>
            <a:ext cx="1874880" cy="2547360"/>
          </a:xfrm>
          <a:prstGeom prst="rect">
            <a:avLst/>
          </a:prstGeom>
          <a:solidFill>
            <a:srgbClr val="E6E6E6"/>
          </a:solidFill>
          <a:ln w="126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39" tIns="111354" rIns="97639" bIns="97639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7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3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90   96   92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85   91   89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82   73   84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69   82   86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95   88   91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78   64   84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92   85   89</a:t>
            </a:r>
          </a:p>
        </p:txBody>
      </p:sp>
    </p:spTree>
    <p:extLst>
      <p:ext uri="{BB962C8B-B14F-4D97-AF65-F5344CB8AC3E}">
        <p14:creationId xmlns:p14="http://schemas.microsoft.com/office/powerpoint/2010/main" val="1424227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57200" y="2791935"/>
            <a:ext cx="8229240" cy="1144800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Open the data file</a:t>
            </a:r>
          </a:p>
          <a:p>
            <a:pPr lvl="1">
              <a:lnSpc>
                <a:spcPct val="94000"/>
              </a:lnSpc>
            </a:pPr>
            <a:r>
              <a:rPr lang="en-US" altLang="en-US" dirty="0" err="1" smtClean="0">
                <a:latin typeface="Courier New" panose="02070309020205020404" pitchFamily="49" charset="0"/>
              </a:rPr>
              <a:t>grade_file</a:t>
            </a:r>
            <a:r>
              <a:rPr lang="en-US" altLang="en-US" dirty="0" smtClean="0">
                <a:latin typeface="Courier New" panose="02070309020205020404" pitchFamily="49" charset="0"/>
              </a:rPr>
              <a:t> = open( filename, "r" )</a:t>
            </a:r>
          </a:p>
          <a:p>
            <a:pPr>
              <a:lnSpc>
                <a:spcPct val="94000"/>
              </a:lnSpc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b="1" dirty="0" smtClean="0">
                <a:latin typeface="+mn-lt"/>
              </a:rPr>
              <a:t>Read number of exams and number of </a:t>
            </a:r>
            <a:r>
              <a:rPr lang="en-US" altLang="en-US" b="1" dirty="0" smtClean="0">
                <a:latin typeface="+mn-lt"/>
              </a:rPr>
              <a:t>students</a:t>
            </a:r>
          </a:p>
          <a:p>
            <a:pPr>
              <a:lnSpc>
                <a:spcPct val="94000"/>
              </a:lnSpc>
            </a:pPr>
            <a:r>
              <a:rPr lang="en-US" altLang="en-US" dirty="0" err="1" smtClean="0">
                <a:latin typeface="Courier New" panose="02070309020205020404" pitchFamily="49" charset="0"/>
              </a:rPr>
              <a:t>num_students</a:t>
            </a:r>
            <a:r>
              <a:rPr lang="en-US" altLang="en-US" dirty="0" smtClean="0">
                <a:latin typeface="Courier New" panose="02070309020205020404" pitchFamily="49" charset="0"/>
              </a:rPr>
              <a:t> =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( </a:t>
            </a:r>
            <a:r>
              <a:rPr lang="en-US" altLang="en-US" dirty="0" err="1" smtClean="0">
                <a:latin typeface="Courier New" panose="02070309020205020404" pitchFamily="49" charset="0"/>
              </a:rPr>
              <a:t>gradeFile.readline</a:t>
            </a:r>
            <a:r>
              <a:rPr lang="en-US" altLang="en-US" dirty="0" smtClean="0">
                <a:latin typeface="Courier New" panose="02070309020205020404" pitchFamily="49" charset="0"/>
              </a:rPr>
              <a:t>() )</a:t>
            </a:r>
            <a:endParaRPr lang="en-US" altLang="en-US" b="1" dirty="0" smtClean="0">
              <a:latin typeface="+mn-lt"/>
            </a:endParaRPr>
          </a:p>
          <a:p>
            <a:pPr>
              <a:lnSpc>
                <a:spcPct val="94000"/>
              </a:lnSpc>
            </a:pPr>
            <a:r>
              <a:rPr lang="en-US" altLang="en-US" dirty="0" err="1" smtClean="0">
                <a:latin typeface="Courier New" panose="02070309020205020404" pitchFamily="49" charset="0"/>
              </a:rPr>
              <a:t>num_exams</a:t>
            </a:r>
            <a:r>
              <a:rPr lang="en-US" altLang="en-US" dirty="0" smtClean="0">
                <a:latin typeface="Courier New" panose="02070309020205020404" pitchFamily="49" charset="0"/>
              </a:rPr>
              <a:t> =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( </a:t>
            </a:r>
            <a:r>
              <a:rPr lang="en-US" altLang="en-US" dirty="0" err="1" smtClean="0">
                <a:latin typeface="Courier New" panose="02070309020205020404" pitchFamily="49" charset="0"/>
              </a:rPr>
              <a:t>grade_file.readline</a:t>
            </a:r>
            <a:r>
              <a:rPr lang="en-US" altLang="en-US" dirty="0" smtClean="0">
                <a:latin typeface="Courier New" panose="02070309020205020404" pitchFamily="49" charset="0"/>
              </a:rPr>
              <a:t>() )</a:t>
            </a:r>
          </a:p>
          <a:p>
            <a:pPr>
              <a:lnSpc>
                <a:spcPct val="94000"/>
              </a:lnSpc>
            </a:pPr>
            <a:endParaRPr lang="en-US" altLang="en-US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b="1" dirty="0" smtClean="0">
                <a:latin typeface="+mn-lt"/>
              </a:rPr>
              <a:t>Create a 2-D array</a:t>
            </a:r>
          </a:p>
          <a:p>
            <a:pPr>
              <a:lnSpc>
                <a:spcPct val="94000"/>
              </a:lnSpc>
            </a:pPr>
            <a:r>
              <a:rPr lang="en-US" altLang="en-US" dirty="0" err="1" smtClean="0">
                <a:latin typeface="Courier New" panose="02070309020205020404" pitchFamily="49" charset="0"/>
              </a:rPr>
              <a:t>exam_grades</a:t>
            </a:r>
            <a:r>
              <a:rPr lang="en-US" altLang="en-US" dirty="0" smtClean="0">
                <a:latin typeface="Courier New" panose="02070309020205020404" pitchFamily="49" charset="0"/>
              </a:rPr>
              <a:t> = Array2D( </a:t>
            </a:r>
            <a:r>
              <a:rPr lang="en-US" altLang="en-US" dirty="0" err="1" smtClean="0">
                <a:latin typeface="Courier New" panose="02070309020205020404" pitchFamily="49" charset="0"/>
              </a:rPr>
              <a:t>num_students</a:t>
            </a:r>
            <a:r>
              <a:rPr lang="en-US" altLang="en-US" dirty="0" smtClean="0">
                <a:latin typeface="Courier New" panose="02070309020205020404" pitchFamily="49" charset="0"/>
              </a:rPr>
              <a:t>, </a:t>
            </a:r>
            <a:r>
              <a:rPr lang="en-US" altLang="en-US" dirty="0" err="1" smtClean="0">
                <a:latin typeface="Courier New" panose="02070309020205020404" pitchFamily="49" charset="0"/>
              </a:rPr>
              <a:t>num_exams</a:t>
            </a:r>
            <a:r>
              <a:rPr lang="en-US" altLang="en-US" dirty="0" smtClean="0">
                <a:latin typeface="Courier New" panose="02070309020205020404" pitchFamily="49" charset="0"/>
              </a:rPr>
              <a:t> )</a:t>
            </a:r>
          </a:p>
          <a:p>
            <a:pPr>
              <a:lnSpc>
                <a:spcPct val="94000"/>
              </a:lnSpc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b="1" dirty="0" smtClean="0">
                <a:latin typeface="+mn-lt"/>
              </a:rPr>
              <a:t>Read the grades into the array</a:t>
            </a:r>
          </a:p>
          <a:p>
            <a:pPr>
              <a:lnSpc>
                <a:spcPct val="94000"/>
              </a:lnSpc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3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+mj-lt"/>
              </a:rPr>
              <a:t>How to tackle the problem?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7</a:t>
            </a:fld>
            <a:endParaRPr lang="uk-UA"/>
          </a:p>
        </p:txBody>
      </p:sp>
      <p:sp>
        <p:nvSpPr>
          <p:cNvPr id="6" name="TextBox 5"/>
          <p:cNvSpPr txBox="1"/>
          <p:nvPr/>
        </p:nvSpPr>
        <p:spPr>
          <a:xfrm>
            <a:off x="442452" y="4572001"/>
            <a:ext cx="6526146" cy="16587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4000"/>
              </a:lnSpc>
            </a:pPr>
            <a:r>
              <a:rPr lang="en-US" altLang="en-US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</a:rPr>
              <a:t> = 0</a:t>
            </a:r>
          </a:p>
          <a:p>
            <a:pPr>
              <a:lnSpc>
                <a:spcPct val="94000"/>
              </a:lnSpc>
            </a:pPr>
            <a:r>
              <a:rPr lang="en-US" altLang="en-US" b="1" dirty="0" smtClean="0">
                <a:latin typeface="Courier New" panose="02070309020205020404" pitchFamily="49" charset="0"/>
              </a:rPr>
              <a:t>for</a:t>
            </a:r>
            <a:r>
              <a:rPr lang="en-US" altLang="en-US" dirty="0" smtClean="0">
                <a:latin typeface="Courier New" panose="02070309020205020404" pitchFamily="49" charset="0"/>
              </a:rPr>
              <a:t> student </a:t>
            </a:r>
            <a:r>
              <a:rPr lang="en-US" altLang="en-US" b="1" dirty="0" smtClean="0">
                <a:latin typeface="Courier New" panose="02070309020205020404" pitchFamily="49" charset="0"/>
              </a:rPr>
              <a:t>in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dirty="0" err="1" smtClean="0">
                <a:latin typeface="Courier New" panose="02070309020205020404" pitchFamily="49" charset="0"/>
              </a:rPr>
              <a:t>grade_file</a:t>
            </a:r>
            <a:r>
              <a:rPr lang="en-US" altLang="en-US" dirty="0" smtClean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dirty="0" smtClean="0">
                <a:latin typeface="Courier New" panose="02070309020205020404" pitchFamily="49" charset="0"/>
              </a:rPr>
              <a:t>  grades = </a:t>
            </a:r>
            <a:r>
              <a:rPr lang="en-US" altLang="en-US" dirty="0" err="1" smtClean="0">
                <a:latin typeface="Courier New" panose="02070309020205020404" pitchFamily="49" charset="0"/>
              </a:rPr>
              <a:t>student.split</a:t>
            </a:r>
            <a:r>
              <a:rPr lang="en-US" altLang="en-US" dirty="0" smtClean="0">
                <a:latin typeface="Courier New" panose="02070309020205020404" pitchFamily="49" charset="0"/>
              </a:rPr>
              <a:t>()    </a:t>
            </a:r>
          </a:p>
          <a:p>
            <a:pPr>
              <a:lnSpc>
                <a:spcPct val="94000"/>
              </a:lnSpc>
            </a:pPr>
            <a:r>
              <a:rPr lang="en-US" altLang="en-US" dirty="0" smtClean="0">
                <a:latin typeface="Courier New" panose="02070309020205020404" pitchFamily="49" charset="0"/>
              </a:rPr>
              <a:t>  </a:t>
            </a:r>
            <a:r>
              <a:rPr lang="en-US" altLang="en-US" b="1" dirty="0" smtClean="0">
                <a:latin typeface="Courier New" panose="02070309020205020404" pitchFamily="49" charset="0"/>
              </a:rPr>
              <a:t>for</a:t>
            </a:r>
            <a:r>
              <a:rPr lang="en-US" altLang="en-US" dirty="0" smtClean="0">
                <a:latin typeface="Courier New" panose="02070309020205020404" pitchFamily="49" charset="0"/>
              </a:rPr>
              <a:t> j </a:t>
            </a:r>
            <a:r>
              <a:rPr lang="en-US" altLang="en-US" b="1" dirty="0" smtClean="0">
                <a:latin typeface="Courier New" panose="02070309020205020404" pitchFamily="49" charset="0"/>
              </a:rPr>
              <a:t>in</a:t>
            </a:r>
            <a:r>
              <a:rPr lang="en-US" altLang="en-US" dirty="0" smtClean="0">
                <a:latin typeface="Courier New" panose="02070309020205020404" pitchFamily="49" charset="0"/>
              </a:rPr>
              <a:t> range( </a:t>
            </a:r>
            <a:r>
              <a:rPr lang="en-US" altLang="en-US" dirty="0" err="1" smtClean="0">
                <a:latin typeface="Courier New" panose="02070309020205020404" pitchFamily="49" charset="0"/>
              </a:rPr>
              <a:t>num_exams</a:t>
            </a:r>
            <a:r>
              <a:rPr lang="en-US" altLang="en-US" dirty="0" smtClean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dirty="0" smtClean="0">
                <a:latin typeface="Courier New" panose="02070309020205020404" pitchFamily="49" charset="0"/>
              </a:rPr>
              <a:t>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exam_grades</a:t>
            </a:r>
            <a:r>
              <a:rPr lang="en-US" altLang="en-US" dirty="0" smtClean="0">
                <a:latin typeface="Courier New" panose="02070309020205020404" pitchFamily="49" charset="0"/>
              </a:rPr>
              <a:t>[</a:t>
            </a:r>
            <a:r>
              <a:rPr lang="en-US" altLang="en-US" dirty="0" err="1" smtClean="0">
                <a:latin typeface="Courier New" panose="02070309020205020404" pitchFamily="49" charset="0"/>
              </a:rPr>
              <a:t>i,j</a:t>
            </a:r>
            <a:r>
              <a:rPr lang="en-US" altLang="en-US" dirty="0" smtClean="0">
                <a:latin typeface="Courier New" panose="02070309020205020404" pitchFamily="49" charset="0"/>
              </a:rPr>
              <a:t>] =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( grades[j] )       </a:t>
            </a:r>
          </a:p>
          <a:p>
            <a:pPr>
              <a:lnSpc>
                <a:spcPct val="94000"/>
              </a:lnSpc>
            </a:pPr>
            <a:r>
              <a:rPr lang="en-US" altLang="en-US" dirty="0" smtClean="0">
                <a:latin typeface="Courier New" panose="02070309020205020404" pitchFamily="49" charset="0"/>
              </a:rPr>
              <a:t>  </a:t>
            </a:r>
            <a:r>
              <a:rPr lang="en-US" altLang="en-US" dirty="0" err="1" smtClean="0">
                <a:latin typeface="Courier New" panose="02070309020205020404" pitchFamily="49" charset="0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</a:rPr>
              <a:t> += 1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Example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277281" y="1601640"/>
            <a:ext cx="7079040" cy="459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#from </a:t>
            </a:r>
            <a:r>
              <a:rPr lang="en-US" altLang="en-US" sz="1451" dirty="0" err="1">
                <a:latin typeface="Courier New" panose="02070309020205020404" pitchFamily="49" charset="0"/>
              </a:rPr>
              <a:t>array_list</a:t>
            </a:r>
            <a:r>
              <a:rPr lang="en-US" altLang="en-US" sz="1451" b="1" dirty="0">
                <a:latin typeface="Courier New" panose="02070309020205020404" pitchFamily="49" charset="0"/>
              </a:rPr>
              <a:t> import </a:t>
            </a:r>
            <a:r>
              <a:rPr lang="en-US" altLang="en-US" sz="1451" dirty="0" smtClean="0">
                <a:latin typeface="Courier New" panose="02070309020205020404" pitchFamily="49" charset="0"/>
              </a:rPr>
              <a:t>Array2D</a:t>
            </a:r>
          </a:p>
          <a:p>
            <a:pPr>
              <a:lnSpc>
                <a:spcPct val="94000"/>
              </a:lnSpc>
            </a:pPr>
            <a:r>
              <a:rPr lang="en-US" altLang="en-US" sz="1451" b="1" dirty="0" smtClean="0">
                <a:latin typeface="Courier New" panose="02070309020205020404" pitchFamily="49" charset="0"/>
              </a:rPr>
              <a:t>from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array </a:t>
            </a:r>
            <a:r>
              <a:rPr lang="en-US" altLang="en-US" sz="1451" b="1" dirty="0">
                <a:latin typeface="Courier New" panose="02070309020205020404" pitchFamily="49" charset="0"/>
              </a:rPr>
              <a:t>import</a:t>
            </a:r>
            <a:r>
              <a:rPr lang="en-US" altLang="en-US" sz="1451" dirty="0">
                <a:latin typeface="Courier New" panose="02070309020205020404" pitchFamily="49" charset="0"/>
              </a:rPr>
              <a:t> Array2D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# Open the text file for reading.</a:t>
            </a:r>
          </a:p>
          <a:p>
            <a:pPr>
              <a:lnSpc>
                <a:spcPct val="94000"/>
              </a:lnSpc>
            </a:pPr>
            <a:r>
              <a:rPr lang="en-US" altLang="en-US" sz="1451" dirty="0" err="1" smtClean="0">
                <a:latin typeface="Courier New" panose="02070309020205020404" pitchFamily="49" charset="0"/>
              </a:rPr>
              <a:t>grade_file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open( filename, "r" )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# Extract the first two values; indicate the size of the array.</a:t>
            </a:r>
          </a:p>
          <a:p>
            <a:pPr>
              <a:lnSpc>
                <a:spcPct val="94000"/>
              </a:lnSpc>
            </a:pPr>
            <a:r>
              <a:rPr lang="en-US" altLang="en-US" sz="1451" dirty="0" err="1" smtClean="0">
                <a:latin typeface="Courier New" panose="02070309020205020404" pitchFamily="49" charset="0"/>
              </a:rPr>
              <a:t>num_exams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</a:t>
            </a:r>
            <a:r>
              <a:rPr lang="en-US" altLang="en-US" sz="1451" dirty="0" err="1">
                <a:latin typeface="Courier New" panose="02070309020205020404" pitchFamily="49" charset="0"/>
              </a:rPr>
              <a:t>int</a:t>
            </a:r>
            <a:r>
              <a:rPr lang="en-US" altLang="en-US" sz="1451" dirty="0">
                <a:latin typeface="Courier New" panose="02070309020205020404" pitchFamily="49" charset="0"/>
              </a:rPr>
              <a:t>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grade_file.readline</a:t>
            </a:r>
            <a:r>
              <a:rPr lang="en-US" altLang="en-US" sz="1451" dirty="0">
                <a:latin typeface="Courier New" panose="02070309020205020404" pitchFamily="49" charset="0"/>
              </a:rPr>
              <a:t>() )</a:t>
            </a:r>
          </a:p>
          <a:p>
            <a:pPr>
              <a:lnSpc>
                <a:spcPct val="94000"/>
              </a:lnSpc>
            </a:pPr>
            <a:r>
              <a:rPr lang="en-US" altLang="en-US" sz="1451" dirty="0" err="1" smtClean="0">
                <a:latin typeface="Courier New" panose="02070309020205020404" pitchFamily="49" charset="0"/>
              </a:rPr>
              <a:t>num_students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</a:t>
            </a:r>
            <a:r>
              <a:rPr lang="en-US" altLang="en-US" sz="1451" dirty="0" err="1">
                <a:latin typeface="Courier New" panose="02070309020205020404" pitchFamily="49" charset="0"/>
              </a:rPr>
              <a:t>int</a:t>
            </a:r>
            <a:r>
              <a:rPr lang="en-US" altLang="en-US" sz="1451" dirty="0">
                <a:latin typeface="Courier New" panose="02070309020205020404" pitchFamily="49" charset="0"/>
              </a:rPr>
              <a:t>( </a:t>
            </a:r>
            <a:r>
              <a:rPr lang="en-US" altLang="en-US" sz="1451" dirty="0" err="1">
                <a:latin typeface="Courier New" panose="02070309020205020404" pitchFamily="49" charset="0"/>
              </a:rPr>
              <a:t>gradeFile.readline</a:t>
            </a:r>
            <a:r>
              <a:rPr lang="en-US" altLang="en-US" sz="1451" dirty="0">
                <a:latin typeface="Courier New" panose="02070309020205020404" pitchFamily="49" charset="0"/>
              </a:rPr>
              <a:t>() )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# Create the 2-D array to store the grades.</a:t>
            </a:r>
          </a:p>
          <a:p>
            <a:pPr>
              <a:lnSpc>
                <a:spcPct val="94000"/>
              </a:lnSpc>
            </a:pPr>
            <a:r>
              <a:rPr lang="en-US" altLang="en-US" sz="1451" dirty="0" err="1" smtClean="0">
                <a:latin typeface="Courier New" panose="02070309020205020404" pitchFamily="49" charset="0"/>
              </a:rPr>
              <a:t>exam_grades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Array2D(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num_students</a:t>
            </a:r>
            <a:r>
              <a:rPr lang="en-US" altLang="en-US" sz="1451" dirty="0">
                <a:latin typeface="Courier New" panose="02070309020205020404" pitchFamily="49" charset="0"/>
              </a:rPr>
              <a:t>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num_exams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# Extract the grades from the remaining lines.</a:t>
            </a:r>
          </a:p>
          <a:p>
            <a:pPr>
              <a:lnSpc>
                <a:spcPct val="94000"/>
              </a:lnSpc>
            </a:pPr>
            <a:r>
              <a:rPr lang="en-US" altLang="en-US" sz="1451" dirty="0" err="1">
                <a:latin typeface="Courier New" panose="02070309020205020404" pitchFamily="49" charset="0"/>
              </a:rPr>
              <a:t>i</a:t>
            </a:r>
            <a:r>
              <a:rPr lang="en-US" altLang="en-US" sz="1451" dirty="0">
                <a:latin typeface="Courier New" panose="02070309020205020404" pitchFamily="49" charset="0"/>
              </a:rPr>
              <a:t> = 0</a:t>
            </a:r>
          </a:p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for</a:t>
            </a:r>
            <a:r>
              <a:rPr lang="en-US" altLang="en-US" sz="1451" dirty="0">
                <a:latin typeface="Courier New" panose="02070309020205020404" pitchFamily="49" charset="0"/>
              </a:rPr>
              <a:t> student </a:t>
            </a:r>
            <a:r>
              <a:rPr lang="en-US" altLang="en-US" sz="1451" b="1" dirty="0">
                <a:latin typeface="Courier New" panose="02070309020205020404" pitchFamily="49" charset="0"/>
              </a:rPr>
              <a:t>in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grade_file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grades = </a:t>
            </a:r>
            <a:r>
              <a:rPr lang="en-US" altLang="en-US" sz="1451" dirty="0" err="1">
                <a:latin typeface="Courier New" panose="02070309020205020404" pitchFamily="49" charset="0"/>
              </a:rPr>
              <a:t>student.split</a:t>
            </a:r>
            <a:r>
              <a:rPr lang="en-US" altLang="en-US" sz="1451" dirty="0">
                <a:latin typeface="Courier New" panose="02070309020205020404" pitchFamily="49" charset="0"/>
              </a:rPr>
              <a:t>()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>
                <a:latin typeface="Courier New" panose="02070309020205020404" pitchFamily="49" charset="0"/>
              </a:rPr>
              <a:t>for</a:t>
            </a:r>
            <a:r>
              <a:rPr lang="en-US" altLang="en-US" sz="1451" dirty="0">
                <a:latin typeface="Courier New" panose="02070309020205020404" pitchFamily="49" charset="0"/>
              </a:rPr>
              <a:t> j </a:t>
            </a:r>
            <a:r>
              <a:rPr lang="en-US" altLang="en-US" sz="1451" b="1" dirty="0">
                <a:latin typeface="Courier New" panose="02070309020205020404" pitchFamily="49" charset="0"/>
              </a:rPr>
              <a:t>in</a:t>
            </a:r>
            <a:r>
              <a:rPr lang="en-US" altLang="en-US" sz="1451" dirty="0">
                <a:latin typeface="Courier New" panose="02070309020205020404" pitchFamily="49" charset="0"/>
              </a:rPr>
              <a:t> range(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num_exams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exam_grades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i,j</a:t>
            </a:r>
            <a:r>
              <a:rPr lang="en-US" altLang="en-US" sz="1451" dirty="0">
                <a:latin typeface="Courier New" panose="02070309020205020404" pitchFamily="49" charset="0"/>
              </a:rPr>
              <a:t>] =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int</a:t>
            </a:r>
            <a:r>
              <a:rPr lang="en-US" altLang="en-US" sz="1451" dirty="0">
                <a:latin typeface="Courier New" panose="02070309020205020404" pitchFamily="49" charset="0"/>
              </a:rPr>
              <a:t>( grades[j] )   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dirty="0" err="1">
                <a:latin typeface="Courier New" panose="02070309020205020404" pitchFamily="49" charset="0"/>
              </a:rPr>
              <a:t>i</a:t>
            </a:r>
            <a:r>
              <a:rPr lang="en-US" altLang="en-US" sz="1451" dirty="0">
                <a:latin typeface="Courier New" panose="02070309020205020404" pitchFamily="49" charset="0"/>
              </a:rPr>
              <a:t> += 1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# Close the text file.  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 err="1" smtClean="0">
                <a:latin typeface="Courier New" panose="02070309020205020404" pitchFamily="49" charset="0"/>
              </a:rPr>
              <a:t>grade_file.close</a:t>
            </a:r>
            <a:r>
              <a:rPr lang="en-US" altLang="en-US" sz="1451" dirty="0">
                <a:latin typeface="Courier New" panose="02070309020205020404" pitchFamily="49" charset="0"/>
              </a:rPr>
              <a:t>()  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idx="4294967295"/>
          </p:nvPr>
        </p:nvSpPr>
        <p:spPr>
          <a:xfrm>
            <a:off x="8759825" y="6427788"/>
            <a:ext cx="384175" cy="292100"/>
          </a:xfrm>
          <a:prstGeom prst="rect">
            <a:avLst/>
          </a:prstGeom>
        </p:spPr>
        <p:txBody>
          <a:bodyPr/>
          <a:lstStyle/>
          <a:p>
            <a:fld id="{5E486CAA-A00F-4989-84AC-7296839F947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 dirty="0">
                <a:solidFill>
                  <a:srgbClr val="FFFFFF"/>
                </a:solidFill>
              </a:rPr>
              <a:t>avggrades.py</a:t>
            </a:r>
          </a:p>
        </p:txBody>
      </p:sp>
    </p:spTree>
    <p:extLst>
      <p:ext uri="{BB962C8B-B14F-4D97-AF65-F5344CB8AC3E}">
        <p14:creationId xmlns:p14="http://schemas.microsoft.com/office/powerpoint/2010/main" val="503632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lIns="0" tIns="32002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sz="3200" dirty="0">
                <a:latin typeface="+mj-lt"/>
              </a:rPr>
              <a:t>2-D Array Example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/>
          </p:nvPr>
        </p:nvSpPr>
        <p:spPr>
          <a:xfrm>
            <a:off x="831601" y="1418761"/>
            <a:ext cx="7659360" cy="1176049"/>
          </a:xfrm>
          <a:prstGeom prst="rect">
            <a:avLst/>
          </a:prstGeo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>
                <a:latin typeface="+mn-lt"/>
              </a:rPr>
              <a:t>The contents of the 2-D array produced by the previous code segment.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idx="12"/>
          </p:nvPr>
        </p:nvSpPr>
        <p:spPr>
          <a:xfrm>
            <a:off x="8298721" y="6428521"/>
            <a:ext cx="384480" cy="290880"/>
          </a:xfrm>
          <a:prstGeom prst="rect">
            <a:avLst/>
          </a:prstGeom>
        </p:spPr>
        <p:txBody>
          <a:bodyPr/>
          <a:lstStyle/>
          <a:p>
            <a:fld id="{562E5660-02E6-44EA-930E-3B1D0E32C21E}" type="slidenum">
              <a:rPr lang="en-US" altLang="en-US"/>
              <a:pPr/>
              <a:t>9</a:t>
            </a:fld>
            <a:endParaRPr lang="en-US" altLang="en-US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721" y="2151721"/>
            <a:ext cx="1857600" cy="4069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2064961" y="3227401"/>
            <a:ext cx="1874880" cy="2547360"/>
          </a:xfrm>
          <a:prstGeom prst="rect">
            <a:avLst/>
          </a:prstGeom>
          <a:solidFill>
            <a:srgbClr val="E6E6E6"/>
          </a:solidFill>
          <a:ln w="126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639" tIns="111354" rIns="97639" bIns="97639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7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3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90   96   92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85   91   89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82   73   84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69   82   86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95   88   91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78   64   84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92   85   89</a:t>
            </a:r>
          </a:p>
        </p:txBody>
      </p:sp>
    </p:spTree>
    <p:extLst>
      <p:ext uri="{BB962C8B-B14F-4D97-AF65-F5344CB8AC3E}">
        <p14:creationId xmlns:p14="http://schemas.microsoft.com/office/powerpoint/2010/main" val="33097083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20859</TotalTime>
  <Words>1086</Words>
  <Application>Microsoft Office PowerPoint</Application>
  <PresentationFormat>On-screen Show (4:3)</PresentationFormat>
  <Paragraphs>211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ＭＳ Ｐゴシック</vt:lpstr>
      <vt:lpstr>Arial</vt:lpstr>
      <vt:lpstr>Bitstream Vera Sans</vt:lpstr>
      <vt:lpstr>Calibri</vt:lpstr>
      <vt:lpstr>Calibri Light</vt:lpstr>
      <vt:lpstr>Consolas</vt:lpstr>
      <vt:lpstr>Courier New</vt:lpstr>
      <vt:lpstr>DejaVu Sans</vt:lpstr>
      <vt:lpstr>StarSymbol</vt:lpstr>
      <vt:lpstr>Times New Roman</vt:lpstr>
      <vt:lpstr>Wingdings</vt:lpstr>
      <vt:lpstr>Office Theme</vt:lpstr>
      <vt:lpstr>Custom Design</vt:lpstr>
      <vt:lpstr>PowerPoint Presentation</vt:lpstr>
      <vt:lpstr>Arrays And Lists</vt:lpstr>
      <vt:lpstr>List: Construction</vt:lpstr>
      <vt:lpstr>2-D Arrays</vt:lpstr>
      <vt:lpstr>2-D Array ADT</vt:lpstr>
      <vt:lpstr>2-D Array Example</vt:lpstr>
      <vt:lpstr>How to tackle the problem?</vt:lpstr>
      <vt:lpstr>2-D Array Example</vt:lpstr>
      <vt:lpstr>2-D Array Example</vt:lpstr>
      <vt:lpstr>2-D Array Example</vt:lpstr>
      <vt:lpstr>Implementing the 2-D Array</vt:lpstr>
      <vt:lpstr>Array of Arrays Implementation</vt:lpstr>
      <vt:lpstr>2-D Array Implementation</vt:lpstr>
      <vt:lpstr>2-D Array Implementation</vt:lpstr>
      <vt:lpstr>2-D Array Implementation</vt:lpstr>
      <vt:lpstr>2-D Array Implementation</vt:lpstr>
      <vt:lpstr>User Modules in Python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Xiannong  Meng</dc:creator>
  <cp:lastModifiedBy>Xiannong Meng</cp:lastModifiedBy>
  <cp:revision>268</cp:revision>
  <cp:lastPrinted>2020-01-15T12:49:52Z</cp:lastPrinted>
  <dcterms:modified xsi:type="dcterms:W3CDTF">2020-01-15T14:17:57Z</dcterms:modified>
  <dc:language>en-US</dc:language>
</cp:coreProperties>
</file>