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B0E508-6F57-43C9-A20C-F11DBB73965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54038" y="774700"/>
            <a:ext cx="68087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9510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938878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FFB70-5828-4B4D-A7B0-91A8D38A1E3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157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Draw it for </a:t>
            </a:r>
            <a:r>
              <a:rPr lang="en-US" dirty="0" err="1" smtClean="0"/>
              <a:t>Pacman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Powerful idea… because</a:t>
            </a:r>
            <a:r>
              <a:rPr lang="en-US" baseline="0" dirty="0" smtClean="0"/>
              <a:t> I’ve noticed that it is how my son learn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Loves T-Rex. This is how he roars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FFB70-5828-4B4D-A7B0-91A8D38A1E3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4015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FC6D1F-5047-4A41-8035-C70B3596725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54038" y="774700"/>
            <a:ext cx="68087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9510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11369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F6E3C7-F33D-4303-B67A-E7BC3331626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54038" y="774700"/>
            <a:ext cx="68087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34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03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45458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AC5A0B-BE18-44CC-8DF1-98695C14C6E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54038" y="774700"/>
            <a:ext cx="68087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03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46127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4004EF-3D3B-4BB1-A22D-E386BF379F4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54038" y="774700"/>
            <a:ext cx="68087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03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24822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6A3FFD-DE12-4B00-9266-5FCED808090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54038" y="774700"/>
            <a:ext cx="68087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4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03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73362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7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145022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object should always manage its own internal</a:t>
            </a:r>
            <a:r>
              <a:rPr lang="en-US" baseline="0" dirty="0" smtClean="0"/>
              <a:t> state. It is responsible for how it carries out its own actions! Analogous to how a </a:t>
            </a:r>
            <a:r>
              <a:rPr lang="en-US" baseline="0" smtClean="0"/>
              <a:t>restaurant operates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86FE-77A4-4932-9E14-EF3824AF33A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8644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factors here? What would you need to know?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86FE-77A4-4932-9E14-EF3824AF33A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4350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8229240" cy="14229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2761830"/>
            <a:ext cx="8229240" cy="14229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75247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Implementing the 2-D Array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897121" y="1242271"/>
            <a:ext cx="7659360" cy="3394440"/>
          </a:xfrm>
          <a:prstGeom prst="rect">
            <a:avLst/>
          </a:prstGeom>
          <a:ln/>
        </p:spPr>
        <p:txBody>
          <a:bodyPr/>
          <a:lstStyle/>
          <a:p>
            <a:pPr marL="231775" indent="-231775" algn="l"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solidFill>
                  <a:schemeClr val="tx1"/>
                </a:solidFill>
                <a:effectLst/>
                <a:latin typeface="+mn-lt"/>
              </a:rPr>
              <a:t>There are various approaches that can be used </a:t>
            </a:r>
            <a:r>
              <a:rPr lang="en-US" altLang="en-US" sz="2400" dirty="0" smtClean="0">
                <a:solidFill>
                  <a:schemeClr val="tx1"/>
                </a:solidFill>
                <a:effectLst/>
                <a:latin typeface="+mn-lt"/>
              </a:rPr>
              <a:t>to implement </a:t>
            </a:r>
            <a:r>
              <a:rPr lang="en-US" altLang="en-US" sz="2400" dirty="0">
                <a:solidFill>
                  <a:schemeClr val="tx1"/>
                </a:solidFill>
                <a:effectLst/>
                <a:latin typeface="+mn-lt"/>
              </a:rPr>
              <a:t>a 2-D array.</a:t>
            </a:r>
          </a:p>
          <a:p>
            <a:pPr marL="231775" lvl="1" indent="-231775"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171450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</a:pPr>
            <a:r>
              <a:rPr lang="en-US" altLang="en-US" sz="2400" dirty="0">
                <a:latin typeface="+mn-lt"/>
              </a:rPr>
              <a:t>Use a single 1-D array with the elements arranged by row or column.</a:t>
            </a:r>
          </a:p>
          <a:p>
            <a:pPr marL="231775" lvl="1" indent="-231775"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231775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</a:pPr>
            <a:r>
              <a:rPr lang="en-US" altLang="en-US" sz="2400" dirty="0">
                <a:latin typeface="+mn-lt"/>
              </a:rPr>
              <a:t>Use a 1-D array of 1-D arrays</a:t>
            </a:r>
            <a:r>
              <a:rPr lang="en-US" altLang="en-US" sz="2400" dirty="0" smtClean="0">
                <a:latin typeface="+mn-lt"/>
              </a:rPr>
              <a:t>.</a:t>
            </a:r>
          </a:p>
          <a:p>
            <a:pPr marL="231775" lvl="1" indent="-231775"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231775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</a:pPr>
            <a:r>
              <a:rPr lang="en-US" altLang="en-US" sz="2400" dirty="0" smtClean="0">
                <a:latin typeface="+mn-lt"/>
              </a:rPr>
              <a:t>Use lists</a:t>
            </a:r>
            <a:endParaRPr lang="en-US" altLang="en-US" sz="2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1" y="4821391"/>
            <a:ext cx="521722" cy="169123"/>
          </a:xfrm>
          <a:prstGeom prst="rect">
            <a:avLst/>
          </a:prstGeom>
        </p:spPr>
        <p:txBody>
          <a:bodyPr/>
          <a:lstStyle/>
          <a:p>
            <a:fld id="{FE8E6098-4D0D-4AB8-97E5-4B5901D8A315}" type="slidenum">
              <a:rPr lang="en-US" altLang="en-US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127748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572703"/>
            <a:ext cx="8229600" cy="40005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Objects have a set of </a:t>
            </a:r>
            <a:r>
              <a:rPr lang="en-US" i="1" dirty="0" smtClean="0"/>
              <a:t>characteristics</a:t>
            </a:r>
            <a:r>
              <a:rPr lang="en-US" dirty="0" smtClean="0"/>
              <a:t> that make them unique</a:t>
            </a:r>
          </a:p>
          <a:p>
            <a:pPr lvl="1"/>
            <a:r>
              <a:rPr lang="en-US" dirty="0" smtClean="0"/>
              <a:t>What are some of our characteristics that make each of us unique?</a:t>
            </a:r>
          </a:p>
          <a:p>
            <a:pPr lvl="2"/>
            <a:r>
              <a:rPr lang="en-US" dirty="0" smtClean="0"/>
              <a:t>Eye color, Hair color, Sleeping, Hungry</a:t>
            </a:r>
          </a:p>
          <a:p>
            <a:pPr lvl="1"/>
            <a:r>
              <a:rPr lang="en-US" dirty="0" smtClean="0"/>
              <a:t>In O-O terminology, these are called </a:t>
            </a:r>
            <a:r>
              <a:rPr lang="en-US" b="1" dirty="0" smtClean="0"/>
              <a:t>attributes</a:t>
            </a:r>
            <a:r>
              <a:rPr lang="en-US" dirty="0" smtClean="0"/>
              <a:t>, or </a:t>
            </a:r>
            <a:r>
              <a:rPr lang="en-US" b="1" dirty="0" smtClean="0"/>
              <a:t>fields, </a:t>
            </a:r>
            <a:r>
              <a:rPr lang="en-US" dirty="0" smtClean="0"/>
              <a:t>or </a:t>
            </a:r>
            <a:r>
              <a:rPr lang="en-US" b="1" dirty="0" smtClean="0"/>
              <a:t>properties</a:t>
            </a:r>
          </a:p>
          <a:p>
            <a:pPr marL="457200" lvl="1" indent="0">
              <a:buNone/>
            </a:pPr>
            <a:endParaRPr lang="en-US" b="1" dirty="0" smtClean="0"/>
          </a:p>
          <a:p>
            <a:r>
              <a:rPr lang="en-US" dirty="0" smtClean="0"/>
              <a:t>Characteristics (</a:t>
            </a:r>
            <a:r>
              <a:rPr lang="en-US" b="1" dirty="0" smtClean="0"/>
              <a:t>attributes</a:t>
            </a:r>
            <a:r>
              <a:rPr lang="en-US" dirty="0" smtClean="0"/>
              <a:t>) have </a:t>
            </a:r>
            <a:r>
              <a:rPr lang="en-US" i="1" dirty="0" smtClean="0"/>
              <a:t>values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These values determine the </a:t>
            </a:r>
            <a:r>
              <a:rPr lang="en-US" b="1" dirty="0" smtClean="0"/>
              <a:t>state</a:t>
            </a:r>
            <a:r>
              <a:rPr lang="en-US" dirty="0" smtClean="0"/>
              <a:t> of an object at any time</a:t>
            </a:r>
          </a:p>
          <a:p>
            <a:pPr lvl="1"/>
            <a:r>
              <a:rPr lang="en-US" dirty="0" smtClean="0"/>
              <a:t>Most values are temporal, changing over time (for example, hair!) </a:t>
            </a:r>
          </a:p>
          <a:p>
            <a:pPr lvl="2"/>
            <a:r>
              <a:rPr lang="en-US" dirty="0" smtClean="0"/>
              <a:t>NOTE - If they are not temporal, then they may make good named constants in your code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692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7547"/>
            <a:ext cx="8229600" cy="857250"/>
          </a:xfrm>
        </p:spPr>
        <p:txBody>
          <a:bodyPr/>
          <a:lstStyle/>
          <a:p>
            <a:r>
              <a:rPr lang="en-US" dirty="0" smtClean="0"/>
              <a:t>Examples of Classes and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925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Fruit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Characteristics (attributes)</a:t>
            </a:r>
          </a:p>
          <a:p>
            <a:pPr lvl="1"/>
            <a:r>
              <a:rPr lang="en-US" sz="2400" b="1" dirty="0" smtClean="0">
                <a:latin typeface="Consolas" pitchFamily="49" charset="0"/>
              </a:rPr>
              <a:t>Name</a:t>
            </a:r>
          </a:p>
          <a:p>
            <a:pPr lvl="1"/>
            <a:r>
              <a:rPr lang="en-US" sz="2400" b="1" dirty="0" smtClean="0">
                <a:latin typeface="Consolas" pitchFamily="49" charset="0"/>
              </a:rPr>
              <a:t>Color</a:t>
            </a:r>
          </a:p>
          <a:p>
            <a:pPr lvl="1"/>
            <a:r>
              <a:rPr lang="en-US" sz="2400" b="1" dirty="0" smtClean="0">
                <a:latin typeface="Consolas" pitchFamily="49" charset="0"/>
              </a:rPr>
              <a:t>Weight</a:t>
            </a:r>
          </a:p>
          <a:p>
            <a:r>
              <a:rPr lang="en-US" dirty="0" smtClean="0"/>
              <a:t>Methods </a:t>
            </a:r>
          </a:p>
          <a:p>
            <a:pPr lvl="1"/>
            <a:r>
              <a:rPr lang="en-US" sz="2400" b="1" dirty="0" err="1" smtClean="0">
                <a:latin typeface="Consolas" pitchFamily="49" charset="0"/>
              </a:rPr>
              <a:t>be_eaten</a:t>
            </a:r>
            <a:r>
              <a:rPr lang="en-US" sz="2400" b="1" dirty="0" smtClean="0">
                <a:latin typeface="Consolas" pitchFamily="49" charset="0"/>
              </a:rPr>
              <a:t>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41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Apple(Fruit)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attributes</a:t>
            </a:r>
          </a:p>
          <a:p>
            <a:pPr lvl="1"/>
            <a:r>
              <a:rPr lang="en-US" sz="2400" b="1" dirty="0" smtClean="0">
                <a:latin typeface="Consolas" pitchFamily="49" charset="0"/>
              </a:rPr>
              <a:t>None</a:t>
            </a:r>
          </a:p>
          <a:p>
            <a:r>
              <a:rPr lang="en-US" dirty="0" smtClean="0"/>
              <a:t>Additional methods</a:t>
            </a:r>
          </a:p>
          <a:p>
            <a:pPr lvl="1"/>
            <a:r>
              <a:rPr lang="en-US" sz="2400" b="1" dirty="0">
                <a:latin typeface="Consolas" pitchFamily="49" charset="0"/>
              </a:rPr>
              <a:t>t</a:t>
            </a:r>
            <a:r>
              <a:rPr lang="en-US" sz="2400" b="1" dirty="0" smtClean="0">
                <a:latin typeface="Consolas" pitchFamily="49" charset="0"/>
              </a:rPr>
              <a:t>hrow()</a:t>
            </a:r>
            <a:endParaRPr lang="en-US" sz="2400" b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84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Orange(Fruit)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features</a:t>
            </a:r>
          </a:p>
          <a:p>
            <a:pPr lvl="1"/>
            <a:r>
              <a:rPr lang="en-US" sz="2400" b="1" dirty="0" smtClean="0">
                <a:latin typeface="Consolas" pitchFamily="49" charset="0"/>
              </a:rPr>
              <a:t>None</a:t>
            </a:r>
          </a:p>
          <a:p>
            <a:r>
              <a:rPr lang="en-US" dirty="0" smtClean="0"/>
              <a:t>Additional methods</a:t>
            </a:r>
          </a:p>
          <a:p>
            <a:pPr lvl="1"/>
            <a:r>
              <a:rPr lang="en-US" sz="2400" b="1" dirty="0">
                <a:latin typeface="Consolas" pitchFamily="49" charset="0"/>
              </a:rPr>
              <a:t>s</a:t>
            </a:r>
            <a:r>
              <a:rPr lang="en-US" sz="2400" b="1" dirty="0" smtClean="0">
                <a:latin typeface="Consolas" pitchFamily="49" charset="0"/>
              </a:rPr>
              <a:t>queeze()</a:t>
            </a:r>
            <a:endParaRPr lang="en-US" sz="2400" b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321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Attributes</a:t>
            </a:r>
          </a:p>
          <a:p>
            <a:pPr lvl="1"/>
            <a:r>
              <a:rPr lang="en-US" sz="2600" b="1" dirty="0" smtClean="0">
                <a:latin typeface="Consolas" pitchFamily="49" charset="0"/>
              </a:rPr>
              <a:t>Name</a:t>
            </a:r>
          </a:p>
          <a:p>
            <a:pPr lvl="1"/>
            <a:r>
              <a:rPr lang="en-US" sz="2600" b="1" dirty="0" smtClean="0">
                <a:latin typeface="Consolas" pitchFamily="49" charset="0"/>
              </a:rPr>
              <a:t>Age</a:t>
            </a:r>
          </a:p>
          <a:p>
            <a:pPr lvl="1"/>
            <a:r>
              <a:rPr lang="en-US" sz="2600" b="1" dirty="0" err="1" smtClean="0">
                <a:latin typeface="Consolas" pitchFamily="49" charset="0"/>
              </a:rPr>
              <a:t>Place_of</a:t>
            </a:r>
            <a:r>
              <a:rPr lang="en-US" sz="2600" b="1" dirty="0" err="1" smtClean="0">
                <a:latin typeface="Consolas" pitchFamily="49" charset="0"/>
              </a:rPr>
              <a:t>_</a:t>
            </a:r>
            <a:r>
              <a:rPr lang="en-US" sz="2600" b="1" dirty="0" err="1" smtClean="0">
                <a:latin typeface="Consolas" pitchFamily="49" charset="0"/>
              </a:rPr>
              <a:t>birth</a:t>
            </a:r>
            <a:endParaRPr lang="en-US" sz="2600" b="1" dirty="0" smtClean="0">
              <a:latin typeface="Consolas" pitchFamily="49" charset="0"/>
            </a:endParaRPr>
          </a:p>
          <a:p>
            <a:r>
              <a:rPr lang="en-US" sz="3000" dirty="0" smtClean="0"/>
              <a:t>Methods</a:t>
            </a:r>
          </a:p>
          <a:p>
            <a:pPr lvl="1"/>
            <a:r>
              <a:rPr lang="en-US" sz="2600" b="1" dirty="0">
                <a:latin typeface="Consolas" pitchFamily="49" charset="0"/>
              </a:rPr>
              <a:t>e</a:t>
            </a:r>
            <a:r>
              <a:rPr lang="en-US" sz="2600" b="1" dirty="0" smtClean="0">
                <a:latin typeface="Consolas" pitchFamily="49" charset="0"/>
              </a:rPr>
              <a:t>at()</a:t>
            </a:r>
          </a:p>
          <a:p>
            <a:pPr lvl="1"/>
            <a:r>
              <a:rPr lang="en-US" sz="2600" b="1" dirty="0">
                <a:latin typeface="Consolas" pitchFamily="49" charset="0"/>
              </a:rPr>
              <a:t>w</a:t>
            </a:r>
            <a:r>
              <a:rPr lang="en-US" sz="2600" b="1" dirty="0" smtClean="0">
                <a:latin typeface="Consolas" pitchFamily="49" charset="0"/>
              </a:rPr>
              <a:t>alk()</a:t>
            </a:r>
          </a:p>
          <a:p>
            <a:pPr lvl="1"/>
            <a:r>
              <a:rPr lang="en-US" sz="2600" b="1" dirty="0">
                <a:latin typeface="Consolas" pitchFamily="49" charset="0"/>
              </a:rPr>
              <a:t>s</a:t>
            </a:r>
            <a:r>
              <a:rPr lang="en-US" sz="2600" b="1" dirty="0" smtClean="0">
                <a:latin typeface="Consolas" pitchFamily="49" charset="0"/>
              </a:rPr>
              <a:t>leep()</a:t>
            </a:r>
            <a:endParaRPr lang="en-US" sz="2600" b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116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Student(Person)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Attributes</a:t>
            </a:r>
          </a:p>
          <a:p>
            <a:pPr lvl="1"/>
            <a:r>
              <a:rPr lang="en-US" sz="2600" b="1" dirty="0" smtClean="0">
                <a:latin typeface="Consolas" pitchFamily="49" charset="0"/>
              </a:rPr>
              <a:t>Major</a:t>
            </a:r>
          </a:p>
          <a:p>
            <a:pPr lvl="1"/>
            <a:r>
              <a:rPr lang="en-US" sz="2600" b="1" dirty="0" err="1" smtClean="0">
                <a:latin typeface="Consolas" pitchFamily="49" charset="0"/>
              </a:rPr>
              <a:t>Class_year</a:t>
            </a:r>
            <a:endParaRPr lang="en-US" sz="2600" b="1" dirty="0" smtClean="0">
              <a:latin typeface="Consolas" pitchFamily="49" charset="0"/>
            </a:endParaRPr>
          </a:p>
          <a:p>
            <a:pPr lvl="1"/>
            <a:r>
              <a:rPr lang="en-US" sz="2600" b="1" dirty="0" smtClean="0">
                <a:latin typeface="Consolas" pitchFamily="49" charset="0"/>
              </a:rPr>
              <a:t>GPA</a:t>
            </a:r>
          </a:p>
          <a:p>
            <a:r>
              <a:rPr lang="en-US" sz="3000" dirty="0" smtClean="0"/>
              <a:t>Methods</a:t>
            </a:r>
          </a:p>
          <a:p>
            <a:pPr lvl="1"/>
            <a:r>
              <a:rPr lang="en-US" sz="2600" b="1" dirty="0" err="1">
                <a:latin typeface="Consolas" pitchFamily="49" charset="0"/>
              </a:rPr>
              <a:t>a</a:t>
            </a:r>
            <a:r>
              <a:rPr lang="en-US" sz="2600" b="1" dirty="0" err="1" smtClean="0">
                <a:latin typeface="Consolas" pitchFamily="49" charset="0"/>
              </a:rPr>
              <a:t>ttend_class</a:t>
            </a:r>
            <a:r>
              <a:rPr lang="en-US" sz="2600" b="1" dirty="0" smtClean="0">
                <a:latin typeface="Consolas" pitchFamily="49" charset="0"/>
              </a:rPr>
              <a:t>()</a:t>
            </a:r>
          </a:p>
          <a:p>
            <a:pPr lvl="1"/>
            <a:r>
              <a:rPr lang="en-US" sz="2600" b="1" dirty="0" err="1">
                <a:latin typeface="Consolas" pitchFamily="49" charset="0"/>
              </a:rPr>
              <a:t>t</a:t>
            </a:r>
            <a:r>
              <a:rPr lang="en-US" sz="2600" b="1" dirty="0" err="1" smtClean="0">
                <a:latin typeface="Consolas" pitchFamily="49" charset="0"/>
              </a:rPr>
              <a:t>ake_exam</a:t>
            </a:r>
            <a:r>
              <a:rPr lang="en-US" sz="2600" b="1" dirty="0" smtClean="0">
                <a:latin typeface="Consolas" pitchFamily="49" charset="0"/>
              </a:rPr>
              <a:t>()</a:t>
            </a:r>
          </a:p>
          <a:p>
            <a:pPr lvl="1"/>
            <a:r>
              <a:rPr lang="en-US" sz="2600" b="1" dirty="0" err="1">
                <a:latin typeface="Consolas" pitchFamily="49" charset="0"/>
              </a:rPr>
              <a:t>p</a:t>
            </a:r>
            <a:r>
              <a:rPr lang="en-US" sz="2600" b="1" dirty="0" err="1" smtClean="0">
                <a:latin typeface="Consolas" pitchFamily="49" charset="0"/>
              </a:rPr>
              <a:t>lay_club_sports</a:t>
            </a:r>
            <a:r>
              <a:rPr lang="en-US" sz="2600" b="1" dirty="0" smtClean="0">
                <a:latin typeface="Consolas" pitchFamily="49" charset="0"/>
              </a:rPr>
              <a:t>()</a:t>
            </a:r>
            <a:endParaRPr lang="en-US" sz="2600" b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897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Employee(Person)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</a:p>
          <a:p>
            <a:pPr lvl="1"/>
            <a:r>
              <a:rPr lang="en-US" sz="2400" b="1" dirty="0" smtClean="0">
                <a:latin typeface="Consolas" pitchFamily="49" charset="0"/>
              </a:rPr>
              <a:t>Department</a:t>
            </a:r>
          </a:p>
          <a:p>
            <a:pPr lvl="1"/>
            <a:r>
              <a:rPr lang="en-US" sz="2400" b="1" dirty="0" err="1" smtClean="0">
                <a:latin typeface="Consolas" pitchFamily="49" charset="0"/>
              </a:rPr>
              <a:t>Work_schedule</a:t>
            </a:r>
            <a:endParaRPr lang="en-US" sz="2400" b="1" dirty="0" smtClean="0">
              <a:latin typeface="Consolas" pitchFamily="49" charset="0"/>
            </a:endParaRPr>
          </a:p>
          <a:p>
            <a:r>
              <a:rPr lang="en-US" dirty="0" smtClean="0"/>
              <a:t>Methods</a:t>
            </a:r>
          </a:p>
          <a:p>
            <a:pPr lvl="1"/>
            <a:r>
              <a:rPr lang="en-US" sz="2400" b="1" dirty="0" err="1">
                <a:latin typeface="Consolas" pitchFamily="49" charset="0"/>
              </a:rPr>
              <a:t>g</a:t>
            </a:r>
            <a:r>
              <a:rPr lang="en-US" sz="2400" b="1" dirty="0" err="1" smtClean="0">
                <a:latin typeface="Consolas" pitchFamily="49" charset="0"/>
              </a:rPr>
              <a:t>et_paid</a:t>
            </a:r>
            <a:r>
              <a:rPr lang="en-US" sz="2400" b="1" dirty="0" smtClean="0">
                <a:latin typeface="Consolas" pitchFamily="49" charset="0"/>
              </a:rPr>
              <a:t>()</a:t>
            </a:r>
          </a:p>
          <a:p>
            <a:pPr lvl="1"/>
            <a:r>
              <a:rPr lang="en-US" sz="2400" b="1" dirty="0" err="1">
                <a:latin typeface="Consolas" pitchFamily="49" charset="0"/>
              </a:rPr>
              <a:t>a</a:t>
            </a:r>
            <a:r>
              <a:rPr lang="en-US" sz="2400" b="1" dirty="0" err="1" smtClean="0">
                <a:latin typeface="Consolas" pitchFamily="49" charset="0"/>
              </a:rPr>
              <a:t>ttend_meeting</a:t>
            </a:r>
            <a:r>
              <a:rPr lang="en-US" sz="2400" b="1" dirty="0" smtClean="0">
                <a:latin typeface="Consolas" pitchFamily="49" charset="0"/>
              </a:rPr>
              <a:t>()</a:t>
            </a:r>
            <a:endParaRPr lang="en-US" sz="2400" b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37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11401" y="1657350"/>
            <a:ext cx="40976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Your example(s)?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342978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Encapsulation</a:t>
            </a:r>
            <a:r>
              <a:rPr lang="en-US" dirty="0" smtClean="0"/>
              <a:t> and O-O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4700"/>
            <a:ext cx="8534400" cy="3814879"/>
          </a:xfrm>
        </p:spPr>
        <p:txBody>
          <a:bodyPr>
            <a:normAutofit fontScale="77500" lnSpcReduction="20000"/>
          </a:bodyPr>
          <a:lstStyle/>
          <a:p>
            <a:r>
              <a:rPr lang="en-US" sz="3400" b="1" dirty="0" smtClean="0"/>
              <a:t>Encapsulation</a:t>
            </a:r>
          </a:p>
          <a:p>
            <a:pPr lvl="1"/>
            <a:r>
              <a:rPr lang="en-US" sz="3400" dirty="0" smtClean="0"/>
              <a:t>The grouping of data and methods together into one package in such a way that the internal representation of the object is hidden</a:t>
            </a:r>
          </a:p>
          <a:p>
            <a:pPr lvl="1"/>
            <a:r>
              <a:rPr lang="en-US" sz="3400" dirty="0" smtClean="0"/>
              <a:t>All interaction with the object is performed only through the object's methods</a:t>
            </a:r>
          </a:p>
          <a:p>
            <a:pPr lvl="1"/>
            <a:r>
              <a:rPr lang="en-US" sz="3400" b="1" dirty="0" smtClean="0"/>
              <a:t>Why is encapsulation an important part of the design process?</a:t>
            </a:r>
            <a:endParaRPr lang="en-US" sz="3400" dirty="0" smtClean="0"/>
          </a:p>
          <a:p>
            <a:pPr lvl="2"/>
            <a:r>
              <a:rPr lang="en-US" sz="2900" b="1" dirty="0" smtClean="0">
                <a:solidFill>
                  <a:srgbClr val="FF0000"/>
                </a:solidFill>
              </a:rPr>
              <a:t>An object should always manage its own internal state!</a:t>
            </a:r>
          </a:p>
          <a:p>
            <a:pPr lvl="2"/>
            <a:r>
              <a:rPr lang="en-US" sz="2900" b="1" dirty="0" smtClean="0">
                <a:solidFill>
                  <a:srgbClr val="FF0000"/>
                </a:solidFill>
              </a:rPr>
              <a:t>An object is responsible for itself and how it carries out its own actions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241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Array of Arrays Implementation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/>
          </p:nvPr>
        </p:nvSpPr>
        <p:spPr>
          <a:xfrm>
            <a:off x="897121" y="1242271"/>
            <a:ext cx="7659360" cy="1116881"/>
          </a:xfrm>
          <a:prstGeom prst="rect">
            <a:avLst/>
          </a:prstGeom>
          <a:ln/>
        </p:spPr>
        <p:txBody>
          <a:bodyPr/>
          <a:lstStyle/>
          <a:p>
            <a:pPr marL="391686" indent="-293764" algn="l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solidFill>
                  <a:schemeClr val="tx1"/>
                </a:solidFill>
                <a:effectLst/>
                <a:latin typeface="+mn-lt"/>
              </a:rPr>
              <a:t>Each row is stored within its own 1-D array. </a:t>
            </a:r>
          </a:p>
          <a:p>
            <a:pPr marL="391686" indent="-293764" algn="l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solidFill>
                  <a:schemeClr val="tx1"/>
                </a:solidFill>
                <a:effectLst/>
                <a:latin typeface="+mn-lt"/>
              </a:rPr>
              <a:t>A 1-D array is used to store references to each row array.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1" y="4821391"/>
            <a:ext cx="577993" cy="322109"/>
          </a:xfrm>
          <a:prstGeom prst="rect">
            <a:avLst/>
          </a:prstGeom>
        </p:spPr>
        <p:txBody>
          <a:bodyPr/>
          <a:lstStyle/>
          <a:p>
            <a:fld id="{9D68CED2-5E68-41D4-A4BF-B141A124C460}" type="slidenum">
              <a:rPr lang="en-US" altLang="en-US"/>
              <a:pPr/>
              <a:t>2</a:t>
            </a:fld>
            <a:endParaRPr lang="en-US" altLang="en-US" dirty="0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2490" y="2419045"/>
            <a:ext cx="6889879" cy="1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7121" y="4404729"/>
            <a:ext cx="7391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are the dimensions represented? Number of rows, number of columns?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84877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Encapsulation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0669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Our Array class example:</a:t>
            </a:r>
          </a:p>
          <a:p>
            <a:pPr lvl="1"/>
            <a:r>
              <a:rPr lang="en-US" dirty="0" smtClean="0"/>
              <a:t>How Array class is defined is hidden, whether an array of </a:t>
            </a:r>
            <a:r>
              <a:rPr lang="en-US" dirty="0" err="1" smtClean="0"/>
              <a:t>ctype</a:t>
            </a:r>
            <a:r>
              <a:rPr lang="en-US" dirty="0" smtClean="0"/>
              <a:t> objects, or a Python list</a:t>
            </a:r>
          </a:p>
          <a:p>
            <a:pPr lvl="1"/>
            <a:r>
              <a:rPr lang="en-US" dirty="0" smtClean="0"/>
              <a:t>To the outside world, all we need to know is how to use it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54201" y="3198510"/>
            <a:ext cx="4910319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grades = Array2D(7, 3)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61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59412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OO Design: </a:t>
            </a:r>
            <a:r>
              <a:rPr lang="en-US" dirty="0" smtClean="0"/>
              <a:t>Coupling vs. Cohesion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857251"/>
            <a:ext cx="8229600" cy="373737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Coupling</a:t>
            </a:r>
            <a:r>
              <a:rPr lang="en-US" dirty="0" smtClean="0"/>
              <a:t> – (aka dependency) – the degree to which each object relies on all of the other objects in the system</a:t>
            </a:r>
          </a:p>
          <a:p>
            <a:r>
              <a:rPr lang="en-US" b="1" dirty="0" smtClean="0"/>
              <a:t>Cohesion</a:t>
            </a:r>
            <a:r>
              <a:rPr lang="en-US" dirty="0" smtClean="0"/>
              <a:t> – the degree to which all of the functionality in an object are related</a:t>
            </a:r>
          </a:p>
          <a:p>
            <a:r>
              <a:rPr lang="en-US" dirty="0" smtClean="0"/>
              <a:t>What does a good OOD strive for?</a:t>
            </a:r>
          </a:p>
          <a:p>
            <a:pPr lvl="1"/>
            <a:r>
              <a:rPr lang="en-US" b="1" dirty="0" smtClean="0"/>
              <a:t>Low coupling</a:t>
            </a:r>
          </a:p>
          <a:p>
            <a:pPr lvl="2"/>
            <a:r>
              <a:rPr lang="en-US" dirty="0" smtClean="0"/>
              <a:t>High coupling means high interclass dependencies</a:t>
            </a:r>
          </a:p>
          <a:p>
            <a:pPr lvl="2"/>
            <a:r>
              <a:rPr lang="en-US" dirty="0" smtClean="0"/>
              <a:t>Minimize coupling to avoid a "snowball effect" of change in one class</a:t>
            </a:r>
          </a:p>
          <a:p>
            <a:pPr lvl="1"/>
            <a:r>
              <a:rPr lang="en-US" b="1" dirty="0" smtClean="0"/>
              <a:t>High cohesion</a:t>
            </a:r>
          </a:p>
          <a:p>
            <a:pPr lvl="2"/>
            <a:r>
              <a:rPr lang="en-US" dirty="0" smtClean="0"/>
              <a:t>All public data and methods should all be related directly to the concept the class represents</a:t>
            </a:r>
          </a:p>
        </p:txBody>
      </p:sp>
    </p:spTree>
    <p:extLst>
      <p:ext uri="{BB962C8B-B14F-4D97-AF65-F5344CB8AC3E}">
        <p14:creationId xmlns:p14="http://schemas.microsoft.com/office/powerpoint/2010/main" xmlns="" val="411939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Relationship: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strongest class relationship</a:t>
            </a:r>
          </a:p>
          <a:p>
            <a:r>
              <a:rPr lang="en-US" dirty="0" smtClean="0"/>
              <a:t>Models the </a:t>
            </a:r>
            <a:r>
              <a:rPr lang="en-US" b="1" dirty="0" smtClean="0"/>
              <a:t>“is-a” </a:t>
            </a:r>
            <a:r>
              <a:rPr lang="en-US" dirty="0" smtClean="0"/>
              <a:t>relationship</a:t>
            </a:r>
          </a:p>
          <a:p>
            <a:r>
              <a:rPr lang="en-US" dirty="0" smtClean="0"/>
              <a:t>From an SE view, inheritance is POWERFUL, yet simple concept. </a:t>
            </a:r>
          </a:p>
          <a:p>
            <a:pPr lvl="1"/>
            <a:r>
              <a:rPr lang="en-US" dirty="0" smtClean="0"/>
              <a:t>Idea – extend what you already have by adding only those capabilities / features you need</a:t>
            </a:r>
          </a:p>
          <a:p>
            <a:pPr lvl="1"/>
            <a:r>
              <a:rPr lang="en-US" dirty="0" smtClean="0"/>
              <a:t>It can save an enormous amount of development time through </a:t>
            </a:r>
            <a:r>
              <a:rPr lang="en-US" b="1" u="sng" dirty="0" smtClean="0"/>
              <a:t>code reuse!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22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45242305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Vehicles</a:t>
            </a:r>
            <a:endParaRPr lang="en-US" dirty="0"/>
          </a:p>
        </p:txBody>
      </p:sp>
      <p:pic>
        <p:nvPicPr>
          <p:cNvPr id="962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834" y="1143000"/>
            <a:ext cx="8370094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62000" y="1371600"/>
            <a:ext cx="22098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What attributes do objects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Sedan</a:t>
            </a:r>
            <a:r>
              <a:rPr lang="en-US" dirty="0" smtClean="0"/>
              <a:t> have?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4000500"/>
            <a:ext cx="22098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What attributes do objects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Truck</a:t>
            </a:r>
            <a:r>
              <a:rPr lang="en-US" dirty="0" smtClean="0"/>
              <a:t> have?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685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4-08-31 at 12.46.28 P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926" y="787400"/>
            <a:ext cx="5982839" cy="325120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70134" y="953701"/>
            <a:ext cx="169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</a:t>
            </a:r>
            <a:r>
              <a:rPr lang="en-US" dirty="0" err="1" smtClean="0"/>
              <a:t>ig_bird</a:t>
            </a:r>
            <a:r>
              <a:rPr lang="en-US" dirty="0" smtClean="0"/>
              <a:t> = Bird()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70133" y="1728401"/>
            <a:ext cx="1379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</a:t>
            </a:r>
            <a:r>
              <a:rPr lang="en-US" dirty="0" err="1" smtClean="0"/>
              <a:t>ig_bird.fly</a:t>
            </a:r>
            <a:r>
              <a:rPr lang="en-US" dirty="0" smtClean="0"/>
              <a:t>()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20935" y="2642803"/>
            <a:ext cx="1691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</a:t>
            </a:r>
            <a:r>
              <a:rPr lang="en-US" dirty="0" err="1" smtClean="0"/>
              <a:t>ig_bird.eat</a:t>
            </a:r>
            <a:r>
              <a:rPr lang="en-US" dirty="0" smtClean="0"/>
              <a:t>(20)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51511" y="3430203"/>
            <a:ext cx="1379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</a:t>
            </a:r>
            <a:r>
              <a:rPr lang="en-US" dirty="0" err="1" smtClean="0"/>
              <a:t>ig_bird.fly</a:t>
            </a:r>
            <a:r>
              <a:rPr lang="en-US" dirty="0" smtClean="0"/>
              <a:t>()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76318" y="202406"/>
            <a:ext cx="4218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Code Example for Class Bird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77597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4-08-31 at 12.46.28 P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8965" y="433880"/>
            <a:ext cx="4053654" cy="2202841"/>
          </a:xfrm>
          <a:prstGeom prst="rect">
            <a:avLst/>
          </a:prstGeom>
        </p:spPr>
      </p:pic>
      <p:pic>
        <p:nvPicPr>
          <p:cNvPr id="2" name="Picture 1" descr="Screen Shot 2014-08-31 at 12.50.29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8965" y="2877160"/>
            <a:ext cx="4661681" cy="19851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9050" y="2266340"/>
            <a:ext cx="2614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</a:t>
            </a:r>
            <a:r>
              <a:rPr lang="en-US" sz="2400" dirty="0" smtClean="0"/>
              <a:t>heezy = Penguin()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08091" y="2724455"/>
            <a:ext cx="1670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w</a:t>
            </a:r>
            <a:r>
              <a:rPr lang="en-US" sz="2400" dirty="0" err="1" smtClean="0"/>
              <a:t>heezy.fly</a:t>
            </a:r>
            <a:r>
              <a:rPr lang="en-US" sz="2400" dirty="0" smtClean="0"/>
              <a:t>()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099050" y="3182570"/>
            <a:ext cx="20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w</a:t>
            </a:r>
            <a:r>
              <a:rPr lang="en-US" sz="2400" dirty="0" err="1" smtClean="0"/>
              <a:t>heezy.eat</a:t>
            </a:r>
            <a:r>
              <a:rPr lang="en-US" sz="2400" dirty="0" smtClean="0"/>
              <a:t>(10)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099050" y="3640685"/>
            <a:ext cx="2026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wheezy.swim</a:t>
            </a:r>
            <a:r>
              <a:rPr lang="en-US" sz="2400" dirty="0" smtClean="0"/>
              <a:t>()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182820" y="448057"/>
            <a:ext cx="3156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Class Penguin that inherits from class Bird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33147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out your computer</a:t>
            </a:r>
          </a:p>
          <a:p>
            <a:r>
              <a:rPr lang="en-US" dirty="0" smtClean="0"/>
              <a:t>Write the code for class Vehicle and its subclasses Car and Truck in a file named </a:t>
            </a:r>
            <a:r>
              <a:rPr lang="en-US" i="1" dirty="0" smtClean="0"/>
              <a:t>vehicle.py</a:t>
            </a:r>
          </a:p>
          <a:p>
            <a:r>
              <a:rPr lang="en-US" dirty="0" smtClean="0"/>
              <a:t>Write the code in a separate file named </a:t>
            </a:r>
            <a:r>
              <a:rPr lang="en-US" i="1" dirty="0" smtClean="0"/>
              <a:t>vehicle_app.py</a:t>
            </a:r>
            <a:r>
              <a:rPr lang="en-US" dirty="0" smtClean="0"/>
              <a:t> for testing the Vehicle class that creates a few Car and Truck objects and prints their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665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244160" y="1088911"/>
            <a:ext cx="684288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823310" y="1350109"/>
            <a:ext cx="5191970" cy="351221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00" b="1" dirty="0">
                <a:latin typeface="Courier New" panose="02070309020205020404" pitchFamily="49" charset="0"/>
              </a:rPr>
              <a:t>class</a:t>
            </a:r>
            <a:r>
              <a:rPr lang="en-US" altLang="en-US" sz="1600" dirty="0">
                <a:latin typeface="Courier New" panose="02070309020205020404" pitchFamily="49" charset="0"/>
              </a:rPr>
              <a:t> Array2D :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def</a:t>
            </a:r>
            <a:r>
              <a:rPr lang="en-US" altLang="en-US" sz="1600" dirty="0">
                <a:latin typeface="Courier New" panose="02070309020205020404" pitchFamily="49" charset="0"/>
              </a:rPr>
              <a:t> __init__( self, 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n_rows</a:t>
            </a:r>
            <a:r>
              <a:rPr lang="en-US" altLang="en-US" sz="1600" dirty="0">
                <a:latin typeface="Courier New" panose="02070309020205020404" pitchFamily="49" charset="0"/>
              </a:rPr>
              <a:t>, 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n_cols</a:t>
            </a:r>
            <a:r>
              <a:rPr lang="en-US" altLang="en-US" sz="1600" dirty="0" smtClean="0">
                <a:latin typeface="Courier New" panose="02070309020205020404" pitchFamily="49" charset="0"/>
              </a:rPr>
              <a:t> </a:t>
            </a:r>
            <a:r>
              <a:rPr lang="en-US" altLang="en-US" sz="1600" dirty="0">
                <a:latin typeface="Courier New" panose="02070309020205020404" pitchFamily="49" charset="0"/>
              </a:rPr>
              <a:t>):  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600" dirty="0" smtClean="0">
                <a:latin typeface="Courier New" panose="02070309020205020404" pitchFamily="49" charset="0"/>
              </a:rPr>
              <a:t> </a:t>
            </a:r>
            <a:r>
              <a:rPr lang="en-US" altLang="en-US" sz="1600" dirty="0">
                <a:latin typeface="Courier New" panose="02070309020205020404" pitchFamily="49" charset="0"/>
              </a:rPr>
              <a:t>= Array( </a:t>
            </a:r>
            <a:r>
              <a:rPr lang="en-US" altLang="en-US" sz="1600" dirty="0" err="1">
                <a:latin typeface="Courier New" panose="02070309020205020404" pitchFamily="49" charset="0"/>
              </a:rPr>
              <a:t>numRows</a:t>
            </a:r>
            <a:r>
              <a:rPr lang="en-US" altLang="en-US" sz="1600" dirty="0">
                <a:latin typeface="Courier New" panose="02070309020205020404" pitchFamily="49" charset="0"/>
              </a:rPr>
              <a:t> )    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for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>
                <a:latin typeface="Courier New" panose="02070309020205020404" pitchFamily="49" charset="0"/>
              </a:rPr>
              <a:t>in</a:t>
            </a:r>
            <a:r>
              <a:rPr lang="en-US" altLang="en-US" sz="1600" dirty="0">
                <a:latin typeface="Courier New" panose="02070309020205020404" pitchFamily="49" charset="0"/>
              </a:rPr>
              <a:t> range( 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n_rows</a:t>
            </a:r>
            <a:r>
              <a:rPr lang="en-US" altLang="en-US" sz="1600" dirty="0" smtClean="0">
                <a:latin typeface="Courier New" panose="02070309020205020404" pitchFamily="49" charset="0"/>
              </a:rPr>
              <a:t> </a:t>
            </a:r>
            <a:r>
              <a:rPr lang="en-US" altLang="en-US" sz="1600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600" dirty="0" smtClean="0">
                <a:latin typeface="Courier New" panose="02070309020205020404" pitchFamily="49" charset="0"/>
              </a:rPr>
              <a:t>[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 = Array( 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n_cols</a:t>
            </a:r>
            <a:r>
              <a:rPr lang="en-US" altLang="en-US" sz="1600" dirty="0" smtClean="0">
                <a:latin typeface="Courier New" panose="02070309020205020404" pitchFamily="49" charset="0"/>
              </a:rPr>
              <a:t> </a:t>
            </a:r>
            <a:r>
              <a:rPr lang="en-US" altLang="en-US" sz="16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def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num_rows</a:t>
            </a:r>
            <a:r>
              <a:rPr lang="en-US" altLang="en-US" sz="1600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return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len</a:t>
            </a:r>
            <a:r>
              <a:rPr lang="en-US" altLang="en-US" sz="1600" dirty="0">
                <a:latin typeface="Courier New" panose="02070309020205020404" pitchFamily="49" charset="0"/>
              </a:rPr>
              <a:t>( 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600" dirty="0" smtClean="0">
                <a:latin typeface="Courier New" panose="02070309020205020404" pitchFamily="49" charset="0"/>
              </a:rPr>
              <a:t> </a:t>
            </a:r>
            <a:r>
              <a:rPr lang="en-US" altLang="en-US" sz="16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def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num_cols</a:t>
            </a:r>
            <a:r>
              <a:rPr lang="en-US" altLang="en-US" sz="1600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return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len</a:t>
            </a:r>
            <a:r>
              <a:rPr lang="en-US" altLang="en-US" sz="1600" dirty="0">
                <a:latin typeface="Courier New" panose="02070309020205020404" pitchFamily="49" charset="0"/>
              </a:rPr>
              <a:t>( 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600" dirty="0" smtClean="0">
                <a:latin typeface="Courier New" panose="02070309020205020404" pitchFamily="49" charset="0"/>
              </a:rPr>
              <a:t>[0</a:t>
            </a:r>
            <a:r>
              <a:rPr lang="en-US" altLang="en-US" sz="1600" dirty="0">
                <a:latin typeface="Courier New" panose="02070309020205020404" pitchFamily="49" charset="0"/>
              </a:rPr>
              <a:t>] )</a:t>
            </a:r>
          </a:p>
          <a:p>
            <a:pPr>
              <a:lnSpc>
                <a:spcPct val="94000"/>
              </a:lnSpc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def</a:t>
            </a:r>
            <a:r>
              <a:rPr lang="en-US" altLang="en-US" sz="1600" dirty="0">
                <a:latin typeface="Courier New" panose="02070309020205020404" pitchFamily="49" charset="0"/>
              </a:rPr>
              <a:t> clear( self, </a:t>
            </a:r>
            <a:r>
              <a:rPr lang="en-US" altLang="en-US" sz="1600" dirty="0" smtClean="0">
                <a:latin typeface="Courier New" panose="02070309020205020404" pitchFamily="49" charset="0"/>
              </a:rPr>
              <a:t>value = 0):</a:t>
            </a:r>
            <a:endParaRPr lang="en-US" altLang="en-US" sz="16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for</a:t>
            </a:r>
            <a:r>
              <a:rPr lang="en-US" altLang="en-US" sz="1600" dirty="0">
                <a:latin typeface="Courier New" panose="02070309020205020404" pitchFamily="49" charset="0"/>
              </a:rPr>
              <a:t> row </a:t>
            </a:r>
            <a:r>
              <a:rPr lang="en-US" altLang="en-US" sz="1600" b="1" dirty="0">
                <a:latin typeface="Courier New" panose="02070309020205020404" pitchFamily="49" charset="0"/>
              </a:rPr>
              <a:t>in</a:t>
            </a:r>
            <a:r>
              <a:rPr lang="en-US" altLang="en-US" sz="1600" dirty="0">
                <a:latin typeface="Courier New" panose="02070309020205020404" pitchFamily="49" charset="0"/>
              </a:rPr>
              <a:t> range( 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self.num_rows</a:t>
            </a:r>
            <a:r>
              <a:rPr lang="en-US" altLang="en-US" sz="1600" dirty="0">
                <a:latin typeface="Courier New" panose="02070309020205020404" pitchFamily="49" charset="0"/>
              </a:rPr>
              <a:t>() ):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row.clear</a:t>
            </a:r>
            <a:r>
              <a:rPr lang="en-US" altLang="en-US" sz="1600" dirty="0">
                <a:latin typeface="Courier New" panose="02070309020205020404" pitchFamily="49" charset="0"/>
              </a:rPr>
              <a:t>( value 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637588" y="4863703"/>
            <a:ext cx="506412" cy="176213"/>
          </a:xfrm>
          <a:prstGeom prst="rect">
            <a:avLst/>
          </a:prstGeom>
        </p:spPr>
        <p:txBody>
          <a:bodyPr/>
          <a:lstStyle/>
          <a:p>
            <a:fld id="{21DB2090-98C3-4BC9-8F24-AC4E89DB34C2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6428160" y="933390"/>
            <a:ext cx="165888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array.py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670" y="15028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45759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/>
          </p:nvPr>
        </p:nvSpPr>
        <p:spPr>
          <a:xfrm>
            <a:off x="897121" y="1242271"/>
            <a:ext cx="7659360" cy="3394440"/>
          </a:xfrm>
          <a:prstGeom prst="rect">
            <a:avLst/>
          </a:prstGeom>
          <a:ln/>
        </p:spPr>
        <p:txBody>
          <a:bodyPr/>
          <a:lstStyle/>
          <a:p>
            <a:pPr marL="391686" indent="-293764" algn="l"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solidFill>
                  <a:schemeClr val="tx1"/>
                </a:solidFill>
                <a:effectLst/>
                <a:latin typeface="+mn-lt"/>
              </a:rPr>
              <a:t>Subscript notation:</a:t>
            </a:r>
          </a:p>
          <a:p>
            <a:pPr marL="783372" lvl="1" indent="-293764" algn="l">
              <a:spcAft>
                <a:spcPts val="600"/>
              </a:spcAft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   </a:t>
            </a:r>
            <a:r>
              <a:rPr lang="en-US" altLang="en-US" sz="2400" dirty="0">
                <a:latin typeface="Courier New" pitchFamily="49" charset="0"/>
                <a:cs typeface="Courier New" pitchFamily="49" charset="0"/>
              </a:rPr>
              <a:t>y = x[r, c]  </a:t>
            </a:r>
            <a:r>
              <a:rPr lang="en-US" altLang="en-US" sz="2400" dirty="0" smtClean="0">
                <a:latin typeface="Courier New" pitchFamily="49" charset="0"/>
                <a:cs typeface="Courier New" pitchFamily="49" charset="0"/>
              </a:rPr>
              <a:t>x[r</a:t>
            </a:r>
            <a:r>
              <a:rPr lang="en-US" altLang="en-US" sz="2400" dirty="0">
                <a:latin typeface="Courier New" pitchFamily="49" charset="0"/>
                <a:cs typeface="Courier New" pitchFamily="49" charset="0"/>
              </a:rPr>
              <a:t>, c] = </a:t>
            </a:r>
            <a:r>
              <a:rPr lang="en-US" altLang="en-US" sz="2400" dirty="0" smtClean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marL="457200" indent="-346075" algn="l">
              <a:spcBef>
                <a:spcPts val="3266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solidFill>
                  <a:schemeClr val="tx1"/>
                </a:solidFill>
                <a:effectLst/>
                <a:latin typeface="+mn-lt"/>
              </a:rPr>
              <a:t>Subscripts are passed to the methods as a </a:t>
            </a:r>
            <a:r>
              <a:rPr lang="en-US" altLang="en-US" sz="2400" dirty="0" err="1">
                <a:solidFill>
                  <a:schemeClr val="tx1"/>
                </a:solidFill>
                <a:effectLst/>
                <a:latin typeface="+mn-lt"/>
              </a:rPr>
              <a:t>tuple</a:t>
            </a:r>
            <a:r>
              <a:rPr lang="en-US" altLang="en-US" sz="2400" dirty="0">
                <a:solidFill>
                  <a:schemeClr val="tx1"/>
                </a:solidFill>
                <a:effectLst/>
                <a:latin typeface="+mn-lt"/>
              </a:rPr>
              <a:t>.</a:t>
            </a:r>
          </a:p>
          <a:p>
            <a:pPr marL="457200" lvl="1" indent="-346075" algn="l"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>
                <a:latin typeface="+mn-lt"/>
              </a:rPr>
              <a:t>Must </a:t>
            </a:r>
            <a:r>
              <a:rPr lang="en-US" altLang="en-US" sz="2400" dirty="0">
                <a:latin typeface="+mn-lt"/>
              </a:rPr>
              <a:t>verify the size of the tuple.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1" y="4821391"/>
            <a:ext cx="465451" cy="190225"/>
          </a:xfrm>
          <a:prstGeom prst="rect">
            <a:avLst/>
          </a:prstGeom>
        </p:spPr>
        <p:txBody>
          <a:bodyPr/>
          <a:lstStyle/>
          <a:p>
            <a:fld id="{8B742C3B-55B7-40D7-A5B7-2A9CFDA80FB8}" type="slidenum">
              <a:rPr lang="en-US" altLang="en-US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303362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1244160" y="1088911"/>
            <a:ext cx="684288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601670" y="1350110"/>
            <a:ext cx="7741440" cy="29073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Array2D :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getitem</a:t>
            </a:r>
            <a:r>
              <a:rPr lang="en-US" altLang="en-US" sz="1451" dirty="0">
                <a:latin typeface="Courier New" panose="02070309020205020404" pitchFamily="49" charset="0"/>
              </a:rPr>
              <a:t>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             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1451" dirty="0" smtClean="0">
                <a:latin typeface="Courier New" panose="02070309020205020404" pitchFamily="49" charset="0"/>
              </a:rPr>
              <a:t>(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>
                <a:latin typeface="Courier New" panose="02070309020205020404" pitchFamily="49" charset="0"/>
              </a:rPr>
              <a:t>) == 2, "Invalid number of array subscripts."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row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[0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[1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row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row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self.num_rows</a:t>
            </a:r>
            <a:r>
              <a:rPr lang="en-US" altLang="en-US" sz="1451" dirty="0">
                <a:latin typeface="Courier New" panose="02070309020205020404" pitchFamily="49" charset="0"/>
              </a:rPr>
              <a:t>()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and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self.num_cols</a:t>
            </a:r>
            <a:r>
              <a:rPr lang="en-US" altLang="en-US" sz="1451" dirty="0">
                <a:latin typeface="Courier New" panose="02070309020205020404" pitchFamily="49" charset="0"/>
              </a:rPr>
              <a:t>(),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    "Array subscript out of range."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[row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]                       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566150" y="4820841"/>
            <a:ext cx="577850" cy="170259"/>
          </a:xfrm>
          <a:prstGeom prst="rect">
            <a:avLst/>
          </a:prstGeom>
        </p:spPr>
        <p:txBody>
          <a:bodyPr/>
          <a:lstStyle/>
          <a:p>
            <a:fld id="{AE25641B-A46D-46A8-AA30-9BB4BA5C98E7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6428160" y="933390"/>
            <a:ext cx="165888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array.py</a:t>
            </a:r>
          </a:p>
        </p:txBody>
      </p:sp>
    </p:spTree>
    <p:extLst>
      <p:ext uri="{BB962C8B-B14F-4D97-AF65-F5344CB8AC3E}">
        <p14:creationId xmlns:p14="http://schemas.microsoft.com/office/powerpoint/2010/main" xmlns="" val="8828514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Line 2"/>
          <p:cNvSpPr>
            <a:spLocks noChangeShapeType="1"/>
          </p:cNvSpPr>
          <p:nvPr/>
        </p:nvSpPr>
        <p:spPr bwMode="auto">
          <a:xfrm>
            <a:off x="1244160" y="1088911"/>
            <a:ext cx="684288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754375" y="1350110"/>
            <a:ext cx="7639200" cy="29073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Array2D :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setitem</a:t>
            </a:r>
            <a:r>
              <a:rPr lang="en-US" altLang="en-US" sz="1451" dirty="0">
                <a:latin typeface="Courier New" panose="02070309020205020404" pitchFamily="49" charset="0"/>
              </a:rPr>
              <a:t>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>
                <a:latin typeface="Courier New" panose="02070309020205020404" pitchFamily="49" charset="0"/>
              </a:rPr>
              <a:t>, value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1451" dirty="0" smtClean="0">
                <a:latin typeface="Courier New" panose="02070309020205020404" pitchFamily="49" charset="0"/>
              </a:rPr>
              <a:t>(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>
                <a:latin typeface="Courier New" panose="02070309020205020404" pitchFamily="49" charset="0"/>
              </a:rPr>
              <a:t>) == 2, "Invalid number of array subscripts."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row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[0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[1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row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row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self.num_rows</a:t>
            </a:r>
            <a:r>
              <a:rPr lang="en-US" altLang="en-US" sz="1451" dirty="0">
                <a:latin typeface="Courier New" panose="02070309020205020404" pitchFamily="49" charset="0"/>
              </a:rPr>
              <a:t>()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and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self.num_cols</a:t>
            </a:r>
            <a:r>
              <a:rPr lang="en-US" altLang="en-US" sz="1451" dirty="0">
                <a:latin typeface="Courier New" panose="02070309020205020404" pitchFamily="49" charset="0"/>
              </a:rPr>
              <a:t>(),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    "Array subscript out of range."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[row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] = value         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651876" y="4842273"/>
            <a:ext cx="492125" cy="197644"/>
          </a:xfrm>
          <a:prstGeom prst="rect">
            <a:avLst/>
          </a:prstGeom>
        </p:spPr>
        <p:txBody>
          <a:bodyPr/>
          <a:lstStyle/>
          <a:p>
            <a:fld id="{8B7D822C-B0B4-418F-A779-97FAD6CBDF54}" type="slidenum">
              <a:rPr lang="en-US" altLang="en-US"/>
              <a:pPr/>
              <a:t>6</a:t>
            </a:fld>
            <a:endParaRPr lang="en-US" altLang="en-US" dirty="0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6428160" y="933390"/>
            <a:ext cx="165888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array.py</a:t>
            </a:r>
          </a:p>
        </p:txBody>
      </p:sp>
    </p:spTree>
    <p:extLst>
      <p:ext uri="{BB962C8B-B14F-4D97-AF65-F5344CB8AC3E}">
        <p14:creationId xmlns:p14="http://schemas.microsoft.com/office/powerpoint/2010/main" xmlns="" val="1169472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Object-Oriented Design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57613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3504" y="842174"/>
            <a:ext cx="8229600" cy="3737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Object-Oriented Design </a:t>
            </a:r>
            <a:r>
              <a:rPr lang="en-US" dirty="0" smtClean="0"/>
              <a:t>is the process of planning a system of interacting </a:t>
            </a:r>
            <a:r>
              <a:rPr lang="en-US" i="1" dirty="0" smtClean="0"/>
              <a:t>objects</a:t>
            </a:r>
            <a:r>
              <a:rPr lang="en-US" dirty="0" smtClean="0"/>
              <a:t> for the purpose of solving a software problem. It is one approach to software design.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3738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48965" y="281175"/>
            <a:ext cx="8229600" cy="1722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Object-Oriented Design </a:t>
            </a:r>
            <a:r>
              <a:rPr lang="en-US" sz="2400" dirty="0" smtClean="0"/>
              <a:t>is the process of planning a system of interacting </a:t>
            </a:r>
            <a:r>
              <a:rPr lang="en-US" sz="2400" b="1" i="1" dirty="0" smtClean="0"/>
              <a:t>objects</a:t>
            </a:r>
            <a:r>
              <a:rPr lang="en-US" sz="2400" dirty="0" smtClean="0"/>
              <a:t> for the purpose of solving a software problem. It is one approach to software design.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107356"/>
            <a:ext cx="8229600" cy="3737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Objects</a:t>
            </a:r>
            <a:r>
              <a:rPr lang="en-US" sz="2000" dirty="0" smtClean="0"/>
              <a:t> – Any physical or logical elements.</a:t>
            </a:r>
          </a:p>
          <a:p>
            <a:r>
              <a:rPr lang="en-US" sz="2000" dirty="0" smtClean="0"/>
              <a:t>Objects are distinguished first by their </a:t>
            </a:r>
            <a:r>
              <a:rPr lang="en-US" sz="2000" b="1" u="sng" dirty="0" smtClean="0"/>
              <a:t>class</a:t>
            </a:r>
            <a:r>
              <a:rPr lang="en-US" sz="2000" dirty="0" smtClean="0"/>
              <a:t>ification (or just </a:t>
            </a:r>
            <a:r>
              <a:rPr lang="en-US" sz="2000" b="1" dirty="0" smtClean="0"/>
              <a:t>class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Objects classified as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Dogs</a:t>
            </a:r>
            <a:r>
              <a:rPr lang="en-US" sz="2000" dirty="0" smtClean="0"/>
              <a:t> are different than you and I, which are classified as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Human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Objects of a specific class are called </a:t>
            </a:r>
            <a:r>
              <a:rPr lang="en-US" sz="2000" b="1" dirty="0" smtClean="0"/>
              <a:t>instances</a:t>
            </a:r>
            <a:r>
              <a:rPr lang="en-US" sz="2000" dirty="0" smtClean="0"/>
              <a:t> of the class.</a:t>
            </a:r>
          </a:p>
          <a:p>
            <a:pPr lvl="1"/>
            <a:r>
              <a:rPr lang="en-US" sz="2000" dirty="0" smtClean="0"/>
              <a:t>You and I are instances of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Human</a:t>
            </a:r>
          </a:p>
        </p:txBody>
      </p:sp>
    </p:spTree>
    <p:extLst>
      <p:ext uri="{BB962C8B-B14F-4D97-AF65-F5344CB8AC3E}">
        <p14:creationId xmlns:p14="http://schemas.microsoft.com/office/powerpoint/2010/main" xmlns="" val="82516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1137</Words>
  <Application>Microsoft Office PowerPoint</Application>
  <PresentationFormat>On-screen Show (16:9)</PresentationFormat>
  <Paragraphs>189</Paragraphs>
  <Slides>26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Implementing the 2-D Array</vt:lpstr>
      <vt:lpstr>Array of Arrays Implementation</vt:lpstr>
      <vt:lpstr>2-D Array Implementation</vt:lpstr>
      <vt:lpstr>2-D Array Implementation</vt:lpstr>
      <vt:lpstr>2-D Array Implementation</vt:lpstr>
      <vt:lpstr>2-D Array Implementation</vt:lpstr>
      <vt:lpstr>Slide 7</vt:lpstr>
      <vt:lpstr>Slide 8</vt:lpstr>
      <vt:lpstr>Slide 9</vt:lpstr>
      <vt:lpstr>Slide 10</vt:lpstr>
      <vt:lpstr>Examples of Classes and Objects</vt:lpstr>
      <vt:lpstr>Fruit</vt:lpstr>
      <vt:lpstr>Apple(Fruit)</vt:lpstr>
      <vt:lpstr>Orange(Fruit)</vt:lpstr>
      <vt:lpstr>Person</vt:lpstr>
      <vt:lpstr>Student(Person)</vt:lpstr>
      <vt:lpstr>Employee(Person)</vt:lpstr>
      <vt:lpstr>Slide 18</vt:lpstr>
      <vt:lpstr>Encapsulation and O-O design</vt:lpstr>
      <vt:lpstr>Encapsulation Example</vt:lpstr>
      <vt:lpstr>OO Design: Coupling vs. Cohesion</vt:lpstr>
      <vt:lpstr>Relationship: Inheritance</vt:lpstr>
      <vt:lpstr>Example: Vehicles</vt:lpstr>
      <vt:lpstr>Slide 24</vt:lpstr>
      <vt:lpstr>Slide 25</vt:lpstr>
      <vt:lpstr>Design Exercise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167</cp:revision>
  <dcterms:created xsi:type="dcterms:W3CDTF">2013-08-21T19:17:07Z</dcterms:created>
  <dcterms:modified xsi:type="dcterms:W3CDTF">2020-01-17T01:29:23Z</dcterms:modified>
</cp:coreProperties>
</file>