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76" r:id="rId3"/>
    <p:sldId id="263" r:id="rId4"/>
    <p:sldId id="26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7" r:id="rId15"/>
    <p:sldId id="275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44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exception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Modules and Exceptions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Defined Exceptions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above example, we used Python defined </a:t>
            </a:r>
            <a:r>
              <a:rPr lang="en-US" i="1" dirty="0" smtClean="0"/>
              <a:t>Exception</a:t>
            </a:r>
            <a:r>
              <a:rPr lang="en-US" dirty="0" smtClean="0"/>
              <a:t> or </a:t>
            </a:r>
            <a:r>
              <a:rPr lang="en-US" i="1" dirty="0" err="1" smtClean="0"/>
              <a:t>ValueError</a:t>
            </a:r>
            <a:r>
              <a:rPr lang="en-US" dirty="0" smtClean="0"/>
              <a:t> exception.</a:t>
            </a:r>
          </a:p>
          <a:p>
            <a:r>
              <a:rPr lang="en-US" dirty="0" smtClean="0"/>
              <a:t>There are many pre-defined exceptions</a:t>
            </a:r>
          </a:p>
          <a:p>
            <a:pPr lvl="1"/>
            <a:r>
              <a:rPr lang="en-US" dirty="0" smtClean="0">
                <a:hlinkClick r:id="rId2"/>
              </a:rPr>
              <a:t>https://docs.python.org/3/library/exceptions.html</a:t>
            </a:r>
            <a:endParaRPr lang="en-US" dirty="0" smtClean="0"/>
          </a:p>
          <a:p>
            <a:r>
              <a:rPr lang="en-US" dirty="0" smtClean="0"/>
              <a:t>There are occasions in which the programmers want their own exceptions.</a:t>
            </a:r>
          </a:p>
          <a:p>
            <a:r>
              <a:rPr lang="en-US" dirty="0" smtClean="0"/>
              <a:t>For example,  we want to control the range of input, in addition to the type being 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4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1: use conditions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out your computer, write a Python program segment based on the program in the previous example to enforce the range of input values. Let’s try to use conditions first.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4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1: use conditions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8667" y="880110"/>
            <a:ext cx="6005490" cy="403187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num = </a:t>
            </a:r>
            <a:r>
              <a:rPr lang="en-US" sz="1600" dirty="0" smtClean="0"/>
              <a:t>0</a:t>
            </a:r>
          </a:p>
          <a:p>
            <a:r>
              <a:rPr lang="en-US" sz="1600" dirty="0" err="1" smtClean="0"/>
              <a:t>low_limit</a:t>
            </a:r>
            <a:r>
              <a:rPr lang="en-US" sz="1600" dirty="0" smtClean="0"/>
              <a:t> = 0</a:t>
            </a:r>
          </a:p>
          <a:p>
            <a:r>
              <a:rPr lang="en-US" sz="1600" dirty="0" err="1" smtClean="0"/>
              <a:t>hi_limit</a:t>
            </a:r>
            <a:r>
              <a:rPr lang="en-US" sz="1600" dirty="0" smtClean="0"/>
              <a:t> = 10</a:t>
            </a:r>
            <a:endParaRPr lang="en-US" sz="1600" dirty="0"/>
          </a:p>
          <a:p>
            <a:r>
              <a:rPr lang="en-US" sz="1600" dirty="0">
                <a:solidFill>
                  <a:schemeClr val="accent6"/>
                </a:solidFill>
              </a:rPr>
              <a:t>while True:</a:t>
            </a:r>
          </a:p>
          <a:p>
            <a:r>
              <a:rPr lang="en-US" sz="1600" dirty="0">
                <a:solidFill>
                  <a:schemeClr val="accent6"/>
                </a:solidFill>
              </a:rPr>
              <a:t>   try:</a:t>
            </a:r>
          </a:p>
          <a:p>
            <a:r>
              <a:rPr lang="en-US" sz="1600" dirty="0"/>
              <a:t>       v = </a:t>
            </a:r>
            <a:r>
              <a:rPr lang="en-US" sz="1600" dirty="0">
                <a:solidFill>
                  <a:srgbClr val="7030A0"/>
                </a:solidFill>
              </a:rPr>
              <a:t>input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50"/>
                </a:solidFill>
              </a:rPr>
              <a:t>"Enter a number: "</a:t>
            </a:r>
            <a:r>
              <a:rPr lang="en-US" sz="1600" dirty="0"/>
              <a:t>)</a:t>
            </a:r>
          </a:p>
          <a:p>
            <a:r>
              <a:rPr lang="en-US" sz="1600" dirty="0"/>
              <a:t>       num = </a:t>
            </a:r>
            <a:r>
              <a:rPr lang="en-US" sz="1600" dirty="0" err="1">
                <a:solidFill>
                  <a:srgbClr val="7030A0"/>
                </a:solidFill>
              </a:rPr>
              <a:t>int</a:t>
            </a:r>
            <a:r>
              <a:rPr lang="en-US" sz="1600" dirty="0"/>
              <a:t>(v)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</a:t>
            </a:r>
            <a:r>
              <a:rPr lang="en-US" sz="1600" dirty="0" smtClean="0">
                <a:solidFill>
                  <a:schemeClr val="accent6"/>
                </a:solidFill>
              </a:rPr>
              <a:t>if</a:t>
            </a:r>
            <a:r>
              <a:rPr lang="en-US" sz="1600" dirty="0" smtClean="0"/>
              <a:t> </a:t>
            </a:r>
            <a:r>
              <a:rPr lang="en-US" sz="1600" dirty="0"/>
              <a:t>num &gt;= </a:t>
            </a:r>
            <a:r>
              <a:rPr lang="en-US" sz="1600" dirty="0" err="1"/>
              <a:t>low_limit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6"/>
                </a:solidFill>
              </a:rPr>
              <a:t>and</a:t>
            </a:r>
            <a:r>
              <a:rPr lang="en-US" sz="1600" dirty="0"/>
              <a:t> num &lt;= </a:t>
            </a:r>
            <a:r>
              <a:rPr lang="en-US" sz="1600" dirty="0" err="1"/>
              <a:t>hi_limit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</a:t>
            </a:r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6"/>
                </a:solidFill>
              </a:rPr>
              <a:t>break</a:t>
            </a:r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600" dirty="0">
                <a:solidFill>
                  <a:schemeClr val="accent6"/>
                </a:solidFill>
              </a:rPr>
              <a:t>       </a:t>
            </a:r>
            <a:r>
              <a:rPr lang="en-US" sz="1600" dirty="0" smtClean="0">
                <a:solidFill>
                  <a:schemeClr val="accent6"/>
                </a:solidFill>
              </a:rPr>
              <a:t>else</a:t>
            </a:r>
            <a:r>
              <a:rPr lang="en-US" sz="1600" dirty="0">
                <a:solidFill>
                  <a:schemeClr val="accent6"/>
                </a:solidFill>
              </a:rPr>
              <a:t>:</a:t>
            </a:r>
          </a:p>
          <a:p>
            <a:r>
              <a:rPr lang="en-US" sz="1600" dirty="0">
                <a:solidFill>
                  <a:schemeClr val="accent6"/>
                </a:solidFill>
              </a:rPr>
              <a:t>           </a:t>
            </a:r>
            <a:r>
              <a:rPr lang="en-US" sz="1600" dirty="0" smtClean="0">
                <a:solidFill>
                  <a:srgbClr val="7030A0"/>
                </a:solidFill>
              </a:rPr>
              <a:t>print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50"/>
                </a:solidFill>
              </a:rPr>
              <a:t>‘Value out of range.’</a:t>
            </a:r>
            <a:r>
              <a:rPr lang="en-US" sz="1600" dirty="0"/>
              <a:t>)</a:t>
            </a:r>
          </a:p>
          <a:p>
            <a:r>
              <a:rPr lang="en-US" sz="1600" dirty="0"/>
              <a:t>   </a:t>
            </a:r>
            <a:r>
              <a:rPr lang="en-US" sz="1600" dirty="0">
                <a:solidFill>
                  <a:schemeClr val="accent6"/>
                </a:solidFill>
              </a:rPr>
              <a:t>except</a:t>
            </a:r>
            <a:r>
              <a:rPr lang="en-US" sz="1600" dirty="0"/>
              <a:t> </a:t>
            </a:r>
            <a:r>
              <a:rPr lang="en-US" sz="1600" dirty="0" err="1"/>
              <a:t>ValueError</a:t>
            </a:r>
            <a:r>
              <a:rPr lang="en-US" sz="1600" dirty="0"/>
              <a:t>:</a:t>
            </a:r>
          </a:p>
          <a:p>
            <a:r>
              <a:rPr lang="en-US" sz="1600" dirty="0"/>
              <a:t>       </a:t>
            </a:r>
            <a:r>
              <a:rPr lang="en-US" sz="1600" dirty="0">
                <a:solidFill>
                  <a:srgbClr val="FF0000"/>
                </a:solidFill>
              </a:rPr>
              <a:t># if v is a non-numeric string, the type of exception is "</a:t>
            </a:r>
            <a:r>
              <a:rPr lang="en-US" sz="1600" dirty="0" err="1">
                <a:solidFill>
                  <a:srgbClr val="FF0000"/>
                </a:solidFill>
              </a:rPr>
              <a:t>ValueError</a:t>
            </a:r>
            <a:r>
              <a:rPr lang="en-US" sz="1600" dirty="0">
                <a:solidFill>
                  <a:srgbClr val="FF0000"/>
                </a:solidFill>
              </a:rPr>
              <a:t>“</a:t>
            </a:r>
          </a:p>
          <a:p>
            <a:r>
              <a:rPr lang="en-US" sz="1600" dirty="0"/>
              <a:t>       </a:t>
            </a:r>
            <a:r>
              <a:rPr lang="en-US" sz="1600" dirty="0">
                <a:solidFill>
                  <a:srgbClr val="7030A0"/>
                </a:solidFill>
              </a:rPr>
              <a:t>print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50"/>
                </a:solidFill>
              </a:rPr>
              <a:t>‘Value Type Error’)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>
                <a:solidFill>
                  <a:srgbClr val="7030A0"/>
                </a:solidFill>
              </a:rPr>
              <a:t>print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50"/>
                </a:solidFill>
              </a:rPr>
              <a:t>'value of input '</a:t>
            </a:r>
            <a:r>
              <a:rPr lang="en-US" sz="1600" dirty="0"/>
              <a:t> + </a:t>
            </a:r>
            <a:r>
              <a:rPr lang="en-US" sz="1600" dirty="0" err="1">
                <a:solidFill>
                  <a:srgbClr val="7030A0"/>
                </a:solidFill>
              </a:rPr>
              <a:t>str</a:t>
            </a:r>
            <a:r>
              <a:rPr lang="en-US" sz="1600" dirty="0"/>
              <a:t>(</a:t>
            </a:r>
            <a:r>
              <a:rPr lang="en-US" sz="1600" dirty="0" err="1"/>
              <a:t>num</a:t>
            </a:r>
            <a:r>
              <a:rPr lang="en-US" sz="1600" dirty="0"/>
              <a:t>))</a:t>
            </a:r>
          </a:p>
        </p:txBody>
      </p:sp>
      <p:pic>
        <p:nvPicPr>
          <p:cNvPr id="5" name="Picture 4" descr="range_te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747" y="1063229"/>
            <a:ext cx="3100820" cy="20648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79132" y="3985311"/>
            <a:ext cx="1532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limit_range.py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14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Try 2: define your own exception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28719" y="1197404"/>
            <a:ext cx="5344675" cy="267765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UserException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(Exception):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__init__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(self):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self.__name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__ = 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US" sz="24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MyException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def 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</a:t>
            </a:r>
            <a:r>
              <a:rPr lang="en-US" sz="24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(self):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</a:t>
            </a:r>
            <a:r>
              <a:rPr lang="en-US" sz="24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‘Raise ‘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self.__name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__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88230" y="4404210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my_exception.py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9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the exception you defined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670" y="1063229"/>
            <a:ext cx="6496843" cy="37856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 </a:t>
            </a:r>
            <a:r>
              <a:rPr lang="en-US" sz="24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True:</a:t>
            </a:r>
          </a:p>
          <a:p>
            <a:r>
              <a:rPr lang="en-US" sz="24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4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value = </a:t>
            </a:r>
            <a:r>
              <a:rPr lang="en-US" sz="24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'Type something : '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== 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'exit'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24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</a:t>
            </a:r>
          </a:p>
          <a:p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elif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value == </a:t>
            </a:r>
            <a:r>
              <a:rPr lang="en-US" sz="24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‘wrong’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raise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UserException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UserException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ex: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4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'Try again </a:t>
            </a:r>
            <a:r>
              <a:rPr lang="en-US" sz="24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 type ‘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type(ex</a:t>
            </a:r>
            <a:r>
              <a:rPr lang="en-US" sz="2400" smtClean="0">
                <a:latin typeface="Calibri" panose="020F0502020204030204" pitchFamily="34" charset="0"/>
                <a:cs typeface="Calibri" panose="020F0502020204030204" pitchFamily="34" charset="0"/>
              </a:rPr>
              <a:t>).__</a:t>
            </a:r>
            <a:r>
              <a:rPr lang="en-US" sz="2400" smtClean="0">
                <a:latin typeface="Calibri" panose="020F0502020204030204" pitchFamily="34" charset="0"/>
                <a:cs typeface="Calibri" panose="020F0502020204030204" pitchFamily="34" charset="0"/>
              </a:rPr>
              <a:t>name__)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4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‘Exception name : ‘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str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(ex))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994" y="1350110"/>
            <a:ext cx="3507030" cy="26371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36711" y="4404210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my_exception.py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0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Exercise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 a Python exception class in a separate file </a:t>
            </a:r>
            <a:r>
              <a:rPr lang="en-US" smtClean="0"/>
              <a:t>named “</a:t>
            </a:r>
            <a:r>
              <a:rPr lang="en-US" i="1" smtClean="0"/>
              <a:t>value_exception.py</a:t>
            </a:r>
            <a:r>
              <a:rPr lang="en-US" smtClean="0"/>
              <a:t>” </a:t>
            </a:r>
            <a:r>
              <a:rPr lang="en-US" dirty="0" smtClean="0"/>
              <a:t>to handle the cases when a value is out of range.</a:t>
            </a:r>
          </a:p>
          <a:p>
            <a:r>
              <a:rPr lang="en-US" dirty="0" smtClean="0"/>
              <a:t>Use the exception class to enforce that a user must type in an integer in a given range.</a:t>
            </a:r>
          </a:p>
          <a:p>
            <a:r>
              <a:rPr lang="en-US" dirty="0" smtClean="0"/>
              <a:t>Use the user-defined exception in a program “</a:t>
            </a:r>
            <a:r>
              <a:rPr lang="en-US" i="1" dirty="0" smtClean="0"/>
              <a:t>limit_range.py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5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left last time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Vehicles</a:t>
            </a:r>
            <a:endParaRPr lang="en-US" dirty="0"/>
          </a:p>
        </p:txBody>
      </p:sp>
      <p:pic>
        <p:nvPicPr>
          <p:cNvPr id="962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0625" y="1143000"/>
            <a:ext cx="6277571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14500" y="1371601"/>
            <a:ext cx="1657350" cy="7155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/>
              <a:t>What attributes do objects of </a:t>
            </a:r>
            <a:r>
              <a:rPr lang="en-US" sz="1350" dirty="0">
                <a:latin typeface="Courier New" pitchFamily="49" charset="0"/>
                <a:cs typeface="Courier New" pitchFamily="49" charset="0"/>
              </a:rPr>
              <a:t>Sedan</a:t>
            </a:r>
            <a:r>
              <a:rPr lang="en-US" sz="1350" dirty="0"/>
              <a:t> have?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72150" y="4000501"/>
            <a:ext cx="1657350" cy="7155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/>
              <a:t>What attributes do objects of </a:t>
            </a:r>
            <a:r>
              <a:rPr lang="en-US" sz="1350" dirty="0">
                <a:latin typeface="Courier New" pitchFamily="49" charset="0"/>
                <a:cs typeface="Courier New" pitchFamily="49" charset="0"/>
              </a:rPr>
              <a:t>Truck</a:t>
            </a:r>
            <a:r>
              <a:rPr lang="en-US" sz="1350" dirty="0"/>
              <a:t> have?</a:t>
            </a:r>
          </a:p>
        </p:txBody>
      </p:sp>
    </p:spTree>
    <p:extLst>
      <p:ext uri="{BB962C8B-B14F-4D97-AF65-F5344CB8AC3E}">
        <p14:creationId xmlns:p14="http://schemas.microsoft.com/office/powerpoint/2010/main" val="290588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out your computer</a:t>
            </a:r>
          </a:p>
          <a:p>
            <a:r>
              <a:rPr lang="en-US" dirty="0" smtClean="0"/>
              <a:t>Write the code for class Vehicle and its subclasses Car and Truck in a file named </a:t>
            </a:r>
            <a:r>
              <a:rPr lang="en-US" i="1" dirty="0" smtClean="0"/>
              <a:t>vehicle.py</a:t>
            </a:r>
          </a:p>
          <a:p>
            <a:r>
              <a:rPr lang="en-US" dirty="0" smtClean="0"/>
              <a:t>Write the code in a separate file named </a:t>
            </a:r>
            <a:r>
              <a:rPr lang="en-US" i="1" dirty="0" smtClean="0"/>
              <a:t>vehicle_app.py</a:t>
            </a:r>
            <a:r>
              <a:rPr lang="en-US" dirty="0" smtClean="0"/>
              <a:t> for testing the Vehicle class that creates a few Car and Truck objects and prints their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07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“Exceptions” in Python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48965" y="1130127"/>
            <a:ext cx="8456161" cy="1155732"/>
            <a:chOff x="-925382" y="1506835"/>
            <a:chExt cx="11274880" cy="1540977"/>
          </a:xfrm>
        </p:grpSpPr>
        <p:sp>
          <p:nvSpPr>
            <p:cNvPr id="4" name="TextBox 3"/>
            <p:cNvSpPr txBox="1"/>
            <p:nvPr/>
          </p:nvSpPr>
          <p:spPr>
            <a:xfrm>
              <a:off x="685800" y="1506835"/>
              <a:ext cx="8231483" cy="6976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Look back the example we had last time.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-925382" y="2555369"/>
              <a:ext cx="11274880" cy="49244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num_students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dirty="0" err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input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‘Enter the number of students : ‘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517900" y="2506645"/>
            <a:ext cx="6170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What if we typed a non-numerical input?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200" y="3098219"/>
            <a:ext cx="4451660" cy="191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1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“Exception” Happens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Python will complain and stop execution of the program</a:t>
            </a:r>
          </a:p>
          <a:p>
            <a:r>
              <a:rPr lang="en-US" dirty="0" smtClean="0"/>
              <a:t>What if we want to handle the case(s) ourselves so we can control the program execution?</a:t>
            </a:r>
          </a:p>
          <a:p>
            <a:r>
              <a:rPr lang="en-US" dirty="0" smtClean="0"/>
              <a:t>In the example above, we’d like to ask the user to try again if the input is wrong.</a:t>
            </a:r>
          </a:p>
          <a:p>
            <a:r>
              <a:rPr lang="en-US" dirty="0" smtClean="0"/>
              <a:t>For example, we want the user to input a numerical value, we can also require a specific value range!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78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Defined Exceptions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65195" y="1136509"/>
            <a:ext cx="3281860" cy="286232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num</a:t>
            </a:r>
            <a:r>
              <a:rPr lang="en-US" dirty="0"/>
              <a:t> = 0</a:t>
            </a:r>
          </a:p>
          <a:p>
            <a:r>
              <a:rPr lang="en-US" dirty="0">
                <a:solidFill>
                  <a:schemeClr val="accent6"/>
                </a:solidFill>
              </a:rPr>
              <a:t>while True:</a:t>
            </a:r>
          </a:p>
          <a:p>
            <a:r>
              <a:rPr lang="en-US" dirty="0">
                <a:solidFill>
                  <a:schemeClr val="accent6"/>
                </a:solidFill>
              </a:rPr>
              <a:t>   try:</a:t>
            </a:r>
          </a:p>
          <a:p>
            <a:r>
              <a:rPr lang="en-US" dirty="0"/>
              <a:t>       v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"Enter a number: "</a:t>
            </a:r>
            <a:r>
              <a:rPr lang="en-US" dirty="0"/>
              <a:t>)</a:t>
            </a:r>
          </a:p>
          <a:p>
            <a:r>
              <a:rPr lang="en-US" dirty="0"/>
              <a:t>      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/>
              <a:t>(v)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chemeClr val="accent6"/>
                </a:solidFill>
              </a:rPr>
              <a:t>break</a:t>
            </a:r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6"/>
                </a:solidFill>
              </a:rPr>
              <a:t>except</a:t>
            </a:r>
            <a:r>
              <a:rPr lang="en-US" dirty="0"/>
              <a:t> Exception :</a:t>
            </a:r>
          </a:p>
          <a:p>
            <a:r>
              <a:rPr lang="en-US" dirty="0">
                <a:solidFill>
                  <a:srgbClr val="7030A0"/>
                </a:solidFill>
              </a:rPr>
              <a:t>	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'Input error ' </a:t>
            </a:r>
            <a:r>
              <a:rPr lang="en-US" dirty="0"/>
              <a:t>+ v)</a:t>
            </a:r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'value of input '</a:t>
            </a:r>
            <a:r>
              <a:rPr lang="en-US" dirty="0"/>
              <a:t> + 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))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3310" y="4251505"/>
            <a:ext cx="2113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simple_exception.py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820" y="2270078"/>
            <a:ext cx="3359510" cy="237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70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Type of Exceptions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8965" y="1655520"/>
            <a:ext cx="6748322" cy="31393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num</a:t>
            </a:r>
            <a:r>
              <a:rPr lang="en-US" dirty="0"/>
              <a:t> = 0</a:t>
            </a:r>
          </a:p>
          <a:p>
            <a:r>
              <a:rPr lang="en-US" dirty="0">
                <a:solidFill>
                  <a:schemeClr val="accent6"/>
                </a:solidFill>
              </a:rPr>
              <a:t>while True:</a:t>
            </a:r>
          </a:p>
          <a:p>
            <a:r>
              <a:rPr lang="en-US" dirty="0">
                <a:solidFill>
                  <a:schemeClr val="accent6"/>
                </a:solidFill>
              </a:rPr>
              <a:t>   try:</a:t>
            </a:r>
          </a:p>
          <a:p>
            <a:r>
              <a:rPr lang="en-US" dirty="0"/>
              <a:t>       v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"Enter a number: "</a:t>
            </a:r>
            <a:r>
              <a:rPr lang="en-US" dirty="0"/>
              <a:t>)</a:t>
            </a:r>
          </a:p>
          <a:p>
            <a:r>
              <a:rPr lang="en-US" dirty="0"/>
              <a:t>      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/>
              <a:t>(v)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chemeClr val="accent6"/>
                </a:solidFill>
              </a:rPr>
              <a:t>break</a:t>
            </a:r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6"/>
                </a:solidFill>
              </a:rPr>
              <a:t>except</a:t>
            </a:r>
            <a:r>
              <a:rPr lang="en-US" dirty="0"/>
              <a:t> Exception </a:t>
            </a:r>
            <a:r>
              <a:rPr lang="en-US" dirty="0">
                <a:solidFill>
                  <a:schemeClr val="accent6"/>
                </a:solidFill>
              </a:rPr>
              <a:t>as</a:t>
            </a:r>
            <a:r>
              <a:rPr lang="en-US" dirty="0"/>
              <a:t> ex: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# if v is a non-numeric string, the type of exception is "</a:t>
            </a:r>
            <a:r>
              <a:rPr lang="en-US" dirty="0" err="1">
                <a:solidFill>
                  <a:srgbClr val="FF0000"/>
                </a:solidFill>
              </a:rPr>
              <a:t>ValueError</a:t>
            </a:r>
            <a:r>
              <a:rPr lang="en-US" dirty="0">
                <a:solidFill>
                  <a:srgbClr val="FF0000"/>
                </a:solidFill>
              </a:rPr>
              <a:t>“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'Input error ' </a:t>
            </a:r>
            <a:r>
              <a:rPr lang="en-US" dirty="0"/>
              <a:t>+ v + </a:t>
            </a:r>
            <a:r>
              <a:rPr lang="en-US" dirty="0">
                <a:solidFill>
                  <a:srgbClr val="00B050"/>
                </a:solidFill>
              </a:rPr>
              <a:t>' exception type '</a:t>
            </a:r>
            <a:r>
              <a:rPr lang="en-US" dirty="0"/>
              <a:t> + </a:t>
            </a:r>
            <a:r>
              <a:rPr lang="en-US" dirty="0">
                <a:solidFill>
                  <a:srgbClr val="7030A0"/>
                </a:solidFill>
              </a:rPr>
              <a:t>type</a:t>
            </a:r>
            <a:r>
              <a:rPr lang="en-US" dirty="0"/>
              <a:t>(ex).__name__)</a:t>
            </a:r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'value of input '</a:t>
            </a:r>
            <a:r>
              <a:rPr lang="en-US" dirty="0"/>
              <a:t> + 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525" y="1197405"/>
            <a:ext cx="3512215" cy="2247008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7225480" y="4098800"/>
            <a:ext cx="143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read_num.py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7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a Specific Exception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3188" y="1218426"/>
            <a:ext cx="6748322" cy="31393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num</a:t>
            </a:r>
            <a:r>
              <a:rPr lang="en-US" dirty="0"/>
              <a:t> = 0</a:t>
            </a:r>
          </a:p>
          <a:p>
            <a:r>
              <a:rPr lang="en-US" dirty="0">
                <a:solidFill>
                  <a:schemeClr val="accent6"/>
                </a:solidFill>
              </a:rPr>
              <a:t>while True:</a:t>
            </a:r>
          </a:p>
          <a:p>
            <a:r>
              <a:rPr lang="en-US" dirty="0">
                <a:solidFill>
                  <a:schemeClr val="accent6"/>
                </a:solidFill>
              </a:rPr>
              <a:t>   try:</a:t>
            </a:r>
          </a:p>
          <a:p>
            <a:r>
              <a:rPr lang="en-US" dirty="0"/>
              <a:t>       v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"Enter a number: "</a:t>
            </a:r>
            <a:r>
              <a:rPr lang="en-US" dirty="0"/>
              <a:t>)</a:t>
            </a:r>
          </a:p>
          <a:p>
            <a:r>
              <a:rPr lang="en-US" dirty="0"/>
              <a:t>      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/>
              <a:t>(v)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chemeClr val="accent6"/>
                </a:solidFill>
              </a:rPr>
              <a:t>break</a:t>
            </a:r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6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/>
              <a:t>ValueError</a:t>
            </a:r>
            <a:r>
              <a:rPr lang="en-US" dirty="0"/>
              <a:t>: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# if v is a non-numeric string, the type of exception is "</a:t>
            </a:r>
            <a:r>
              <a:rPr lang="en-US" dirty="0" err="1">
                <a:solidFill>
                  <a:srgbClr val="FF0000"/>
                </a:solidFill>
              </a:rPr>
              <a:t>ValueError</a:t>
            </a:r>
            <a:r>
              <a:rPr lang="en-US" dirty="0">
                <a:solidFill>
                  <a:srgbClr val="FF0000"/>
                </a:solidFill>
              </a:rPr>
              <a:t>“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‘Value Error’)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'value of input '</a:t>
            </a:r>
            <a:r>
              <a:rPr lang="en-US" dirty="0"/>
              <a:t> + 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))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92245" y="4556915"/>
            <a:ext cx="225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catach_value_error.py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8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</TotalTime>
  <Words>703</Words>
  <Application>Microsoft Office PowerPoint</Application>
  <PresentationFormat>On-screen Show (16:9)</PresentationFormat>
  <Paragraphs>110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Courier New</vt:lpstr>
      <vt:lpstr>Times New Roman</vt:lpstr>
      <vt:lpstr>Office Theme</vt:lpstr>
      <vt:lpstr>PowerPoint Presentation</vt:lpstr>
      <vt:lpstr>What’s left last time</vt:lpstr>
      <vt:lpstr>Example: Vehicles</vt:lpstr>
      <vt:lpstr>Design Exercise</vt:lpstr>
      <vt:lpstr>“Exceptions” in Python</vt:lpstr>
      <vt:lpstr>When “Exception” Happens</vt:lpstr>
      <vt:lpstr>Python Defined Exceptions</vt:lpstr>
      <vt:lpstr>Find the Type of Exceptions</vt:lpstr>
      <vt:lpstr>Catch a Specific Exception</vt:lpstr>
      <vt:lpstr>User Defined Exceptions</vt:lpstr>
      <vt:lpstr>Try 1: use conditions</vt:lpstr>
      <vt:lpstr>Try 1: use conditions</vt:lpstr>
      <vt:lpstr>Try 2: define your own exception</vt:lpstr>
      <vt:lpstr>Use the exception you defined</vt:lpstr>
      <vt:lpstr>Your Exercise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177</cp:revision>
  <dcterms:created xsi:type="dcterms:W3CDTF">2013-08-21T19:17:07Z</dcterms:created>
  <dcterms:modified xsi:type="dcterms:W3CDTF">2020-01-23T12:58:11Z</dcterms:modified>
</cp:coreProperties>
</file>