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2" r:id="rId2"/>
    <p:sldId id="264" r:id="rId3"/>
    <p:sldId id="265" r:id="rId4"/>
    <p:sldId id="266" r:id="rId5"/>
    <p:sldId id="267" r:id="rId6"/>
    <p:sldId id="268" r:id="rId7"/>
    <p:sldId id="269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726" y="-3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49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TextShape 1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fld id="{8F7B04B0-F537-40CD-8864-A81A69644531}" type="slidenum">
              <a:rPr lang="en-US" sz="1200" strike="noStrike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  <p:sp>
        <p:nvSpPr>
          <p:cNvPr id="40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5022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3"/>
          <p:cNvSpPr/>
          <p:nvPr/>
        </p:nvSpPr>
        <p:spPr>
          <a:xfrm>
            <a:off x="914400" y="440308"/>
            <a:ext cx="7268040" cy="9819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strike="noStrike" dirty="0" smtClean="0">
                <a:solidFill>
                  <a:schemeClr val="tx2"/>
                </a:solidFill>
                <a:latin typeface="+mj-lt"/>
                <a:ea typeface="ＭＳ Ｐゴシック"/>
              </a:rPr>
              <a:t>CSCI 204: Data Structures &amp; Algorithms</a:t>
            </a:r>
            <a:endParaRPr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6" name="CustomShape 5"/>
          <p:cNvSpPr/>
          <p:nvPr/>
        </p:nvSpPr>
        <p:spPr>
          <a:xfrm>
            <a:off x="2292357" y="2405062"/>
            <a:ext cx="4114440" cy="933505"/>
          </a:xfrm>
          <a:prstGeom prst="rect">
            <a:avLst/>
          </a:prstGeom>
          <a:noFill/>
          <a:ln w="19080">
            <a:noFill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3200" dirty="0" smtClean="0">
                <a:ea typeface="ＭＳ Ｐゴシック"/>
              </a:rPr>
              <a:t>Recursion 1</a:t>
            </a:r>
            <a:endParaRPr sz="1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7613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657350" y="1130126"/>
            <a:ext cx="5791009" cy="1064657"/>
            <a:chOff x="1657350" y="1130126"/>
            <a:chExt cx="5791009" cy="1064657"/>
          </a:xfrm>
        </p:grpSpPr>
        <p:sp>
          <p:nvSpPr>
            <p:cNvPr id="4" name="TextBox 3"/>
            <p:cNvSpPr txBox="1"/>
            <p:nvPr/>
          </p:nvSpPr>
          <p:spPr>
            <a:xfrm>
              <a:off x="1657350" y="1130126"/>
              <a:ext cx="4223592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100" dirty="0"/>
                <a:t>We saw </a:t>
              </a:r>
              <a:r>
                <a:rPr lang="en-US" sz="2100" dirty="0" smtClean="0"/>
                <a:t>some recursions </a:t>
              </a:r>
              <a:r>
                <a:rPr lang="en-US" sz="2100" dirty="0"/>
                <a:t>in CSCI 203.</a:t>
              </a:r>
              <a:endParaRPr lang="en-US" sz="15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657350" y="1779285"/>
              <a:ext cx="5791009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100" dirty="0"/>
                <a:t>We want to review a bit and move to another level.</a:t>
              </a:r>
              <a:endParaRPr lang="en-US" sz="1350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657350" y="2303160"/>
            <a:ext cx="61877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/>
              <a:t>Definition</a:t>
            </a:r>
            <a:r>
              <a:rPr lang="en-US" sz="2100" dirty="0"/>
              <a:t>: Recursion is a problem solving technique that defines a problem in terms of itself.</a:t>
            </a:r>
            <a:endParaRPr lang="en-US" sz="1350" dirty="0"/>
          </a:p>
        </p:txBody>
      </p:sp>
      <p:sp>
        <p:nvSpPr>
          <p:cNvPr id="10" name="TextBox 9"/>
          <p:cNvSpPr txBox="1"/>
          <p:nvPr/>
        </p:nvSpPr>
        <p:spPr>
          <a:xfrm>
            <a:off x="1771650" y="3341385"/>
            <a:ext cx="61877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/>
              <a:t>Recursion has two features</a:t>
            </a:r>
            <a:r>
              <a:rPr lang="en-US" sz="2100" dirty="0" smtClean="0"/>
              <a:t>:</a:t>
            </a:r>
            <a:endParaRPr lang="en-US" sz="2100" dirty="0"/>
          </a:p>
        </p:txBody>
      </p:sp>
      <p:sp>
        <p:nvSpPr>
          <p:cNvPr id="5" name="TextBox 4"/>
          <p:cNvSpPr txBox="1"/>
          <p:nvPr/>
        </p:nvSpPr>
        <p:spPr>
          <a:xfrm>
            <a:off x="8084215" y="211363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31336" y="3756883"/>
            <a:ext cx="55170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 recursive call with a small size of the same problem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At least one base case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1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Quick Example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90725" y="1480185"/>
            <a:ext cx="495039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/>
              <a:t>Walk across a room with recursive thinking!</a:t>
            </a:r>
            <a:endParaRPr lang="en-US" sz="2100" dirty="0"/>
          </a:p>
        </p:txBody>
      </p:sp>
      <p:sp>
        <p:nvSpPr>
          <p:cNvPr id="4" name="TextBox 3"/>
          <p:cNvSpPr txBox="1"/>
          <p:nvPr/>
        </p:nvSpPr>
        <p:spPr>
          <a:xfrm>
            <a:off x="2742127" y="2205990"/>
            <a:ext cx="2974660" cy="170816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27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100" dirty="0"/>
              <a:t>If more distance to cover:</a:t>
            </a:r>
          </a:p>
          <a:p>
            <a:r>
              <a:rPr lang="en-US" sz="2100" dirty="0"/>
              <a:t>    take a step</a:t>
            </a:r>
          </a:p>
          <a:p>
            <a:r>
              <a:rPr lang="en-US" sz="2100" dirty="0"/>
              <a:t>    walk( distance - 1)</a:t>
            </a:r>
          </a:p>
          <a:p>
            <a:r>
              <a:rPr lang="en-US" sz="2100" dirty="0"/>
              <a:t>else:</a:t>
            </a:r>
          </a:p>
          <a:p>
            <a:r>
              <a:rPr lang="en-US" sz="2100" dirty="0"/>
              <a:t>     stop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2802835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function walk()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73770" y="1303020"/>
            <a:ext cx="5544595" cy="313932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27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/>
                </a:solidFill>
              </a:rPr>
              <a:t>def</a:t>
            </a:r>
            <a:r>
              <a:rPr lang="en-US" dirty="0"/>
              <a:t> walk( distance ) :</a:t>
            </a:r>
          </a:p>
          <a:p>
            <a:r>
              <a:rPr lang="en-US" dirty="0"/>
              <a:t>    </a:t>
            </a:r>
            <a:r>
              <a:rPr lang="en-US" dirty="0">
                <a:solidFill>
                  <a:srgbClr val="FF0000"/>
                </a:solidFill>
              </a:rPr>
              <a:t># Base case : reached other side    </a:t>
            </a:r>
          </a:p>
          <a:p>
            <a:r>
              <a:rPr lang="en-US" dirty="0">
                <a:solidFill>
                  <a:schemeClr val="accent6"/>
                </a:solidFill>
              </a:rPr>
              <a:t>    if </a:t>
            </a:r>
            <a:r>
              <a:rPr lang="en-US" dirty="0"/>
              <a:t>distance == 0:</a:t>
            </a:r>
          </a:p>
          <a:p>
            <a:r>
              <a:rPr lang="en-US" dirty="0"/>
              <a:t>        </a:t>
            </a:r>
            <a:r>
              <a:rPr lang="en-US" dirty="0">
                <a:solidFill>
                  <a:schemeClr val="accent6"/>
                </a:solidFill>
              </a:rPr>
              <a:t>return</a:t>
            </a:r>
          </a:p>
          <a:p>
            <a:r>
              <a:rPr lang="en-US" dirty="0">
                <a:solidFill>
                  <a:srgbClr val="FF0000"/>
                </a:solidFill>
              </a:rPr>
              <a:t>    # Recursive case : not there yet , take a step</a:t>
            </a:r>
          </a:p>
          <a:p>
            <a:r>
              <a:rPr lang="en-US" dirty="0"/>
              <a:t>    </a:t>
            </a:r>
            <a:r>
              <a:rPr lang="en-US" dirty="0">
                <a:solidFill>
                  <a:schemeClr val="accent6"/>
                </a:solidFill>
              </a:rPr>
              <a:t>else</a:t>
            </a:r>
            <a:r>
              <a:rPr lang="en-US" dirty="0"/>
              <a:t> :</a:t>
            </a:r>
          </a:p>
          <a:p>
            <a:r>
              <a:rPr lang="en-US" dirty="0"/>
              <a:t>        step (distance)</a:t>
            </a:r>
          </a:p>
          <a:p>
            <a:r>
              <a:rPr lang="en-US" dirty="0"/>
              <a:t>        walk ( distance-1)</a:t>
            </a:r>
          </a:p>
          <a:p>
            <a:endParaRPr lang="en-US" dirty="0"/>
          </a:p>
          <a:p>
            <a:r>
              <a:rPr lang="en-US" dirty="0">
                <a:solidFill>
                  <a:schemeClr val="accent6"/>
                </a:solidFill>
              </a:rPr>
              <a:t>def</a:t>
            </a:r>
            <a:r>
              <a:rPr lang="en-US" dirty="0"/>
              <a:t> step(d):</a:t>
            </a:r>
          </a:p>
          <a:p>
            <a:r>
              <a:rPr lang="en-US" dirty="0"/>
              <a:t>    </a:t>
            </a:r>
            <a:r>
              <a:rPr lang="en-US" dirty="0">
                <a:solidFill>
                  <a:srgbClr val="7030A0"/>
                </a:solidFill>
              </a:rPr>
              <a:t>print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'Walking one step ... remaining distance ' </a:t>
            </a:r>
            <a:r>
              <a:rPr lang="en-US" dirty="0"/>
              <a:t>+ </a:t>
            </a:r>
            <a:r>
              <a:rPr lang="en-US" dirty="0" err="1">
                <a:solidFill>
                  <a:srgbClr val="7030A0"/>
                </a:solidFill>
              </a:rPr>
              <a:t>str</a:t>
            </a:r>
            <a:r>
              <a:rPr lang="en-US" dirty="0"/>
              <a:t>(d))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28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703071" y="971788"/>
            <a:ext cx="535845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/>
              <a:t>What does the following recursive function do?</a:t>
            </a:r>
            <a:endParaRPr lang="en-US" sz="2100" dirty="0"/>
          </a:p>
        </p:txBody>
      </p:sp>
      <p:sp>
        <p:nvSpPr>
          <p:cNvPr id="4" name="TextBox 3"/>
          <p:cNvSpPr txBox="1"/>
          <p:nvPr/>
        </p:nvSpPr>
        <p:spPr>
          <a:xfrm>
            <a:off x="2400300" y="1428750"/>
            <a:ext cx="3655168" cy="230832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27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def</a:t>
            </a:r>
            <a:r>
              <a:rPr lang="en-US" dirty="0"/>
              <a:t> </a:t>
            </a:r>
            <a:r>
              <a:rPr lang="en-US" dirty="0" err="1"/>
              <a:t>method_one</a:t>
            </a:r>
            <a:r>
              <a:rPr lang="en-US" dirty="0"/>
              <a:t> ( counter ):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en-US" dirty="0" smtClean="0"/>
              <a:t> </a:t>
            </a:r>
            <a:r>
              <a:rPr lang="en-US" dirty="0"/>
              <a:t>counter == 0: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        return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else</a:t>
            </a:r>
            <a:r>
              <a:rPr lang="en-US" dirty="0" smtClean="0"/>
              <a:t> </a:t>
            </a:r>
            <a:r>
              <a:rPr lang="en-US" dirty="0"/>
              <a:t>:</a:t>
            </a:r>
          </a:p>
          <a:p>
            <a:r>
              <a:rPr lang="en-US" dirty="0" smtClean="0"/>
              <a:t>            </a:t>
            </a:r>
            <a:r>
              <a:rPr lang="en-US" dirty="0" err="1" smtClean="0"/>
              <a:t>method_one</a:t>
            </a:r>
            <a:r>
              <a:rPr lang="en-US" dirty="0" smtClean="0"/>
              <a:t> </a:t>
            </a:r>
            <a:r>
              <a:rPr lang="en-US" dirty="0"/>
              <a:t>( counter - 1 )</a:t>
            </a:r>
          </a:p>
          <a:p>
            <a:r>
              <a:rPr lang="en-US" dirty="0" smtClean="0"/>
              <a:t>            </a:t>
            </a:r>
            <a:r>
              <a:rPr lang="en-US" dirty="0" smtClean="0">
                <a:solidFill>
                  <a:srgbClr val="7030A0"/>
                </a:solidFill>
              </a:rPr>
              <a:t>print</a:t>
            </a:r>
            <a:r>
              <a:rPr lang="en-US" dirty="0" smtClean="0"/>
              <a:t> </a:t>
            </a:r>
            <a:r>
              <a:rPr lang="en-US" dirty="0"/>
              <a:t>( </a:t>
            </a:r>
            <a:r>
              <a:rPr lang="en-US" dirty="0">
                <a:solidFill>
                  <a:srgbClr val="00B050"/>
                </a:solidFill>
              </a:rPr>
              <a:t>'Hello '</a:t>
            </a:r>
            <a:r>
              <a:rPr lang="en-US" dirty="0"/>
              <a:t> + </a:t>
            </a:r>
            <a:r>
              <a:rPr lang="en-US" dirty="0" err="1">
                <a:solidFill>
                  <a:srgbClr val="7030A0"/>
                </a:solidFill>
              </a:rPr>
              <a:t>str</a:t>
            </a:r>
            <a:r>
              <a:rPr lang="en-US" dirty="0"/>
              <a:t>( counter ) )</a:t>
            </a:r>
          </a:p>
          <a:p>
            <a:endParaRPr lang="en-US" dirty="0"/>
          </a:p>
          <a:p>
            <a:r>
              <a:rPr lang="en-US" dirty="0" err="1"/>
              <a:t>method_one</a:t>
            </a:r>
            <a:r>
              <a:rPr lang="en-US" dirty="0"/>
              <a:t>(3)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00300" y="4023360"/>
            <a:ext cx="841897" cy="92333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27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Hello 1</a:t>
            </a:r>
          </a:p>
          <a:p>
            <a:r>
              <a:rPr lang="en-US" dirty="0"/>
              <a:t>Hello 2</a:t>
            </a:r>
          </a:p>
          <a:p>
            <a:r>
              <a:rPr lang="en-US" dirty="0"/>
              <a:t>Hello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468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more example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85900" y="1063229"/>
            <a:ext cx="3443571" cy="258532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27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def</a:t>
            </a:r>
            <a:r>
              <a:rPr lang="en-US" dirty="0"/>
              <a:t> </a:t>
            </a:r>
            <a:r>
              <a:rPr lang="en-US" dirty="0" err="1"/>
              <a:t>method_two</a:t>
            </a:r>
            <a:r>
              <a:rPr lang="en-US" dirty="0"/>
              <a:t> ( counter ):</a:t>
            </a:r>
          </a:p>
          <a:p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en-US" dirty="0" smtClean="0"/>
              <a:t> </a:t>
            </a:r>
            <a:r>
              <a:rPr lang="en-US" dirty="0"/>
              <a:t>counter ==0: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        return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else</a:t>
            </a:r>
            <a:r>
              <a:rPr lang="en-US" dirty="0" smtClean="0"/>
              <a:t> </a:t>
            </a:r>
            <a:r>
              <a:rPr lang="en-US" dirty="0"/>
              <a:t>: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            print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'Hello '</a:t>
            </a:r>
            <a:r>
              <a:rPr lang="en-US" dirty="0"/>
              <a:t>+</a:t>
            </a:r>
            <a:r>
              <a:rPr lang="en-US" dirty="0" err="1">
                <a:solidFill>
                  <a:srgbClr val="7030A0"/>
                </a:solidFill>
              </a:rPr>
              <a:t>str</a:t>
            </a:r>
            <a:r>
              <a:rPr lang="en-US" dirty="0"/>
              <a:t>( counter ))</a:t>
            </a:r>
          </a:p>
          <a:p>
            <a:r>
              <a:rPr lang="en-US" dirty="0" smtClean="0"/>
              <a:t>            </a:t>
            </a:r>
            <a:r>
              <a:rPr lang="en-US" dirty="0" err="1" smtClean="0"/>
              <a:t>method_two</a:t>
            </a:r>
            <a:r>
              <a:rPr lang="en-US" dirty="0" smtClean="0"/>
              <a:t> </a:t>
            </a:r>
            <a:r>
              <a:rPr lang="en-US" dirty="0"/>
              <a:t>( counter -1)</a:t>
            </a:r>
          </a:p>
          <a:p>
            <a:r>
              <a:rPr lang="en-US" dirty="0" smtClean="0"/>
              <a:t>            </a:t>
            </a:r>
            <a:r>
              <a:rPr lang="en-US" dirty="0" smtClean="0">
                <a:solidFill>
                  <a:srgbClr val="7030A0"/>
                </a:solidFill>
              </a:rPr>
              <a:t>print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'Bye '</a:t>
            </a:r>
            <a:r>
              <a:rPr lang="en-US" dirty="0"/>
              <a:t>+</a:t>
            </a:r>
            <a:r>
              <a:rPr lang="en-US" dirty="0" err="1"/>
              <a:t>str</a:t>
            </a:r>
            <a:r>
              <a:rPr lang="en-US" dirty="0"/>
              <a:t>( counter ))</a:t>
            </a:r>
          </a:p>
          <a:p>
            <a:endParaRPr lang="en-US" dirty="0"/>
          </a:p>
          <a:p>
            <a:r>
              <a:rPr lang="en-US" dirty="0" err="1"/>
              <a:t>method_two</a:t>
            </a:r>
            <a:r>
              <a:rPr lang="en-US" dirty="0"/>
              <a:t>(3)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03362" y="2113635"/>
            <a:ext cx="788999" cy="175432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27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Hello3</a:t>
            </a:r>
          </a:p>
          <a:p>
            <a:r>
              <a:rPr lang="en-US" dirty="0"/>
              <a:t>Hello2</a:t>
            </a:r>
          </a:p>
          <a:p>
            <a:r>
              <a:rPr lang="en-US" dirty="0"/>
              <a:t>Hello1</a:t>
            </a:r>
          </a:p>
          <a:p>
            <a:r>
              <a:rPr lang="en-US" dirty="0"/>
              <a:t>Bye1</a:t>
            </a:r>
          </a:p>
          <a:p>
            <a:r>
              <a:rPr lang="en-US" dirty="0"/>
              <a:t>Bye2</a:t>
            </a:r>
          </a:p>
          <a:p>
            <a:r>
              <a:rPr lang="en-US" dirty="0"/>
              <a:t>Bye3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580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Recursion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90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1888</TotalTime>
  <Words>275</Words>
  <Application>Microsoft Office PowerPoint</Application>
  <PresentationFormat>On-screen Show (16:9)</PresentationFormat>
  <Paragraphs>60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ＭＳ Ｐゴシック</vt:lpstr>
      <vt:lpstr>Arial</vt:lpstr>
      <vt:lpstr>Calibri</vt:lpstr>
      <vt:lpstr>Times New Roman</vt:lpstr>
      <vt:lpstr>Office Theme</vt:lpstr>
      <vt:lpstr>PowerPoint Presentation</vt:lpstr>
      <vt:lpstr>Recursion</vt:lpstr>
      <vt:lpstr>A Quick Example</vt:lpstr>
      <vt:lpstr>Python function walk()</vt:lpstr>
      <vt:lpstr>Another example</vt:lpstr>
      <vt:lpstr>One more example</vt:lpstr>
      <vt:lpstr>Recursion Workshop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Meng</cp:lastModifiedBy>
  <cp:revision>172</cp:revision>
  <dcterms:created xsi:type="dcterms:W3CDTF">2013-08-21T19:17:07Z</dcterms:created>
  <dcterms:modified xsi:type="dcterms:W3CDTF">2020-01-23T16:24:08Z</dcterms:modified>
</cp:coreProperties>
</file>