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2" r:id="rId2"/>
    <p:sldId id="264" r:id="rId3"/>
    <p:sldId id="281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44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do we need to know in order to determine how fast this will run?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9C0B7-EE91-5747-BEFC-14B568E6E0F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22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959726-6305-8046-9514-FFB0FDF17D29}" type="slidenum">
              <a:rPr lang="en-US"/>
              <a:pPr/>
              <a:t>13</a:t>
            </a:fld>
            <a:endParaRPr lang="en-US"/>
          </a:p>
        </p:txBody>
      </p:sp>
      <p:sp>
        <p:nvSpPr>
          <p:cNvPr id="1013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13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76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55D600-D989-4940-8504-76CE291D9BE4}" type="slidenum">
              <a:rPr lang="en-US"/>
              <a:pPr/>
              <a:t>14</a:t>
            </a:fld>
            <a:endParaRPr lang="en-US"/>
          </a:p>
        </p:txBody>
      </p:sp>
      <p:sp>
        <p:nvSpPr>
          <p:cNvPr id="10240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24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91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180A6B-2840-3F48-95ED-F640BA0BDD34}" type="slidenum">
              <a:rPr lang="en-US"/>
              <a:pPr/>
              <a:t>15</a:t>
            </a:fld>
            <a:endParaRPr lang="en-US"/>
          </a:p>
        </p:txBody>
      </p:sp>
      <p:sp>
        <p:nvSpPr>
          <p:cNvPr id="10342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34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99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5602A3-D1E5-F640-99D0-9573278790DA}" type="slidenum">
              <a:rPr lang="en-US"/>
              <a:pPr/>
              <a:t>16</a:t>
            </a:fld>
            <a:endParaRPr lang="en-US"/>
          </a:p>
        </p:txBody>
      </p:sp>
      <p:sp>
        <p:nvSpPr>
          <p:cNvPr id="1054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54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74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D229AD-61C3-754E-BA5D-7550CAA65E8A}" type="slidenum">
              <a:rPr lang="en-US"/>
              <a:pPr/>
              <a:t>17</a:t>
            </a:fld>
            <a:endParaRPr lang="en-US"/>
          </a:p>
        </p:txBody>
      </p:sp>
      <p:sp>
        <p:nvSpPr>
          <p:cNvPr id="1075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75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6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D229AD-61C3-754E-BA5D-7550CAA65E8A}" type="slidenum">
              <a:rPr lang="en-US"/>
              <a:pPr/>
              <a:t>18</a:t>
            </a:fld>
            <a:endParaRPr lang="en-US"/>
          </a:p>
        </p:txBody>
      </p:sp>
      <p:sp>
        <p:nvSpPr>
          <p:cNvPr id="1075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75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27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gocheatsheet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ience.slc.edu/jmarshall/courses/2002/spring/cs50/BigO/index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/>
              <a:t>Algorithm Analysis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9388"/>
            <a:ext cx="6172200" cy="857250"/>
          </a:xfrm>
        </p:spPr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54375" y="739290"/>
            <a:ext cx="7177135" cy="3359510"/>
          </a:xfrm>
          <a:prstGeom prst="rect">
            <a:avLst/>
          </a:prstGeom>
          <a:ln/>
        </p:spPr>
        <p:txBody>
          <a:bodyPr vert="horz" lIns="68580" tIns="34290" rIns="68580" bIns="3429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850" indent="-242888">
              <a:buSzPct val="45000"/>
              <a:buFont typeface="Wingdings" charset="0"/>
              <a:buChar char=""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</a:tabLst>
            </a:pPr>
            <a:r>
              <a:rPr lang="en-US" sz="2400" dirty="0"/>
              <a:t>Given a function </a:t>
            </a:r>
            <a:r>
              <a:rPr lang="en-US" sz="2400" i="1" dirty="0"/>
              <a:t>T(n)</a:t>
            </a:r>
          </a:p>
          <a:p>
            <a:pPr marL="647700" lvl="1" indent="-242888">
              <a:buSzPct val="45000"/>
              <a:buFont typeface="Wingdings" charset="0"/>
              <a:buChar char=""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</a:tabLst>
            </a:pPr>
            <a:r>
              <a:rPr lang="en-US" sz="2100" dirty="0"/>
              <a:t># of steps required for an input of size </a:t>
            </a:r>
            <a:r>
              <a:rPr lang="en-US" sz="2100" i="1" dirty="0"/>
              <a:t>n</a:t>
            </a:r>
            <a:r>
              <a:rPr lang="en-US" sz="2100" dirty="0"/>
              <a:t>.</a:t>
            </a:r>
          </a:p>
          <a:p>
            <a:pPr marL="647700" lvl="1" indent="-242888">
              <a:buSzPct val="45000"/>
              <a:buFont typeface="Wingdings" charset="0"/>
              <a:buChar char=""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</a:tabLst>
            </a:pPr>
            <a:r>
              <a:rPr lang="en-US" sz="2100" dirty="0"/>
              <a:t>Ex:   T</a:t>
            </a:r>
            <a:r>
              <a:rPr lang="en-US" sz="2100" baseline="-33000" dirty="0"/>
              <a:t>2</a:t>
            </a:r>
            <a:r>
              <a:rPr lang="en-US" sz="2100" dirty="0"/>
              <a:t>(n) = n</a:t>
            </a:r>
            <a:r>
              <a:rPr lang="en-US" sz="2100" baseline="33000" dirty="0"/>
              <a:t>2</a:t>
            </a:r>
            <a:r>
              <a:rPr lang="en-US" sz="2100" dirty="0"/>
              <a:t> + n</a:t>
            </a:r>
          </a:p>
          <a:p>
            <a:pPr marL="323850" indent="-242888">
              <a:spcBef>
                <a:spcPts val="2700"/>
              </a:spcBef>
              <a:spcAft>
                <a:spcPts val="7022"/>
              </a:spcAft>
              <a:buSzPct val="45000"/>
              <a:buFont typeface="Wingdings" charset="0"/>
              <a:buChar char=""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</a:tabLst>
            </a:pPr>
            <a:r>
              <a:rPr lang="en-US" sz="2400" dirty="0"/>
              <a:t>Suppose there exist a function </a:t>
            </a:r>
            <a:r>
              <a:rPr lang="en-US" sz="2400" i="1" dirty="0"/>
              <a:t>f(n)</a:t>
            </a:r>
            <a:r>
              <a:rPr lang="en-US" sz="2400" dirty="0"/>
              <a:t> for all integers </a:t>
            </a:r>
            <a:r>
              <a:rPr lang="en-US" sz="2400" i="1" dirty="0"/>
              <a:t>n </a:t>
            </a:r>
            <a:r>
              <a:rPr lang="en-US" sz="2400" i="1" u="sng" dirty="0"/>
              <a:t>&gt;</a:t>
            </a:r>
            <a:r>
              <a:rPr lang="en-US" sz="2400" i="1" dirty="0"/>
              <a:t> 0</a:t>
            </a:r>
            <a:r>
              <a:rPr lang="en-US" sz="2400" dirty="0"/>
              <a:t>  such </a:t>
            </a:r>
            <a:r>
              <a:rPr lang="en-US" sz="2400" dirty="0" smtClean="0"/>
              <a:t>that</a:t>
            </a:r>
          </a:p>
          <a:p>
            <a:pPr marL="323850" indent="-242888">
              <a:buSzPct val="45000"/>
              <a:buNone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</a:tabLst>
            </a:pPr>
            <a:r>
              <a:rPr lang="en-US" sz="2400" dirty="0" smtClean="0"/>
              <a:t>for some constant </a:t>
            </a:r>
            <a:r>
              <a:rPr lang="en-US" sz="2400" i="1" dirty="0" smtClean="0"/>
              <a:t>c</a:t>
            </a:r>
            <a:r>
              <a:rPr lang="en-US" sz="2400" dirty="0" smtClean="0"/>
              <a:t> and for all large values of </a:t>
            </a:r>
            <a:r>
              <a:rPr lang="en-US" sz="2400" i="1" dirty="0" smtClean="0"/>
              <a:t>n </a:t>
            </a:r>
            <a:r>
              <a:rPr lang="en-US" sz="2400" i="1" u="sng" dirty="0" smtClean="0"/>
              <a:t>&gt;</a:t>
            </a:r>
            <a:r>
              <a:rPr lang="en-US" sz="2400" i="1" dirty="0" smtClean="0"/>
              <a:t> m</a:t>
            </a:r>
            <a:r>
              <a:rPr lang="en-US" sz="2400" dirty="0" smtClean="0"/>
              <a:t> (a constant).</a:t>
            </a:r>
          </a:p>
          <a:p>
            <a:pPr marL="323850" indent="-242888">
              <a:buSzPct val="45000"/>
              <a:buNone/>
              <a:tabLst>
                <a:tab pos="542925" algn="l"/>
                <a:tab pos="1085850" algn="l"/>
                <a:tab pos="1628775" algn="l"/>
                <a:tab pos="2171700" algn="l"/>
                <a:tab pos="2714625" algn="l"/>
                <a:tab pos="3257550" algn="l"/>
                <a:tab pos="3800475" algn="l"/>
                <a:tab pos="4343400" algn="l"/>
                <a:tab pos="4886325" algn="l"/>
                <a:tab pos="5429250" algn="l"/>
              </a:tabLst>
            </a:pPr>
            <a:endParaRPr lang="en-US" sz="2400" i="1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74081" y="2724455"/>
            <a:ext cx="1814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 algn="ctr"/>
            <a:r>
              <a:rPr lang="en-US" sz="2100" dirty="0"/>
              <a:t>T(n) </a:t>
            </a:r>
            <a:r>
              <a:rPr lang="en-US" sz="2100" u="sng" dirty="0"/>
              <a:t>&lt;</a:t>
            </a:r>
            <a:r>
              <a:rPr lang="en-US" sz="2100" dirty="0"/>
              <a:t> c f(n)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4375" y="4264240"/>
            <a:ext cx="7177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say function T(n) is on the order of f(n). In our above example, T(n) is on the order of n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94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505" y="1864231"/>
            <a:ext cx="6172200" cy="857250"/>
          </a:xfrm>
        </p:spPr>
        <p:txBody>
          <a:bodyPr/>
          <a:lstStyle/>
          <a:p>
            <a:r>
              <a:rPr lang="en-US" dirty="0" smtClean="0"/>
              <a:t>Code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32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6795" y="697257"/>
            <a:ext cx="2390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 n^2 + 10 n log 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26795" y="1597399"/>
            <a:ext cx="175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 log n + n/2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01923" y="723173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O(n^2)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32531" y="1666143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O(n log 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26795" y="2536624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0.01n + 100n^2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26795" y="3426643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100n + 0.1n^2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9631" y="4251276"/>
            <a:ext cx="3023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  + 0.001n^3 + 0.025n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01923" y="2477700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O(n^2)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1923" y="3426024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O(n^2)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01923" y="4178658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O(n^3)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485900" y="-34650"/>
            <a:ext cx="6172200" cy="857250"/>
          </a:xfrm>
        </p:spPr>
        <p:txBody>
          <a:bodyPr/>
          <a:lstStyle/>
          <a:p>
            <a:r>
              <a:rPr lang="en-US" dirty="0" smtClean="0"/>
              <a:t>What is the Big 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7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Code Evaluation #1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281425" y="1350111"/>
            <a:ext cx="3817625" cy="183246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13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100" b="1" dirty="0" err="1">
                <a:solidFill>
                  <a:schemeClr val="accent6"/>
                </a:solidFill>
                <a:latin typeface="Courier New" charset="0"/>
              </a:rPr>
              <a:t>def</a:t>
            </a:r>
            <a:r>
              <a:rPr lang="en-US" sz="2100" dirty="0">
                <a:latin typeface="Courier New" charset="0"/>
              </a:rPr>
              <a:t> ex1( n ):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for</a:t>
            </a:r>
            <a:r>
              <a:rPr lang="en-US" sz="2100" dirty="0">
                <a:latin typeface="Courier New" charset="0"/>
              </a:rPr>
              <a:t> </a:t>
            </a:r>
            <a:r>
              <a:rPr lang="en-US" sz="2100" dirty="0" err="1">
                <a:latin typeface="Courier New" charset="0"/>
              </a:rPr>
              <a:t>i</a:t>
            </a:r>
            <a:r>
              <a:rPr lang="en-US" sz="2100" dirty="0">
                <a:latin typeface="Courier New" charset="0"/>
              </a:rPr>
              <a:t>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in</a:t>
            </a:r>
            <a:r>
              <a:rPr lang="en-US" sz="21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  count += </a:t>
            </a:r>
            <a:r>
              <a:rPr lang="en-US" sz="2100" dirty="0" err="1">
                <a:latin typeface="Courier New" charset="0"/>
              </a:rPr>
              <a:t>i</a:t>
            </a:r>
            <a:r>
              <a:rPr lang="en-US" sz="21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return</a:t>
            </a:r>
            <a:r>
              <a:rPr lang="en-US" sz="21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15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5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350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51663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Code Evaluation #2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848265" y="1336460"/>
            <a:ext cx="3708900" cy="24569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13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100" b="1" dirty="0" err="1">
                <a:solidFill>
                  <a:schemeClr val="accent6"/>
                </a:solidFill>
                <a:latin typeface="Courier New" charset="0"/>
              </a:rPr>
              <a:t>def</a:t>
            </a:r>
            <a:r>
              <a:rPr lang="en-US" sz="2100" dirty="0">
                <a:latin typeface="Courier New" charset="0"/>
              </a:rPr>
              <a:t> ex2( n ):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for</a:t>
            </a:r>
            <a:r>
              <a:rPr lang="en-US" sz="2100" dirty="0">
                <a:latin typeface="Courier New" charset="0"/>
              </a:rPr>
              <a:t> </a:t>
            </a:r>
            <a:r>
              <a:rPr lang="en-US" sz="2100" dirty="0" err="1">
                <a:latin typeface="Courier New" charset="0"/>
              </a:rPr>
              <a:t>i</a:t>
            </a:r>
            <a:r>
              <a:rPr lang="en-US" sz="2100" dirty="0">
                <a:latin typeface="Courier New" charset="0"/>
              </a:rPr>
              <a:t>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in</a:t>
            </a:r>
            <a:r>
              <a:rPr lang="en-US" sz="21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  count += 1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for</a:t>
            </a:r>
            <a:r>
              <a:rPr lang="en-US" sz="2100" dirty="0">
                <a:latin typeface="Courier New" charset="0"/>
              </a:rPr>
              <a:t> j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in</a:t>
            </a:r>
            <a:r>
              <a:rPr lang="en-US" sz="21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  count += 1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return</a:t>
            </a:r>
            <a:r>
              <a:rPr lang="en-US" sz="21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15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5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350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326395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414940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Code Evaluation #3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752774" y="1273631"/>
            <a:ext cx="3651685" cy="30815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13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b="1" dirty="0" err="1">
                <a:solidFill>
                  <a:schemeClr val="accent6"/>
                </a:solidFill>
                <a:latin typeface="Courier New" charset="0"/>
              </a:rPr>
              <a:t>def</a:t>
            </a:r>
            <a:r>
              <a:rPr lang="en-US" dirty="0">
                <a:latin typeface="Courier New" charset="0"/>
              </a:rPr>
              <a:t> ex3( n ):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for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in</a:t>
            </a:r>
            <a:r>
              <a:rPr lang="en-US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for</a:t>
            </a:r>
            <a:r>
              <a:rPr lang="en-US" dirty="0">
                <a:latin typeface="Courier New" charset="0"/>
              </a:rPr>
              <a:t> j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in</a:t>
            </a:r>
            <a:r>
              <a:rPr lang="en-US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  count += 1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return</a:t>
            </a:r>
            <a:r>
              <a:rPr lang="en-US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15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5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350" dirty="0">
                <a:latin typeface="Courier New" charset="0"/>
              </a:rPr>
              <a:t>    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752775" y="3042397"/>
            <a:ext cx="2509920" cy="3081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13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b="1" dirty="0" err="1">
                <a:solidFill>
                  <a:schemeClr val="accent6"/>
                </a:solidFill>
                <a:latin typeface="Courier New" charset="0"/>
              </a:rPr>
              <a:t>def</a:t>
            </a:r>
            <a:r>
              <a:rPr lang="en-US" dirty="0">
                <a:latin typeface="Courier New" charset="0"/>
              </a:rPr>
              <a:t> ex3b( n ):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for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in</a:t>
            </a:r>
            <a:r>
              <a:rPr lang="en-US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count += ex3( n )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return</a:t>
            </a:r>
            <a:r>
              <a:rPr lang="en-US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15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5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350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404586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Code Evaluation #4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900351" y="1218007"/>
            <a:ext cx="4267633" cy="226997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13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100" b="1" dirty="0" err="1">
                <a:solidFill>
                  <a:schemeClr val="accent6"/>
                </a:solidFill>
                <a:latin typeface="Courier New" charset="0"/>
              </a:rPr>
              <a:t>def</a:t>
            </a:r>
            <a:r>
              <a:rPr lang="en-US" sz="2100" dirty="0">
                <a:latin typeface="Courier New" charset="0"/>
              </a:rPr>
              <a:t> ex4( n ):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for</a:t>
            </a:r>
            <a:r>
              <a:rPr lang="en-US" sz="2100" dirty="0">
                <a:latin typeface="Courier New" charset="0"/>
              </a:rPr>
              <a:t> </a:t>
            </a:r>
            <a:r>
              <a:rPr lang="en-US" sz="2100" dirty="0" err="1">
                <a:latin typeface="Courier New" charset="0"/>
              </a:rPr>
              <a:t>i</a:t>
            </a:r>
            <a:r>
              <a:rPr lang="en-US" sz="2100" dirty="0">
                <a:latin typeface="Courier New" charset="0"/>
              </a:rPr>
              <a:t>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in</a:t>
            </a:r>
            <a:r>
              <a:rPr lang="en-US" sz="2100" dirty="0">
                <a:latin typeface="Courier New" charset="0"/>
              </a:rPr>
              <a:t> range( n ):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for</a:t>
            </a:r>
            <a:r>
              <a:rPr lang="en-US" sz="2100" dirty="0">
                <a:latin typeface="Courier New" charset="0"/>
              </a:rPr>
              <a:t> j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in</a:t>
            </a:r>
            <a:r>
              <a:rPr lang="en-US" sz="2100" dirty="0">
                <a:latin typeface="Courier New" charset="0"/>
              </a:rPr>
              <a:t> range( 25 ):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    count += 1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return</a:t>
            </a:r>
            <a:r>
              <a:rPr lang="en-US" sz="21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15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5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350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7354990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095100D-7D55-E348-838E-E3F83B20E93F}" type="slidenum">
              <a:rPr lang="en-US"/>
              <a:pPr/>
              <a:t>17</a:t>
            </a:fld>
            <a:endParaRPr 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Code Evaluation #6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956237" y="1063913"/>
            <a:ext cx="2990107" cy="227136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1315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2100" b="1" dirty="0" err="1">
                <a:solidFill>
                  <a:schemeClr val="accent6"/>
                </a:solidFill>
                <a:latin typeface="Courier New" charset="0"/>
              </a:rPr>
              <a:t>def</a:t>
            </a:r>
            <a:r>
              <a:rPr lang="en-US" sz="2100" dirty="0">
                <a:latin typeface="Courier New" charset="0"/>
              </a:rPr>
              <a:t> ex6( n ):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dirty="0" err="1">
                <a:latin typeface="Courier New" charset="0"/>
              </a:rPr>
              <a:t>i</a:t>
            </a:r>
            <a:r>
              <a:rPr lang="en-US" sz="2100" dirty="0">
                <a:latin typeface="Courier New" charset="0"/>
              </a:rPr>
              <a:t> = n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while</a:t>
            </a:r>
            <a:r>
              <a:rPr lang="en-US" sz="2100" dirty="0">
                <a:latin typeface="Courier New" charset="0"/>
              </a:rPr>
              <a:t> </a:t>
            </a:r>
            <a:r>
              <a:rPr lang="en-US" sz="2100" dirty="0" err="1">
                <a:latin typeface="Courier New" charset="0"/>
              </a:rPr>
              <a:t>i</a:t>
            </a:r>
            <a:r>
              <a:rPr lang="en-US" sz="2100" dirty="0">
                <a:latin typeface="Courier New" charset="0"/>
              </a:rPr>
              <a:t> &gt;= 1 :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  count += 1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  </a:t>
            </a:r>
            <a:r>
              <a:rPr lang="en-US" sz="2100" dirty="0" err="1">
                <a:latin typeface="Courier New" charset="0"/>
              </a:rPr>
              <a:t>i</a:t>
            </a:r>
            <a:r>
              <a:rPr lang="en-US" sz="2100" dirty="0">
                <a:latin typeface="Courier New" charset="0"/>
              </a:rPr>
              <a:t> = </a:t>
            </a:r>
            <a:r>
              <a:rPr lang="en-US" sz="2100" dirty="0" err="1">
                <a:latin typeface="Courier New" charset="0"/>
              </a:rPr>
              <a:t>i</a:t>
            </a:r>
            <a:r>
              <a:rPr lang="en-US" sz="2100" dirty="0">
                <a:latin typeface="Courier New" charset="0"/>
              </a:rPr>
              <a:t> // 2  </a:t>
            </a:r>
          </a:p>
          <a:p>
            <a:pPr>
              <a:lnSpc>
                <a:spcPct val="94000"/>
              </a:lnSpc>
            </a:pPr>
            <a:r>
              <a:rPr lang="en-US" sz="2100" dirty="0">
                <a:latin typeface="Courier New" charset="0"/>
              </a:rPr>
              <a:t>  </a:t>
            </a:r>
            <a:r>
              <a:rPr lang="en-US" sz="2100" b="1" dirty="0">
                <a:solidFill>
                  <a:schemeClr val="accent6"/>
                </a:solidFill>
                <a:latin typeface="Courier New" charset="0"/>
              </a:rPr>
              <a:t>return</a:t>
            </a:r>
            <a:r>
              <a:rPr lang="en-US" sz="2100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15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5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350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5589452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095100D-7D55-E348-838E-E3F83B20E93F}" type="slidenum">
              <a:rPr lang="en-US"/>
              <a:pPr/>
              <a:t>18</a:t>
            </a:fld>
            <a:endParaRPr 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Code Evaluation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999120" y="1063912"/>
            <a:ext cx="3405339" cy="364570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1315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b="1" dirty="0" err="1">
                <a:solidFill>
                  <a:schemeClr val="accent6"/>
                </a:solidFill>
                <a:latin typeface="Courier New" charset="0"/>
              </a:rPr>
              <a:t>def</a:t>
            </a:r>
            <a:r>
              <a:rPr lang="en-US" dirty="0">
                <a:latin typeface="Courier New" charset="0"/>
              </a:rPr>
              <a:t> ex6( n ):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n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while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&gt;= 1 :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count += 1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// 2  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return</a:t>
            </a:r>
            <a:r>
              <a:rPr lang="en-US" dirty="0">
                <a:latin typeface="Courier New" charset="0"/>
              </a:rPr>
              <a:t> count</a:t>
            </a:r>
          </a:p>
          <a:p>
            <a:pPr>
              <a:lnSpc>
                <a:spcPct val="94000"/>
              </a:lnSpc>
            </a:pPr>
            <a:r>
              <a:rPr lang="en-US" sz="1500" i="1" dirty="0">
                <a:solidFill>
                  <a:srgbClr val="003B7C"/>
                </a:solidFill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500" dirty="0">
                <a:latin typeface="Courier New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sz="1350" dirty="0">
                <a:latin typeface="Courier New" charset="0"/>
              </a:rPr>
              <a:t>    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999121" y="3228580"/>
            <a:ext cx="2623320" cy="1291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13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b="1" dirty="0" err="1">
                <a:solidFill>
                  <a:schemeClr val="accent6"/>
                </a:solidFill>
                <a:latin typeface="Courier New" charset="0"/>
              </a:rPr>
              <a:t>def</a:t>
            </a:r>
            <a:r>
              <a:rPr lang="en-US" dirty="0">
                <a:latin typeface="Courier New" charset="0"/>
              </a:rPr>
              <a:t> ex7( n ):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count = 0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for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in</a:t>
            </a:r>
            <a:r>
              <a:rPr lang="en-US" dirty="0">
                <a:latin typeface="Courier New" charset="0"/>
              </a:rPr>
              <a:t> range( n ) :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  count += ex6( n )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  </a:t>
            </a:r>
            <a:r>
              <a:rPr lang="en-US" b="1" dirty="0">
                <a:solidFill>
                  <a:schemeClr val="accent6"/>
                </a:solidFill>
                <a:latin typeface="Courier New" charset="0"/>
              </a:rPr>
              <a:t>return</a:t>
            </a:r>
            <a:r>
              <a:rPr lang="en-US" dirty="0">
                <a:latin typeface="Courier New" charset="0"/>
              </a:rPr>
              <a:t> count</a:t>
            </a:r>
            <a:endParaRPr lang="en-US" i="1" dirty="0">
              <a:solidFill>
                <a:srgbClr val="003B7C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391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8777" y="2010652"/>
            <a:ext cx="5503430" cy="147732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/>
                <a:cs typeface="Consolas"/>
              </a:rPr>
              <a:t>def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/>
                <a:cs typeface="Consolas"/>
              </a:rPr>
              <a:t>is_name_in_list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Consolas"/>
                <a:cs typeface="Consolas"/>
              </a:rPr>
              <a:t>my_list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onsolas"/>
                <a:cs typeface="Consolas"/>
              </a:rPr>
              <a:t>search_name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):</a:t>
            </a:r>
          </a:p>
          <a:p>
            <a:r>
              <a:rPr lang="en-US" i="1" dirty="0">
                <a:solidFill>
                  <a:schemeClr val="bg1"/>
                </a:solidFill>
                <a:latin typeface="Consolas"/>
                <a:cs typeface="Consolas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/>
                <a:cs typeface="Consolas"/>
              </a:rPr>
              <a:t>for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 item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/>
                <a:cs typeface="Consolas"/>
              </a:rPr>
              <a:t>in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/>
                <a:cs typeface="Consolas"/>
              </a:rPr>
              <a:t>my_list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:</a:t>
            </a:r>
          </a:p>
          <a:p>
            <a:r>
              <a:rPr lang="en-US" i="1" dirty="0">
                <a:solidFill>
                  <a:schemeClr val="bg1"/>
                </a:solidFill>
                <a:latin typeface="Consolas"/>
                <a:cs typeface="Consolas"/>
              </a:rPr>
              <a:t>	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/>
                <a:cs typeface="Consolas"/>
              </a:rPr>
              <a:t>if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 item == </a:t>
            </a:r>
            <a:r>
              <a:rPr lang="en-US" dirty="0" err="1">
                <a:solidFill>
                  <a:schemeClr val="bg1"/>
                </a:solidFill>
                <a:latin typeface="Consolas"/>
                <a:cs typeface="Consolas"/>
              </a:rPr>
              <a:t>search_name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:</a:t>
            </a:r>
          </a:p>
          <a:p>
            <a:r>
              <a:rPr lang="en-US" i="1" dirty="0">
                <a:solidFill>
                  <a:schemeClr val="bg1"/>
                </a:solidFill>
                <a:latin typeface="Consolas"/>
                <a:cs typeface="Consolas"/>
              </a:rPr>
              <a:t>		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/>
                <a:cs typeface="Consolas"/>
              </a:rPr>
              <a:t>return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/>
                <a:cs typeface="Consolas"/>
              </a:rPr>
              <a:t>True</a:t>
            </a:r>
            <a:endParaRPr lang="en-US" i="1" dirty="0">
              <a:solidFill>
                <a:srgbClr val="7030A0"/>
              </a:solidFill>
              <a:latin typeface="Consolas"/>
              <a:cs typeface="Consolas"/>
            </a:endParaRPr>
          </a:p>
          <a:p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/>
                <a:cs typeface="Consolas"/>
              </a:rPr>
              <a:t>return</a:t>
            </a:r>
            <a:r>
              <a:rPr lang="en-US" dirty="0">
                <a:solidFill>
                  <a:schemeClr val="bg1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/>
                <a:cs typeface="Consolas"/>
              </a:rPr>
              <a:t>False</a:t>
            </a:r>
            <a:endParaRPr lang="en-US" i="1" dirty="0">
              <a:solidFill>
                <a:srgbClr val="7030A0"/>
              </a:solidFill>
              <a:latin typeface="Consolas"/>
              <a:cs typeface="Consola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6698" y="657975"/>
            <a:ext cx="66724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Pretend we had a list with x different names.</a:t>
            </a:r>
          </a:p>
          <a:p>
            <a:r>
              <a:rPr lang="en-US" sz="2400" dirty="0">
                <a:solidFill>
                  <a:schemeClr val="bg1"/>
                </a:solidFill>
              </a:rPr>
              <a:t>We build the following method to see if a name is in</a:t>
            </a:r>
          </a:p>
          <a:p>
            <a:r>
              <a:rPr lang="en-US" sz="2400" dirty="0">
                <a:solidFill>
                  <a:schemeClr val="bg1"/>
                </a:solidFill>
              </a:rPr>
              <a:t>our list: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86698" y="3818161"/>
            <a:ext cx="6757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How do we measure the “speed” of a program?</a:t>
            </a:r>
          </a:p>
          <a:p>
            <a:r>
              <a:rPr lang="en-US" sz="2000" dirty="0">
                <a:solidFill>
                  <a:schemeClr val="bg1"/>
                </a:solidFill>
              </a:rPr>
              <a:t>What do we need to know to determine how fast this will run? </a:t>
            </a:r>
          </a:p>
        </p:txBody>
      </p:sp>
    </p:spTree>
    <p:extLst>
      <p:ext uri="{BB962C8B-B14F-4D97-AF65-F5344CB8AC3E}">
        <p14:creationId xmlns:p14="http://schemas.microsoft.com/office/powerpoint/2010/main" val="23384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matter?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Computers are so fast! But… </a:t>
            </a:r>
          </a:p>
          <a:p>
            <a:r>
              <a:rPr lang="en-US" dirty="0"/>
              <a:t>Large Scale Data</a:t>
            </a:r>
          </a:p>
          <a:p>
            <a:pPr lvl="1"/>
            <a:r>
              <a:rPr lang="en-US" sz="2400" dirty="0"/>
              <a:t>Google, Twitter, Facebook.. Big Data</a:t>
            </a:r>
          </a:p>
          <a:p>
            <a:r>
              <a:rPr lang="en-US" dirty="0"/>
              <a:t>Limited Resources </a:t>
            </a:r>
          </a:p>
          <a:p>
            <a:pPr lvl="1"/>
            <a:r>
              <a:rPr lang="en-US" sz="2400" dirty="0"/>
              <a:t>phones, watches, wearable computing</a:t>
            </a:r>
          </a:p>
          <a:p>
            <a:r>
              <a:rPr lang="en-US" dirty="0"/>
              <a:t>High Performance Environments</a:t>
            </a:r>
          </a:p>
          <a:p>
            <a:pPr lvl="1"/>
            <a:r>
              <a:rPr lang="en-US" sz="2400" dirty="0"/>
              <a:t>milliseconds matter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61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 the work instead of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actually measure time, e.g., using the Linux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time</a:t>
            </a:r>
            <a:r>
              <a:rPr lang="en-US" dirty="0" smtClean="0"/>
              <a:t> command, we can’t account for the speed differences among different computers.</a:t>
            </a:r>
          </a:p>
          <a:p>
            <a:r>
              <a:rPr lang="en-US" dirty="0" smtClean="0"/>
              <a:t>Rather, we’d measure the steps an algorithm or a program will take when comparing them.</a:t>
            </a:r>
          </a:p>
          <a:p>
            <a:r>
              <a:rPr lang="en-US" dirty="0" smtClean="0"/>
              <a:t>Try a few examples with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time</a:t>
            </a:r>
            <a:r>
              <a:rPr lang="en-US" dirty="0" smtClean="0"/>
              <a:t> command …</a:t>
            </a:r>
          </a:p>
        </p:txBody>
      </p:sp>
    </p:spTree>
    <p:extLst>
      <p:ext uri="{BB962C8B-B14F-4D97-AF65-F5344CB8AC3E}">
        <p14:creationId xmlns:p14="http://schemas.microsoft.com/office/powerpoint/2010/main" val="157959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to count precise number of steps</a:t>
            </a:r>
          </a:p>
          <a:p>
            <a:r>
              <a:rPr lang="en-US" dirty="0" smtClean="0"/>
              <a:t>Classify algorithms by order of magnitude</a:t>
            </a:r>
          </a:p>
          <a:p>
            <a:pPr lvl="1"/>
            <a:r>
              <a:rPr lang="en-US" dirty="0" smtClean="0"/>
              <a:t>Execution time</a:t>
            </a:r>
          </a:p>
          <a:p>
            <a:pPr lvl="1"/>
            <a:r>
              <a:rPr lang="en-US" dirty="0" smtClean="0"/>
              <a:t>Space requirements</a:t>
            </a:r>
          </a:p>
          <a:p>
            <a:r>
              <a:rPr lang="en-US" dirty="0" smtClean="0"/>
              <a:t>Big O gives us a rough </a:t>
            </a:r>
            <a:r>
              <a:rPr lang="en-US" b="1" dirty="0" smtClean="0"/>
              <a:t>upper bound</a:t>
            </a:r>
          </a:p>
          <a:p>
            <a:r>
              <a:rPr lang="en-US" dirty="0" smtClean="0"/>
              <a:t>Goal is to give you intuition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47456"/>
            <a:ext cx="7482544" cy="857250"/>
          </a:xfrm>
        </p:spPr>
        <p:txBody>
          <a:bodyPr>
            <a:noAutofit/>
          </a:bodyPr>
          <a:lstStyle/>
          <a:p>
            <a:r>
              <a:rPr lang="en-US" sz="3200" dirty="0"/>
              <a:t>How do we know what matters </a:t>
            </a:r>
            <a:r>
              <a:rPr lang="en-US" sz="3200" dirty="0" smtClean="0"/>
              <a:t>in code</a:t>
            </a:r>
            <a:r>
              <a:rPr lang="en-US" sz="3200" dirty="0"/>
              <a:t>?</a:t>
            </a:r>
          </a:p>
        </p:txBody>
      </p:sp>
      <p:pic>
        <p:nvPicPr>
          <p:cNvPr id="5" name="Picture 4" descr="Screen Shot 2014-09-04 at 9.18.05 P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689" y="1517407"/>
            <a:ext cx="3365767" cy="209206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53000" y="17443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1846" y="2231722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* </a:t>
            </a:r>
            <a:r>
              <a:rPr lang="en-US" dirty="0" smtClean="0"/>
              <a:t>(</a:t>
            </a:r>
            <a:r>
              <a:rPr lang="en-US" dirty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73413" y="26453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7421" y="3771764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2n+3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1964652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* </a:t>
            </a:r>
            <a:r>
              <a:rPr lang="en-US" dirty="0" smtClean="0"/>
              <a:t>(</a:t>
            </a:r>
            <a:r>
              <a:rPr lang="en-US" dirty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61846" y="30939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4960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469657"/>
            <a:ext cx="7329840" cy="857250"/>
          </a:xfrm>
        </p:spPr>
        <p:txBody>
          <a:bodyPr>
            <a:noAutofit/>
          </a:bodyPr>
          <a:lstStyle/>
          <a:p>
            <a:r>
              <a:rPr lang="en-US" sz="3200" dirty="0"/>
              <a:t>How do we know what matters in code?</a:t>
            </a:r>
          </a:p>
        </p:txBody>
      </p:sp>
      <p:pic>
        <p:nvPicPr>
          <p:cNvPr id="5" name="Picture 4" descr="Screen Shot 2014-09-04 at 9.18.05 P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689" y="1517407"/>
            <a:ext cx="3365767" cy="20920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57946" y="4601169"/>
            <a:ext cx="5553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Pay attention to what changes as the variables increases</a:t>
            </a:r>
          </a:p>
        </p:txBody>
      </p:sp>
      <p:pic>
        <p:nvPicPr>
          <p:cNvPr id="9" name="Picture 8" descr="Screen Shot 2014-09-04 at 9.27.16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164" y="1326907"/>
            <a:ext cx="3088732" cy="27973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27421" y="3771764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2n+3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2969" y="4151046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2n+6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7463" y="4210623"/>
            <a:ext cx="6783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/>
              <a:t>O(n)</a:t>
            </a:r>
          </a:p>
        </p:txBody>
      </p:sp>
    </p:spTree>
    <p:extLst>
      <p:ext uri="{BB962C8B-B14F-4D97-AF65-F5344CB8AC3E}">
        <p14:creationId xmlns:p14="http://schemas.microsoft.com/office/powerpoint/2010/main" val="103945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9-04 at 9.46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310" y="1197405"/>
            <a:ext cx="6492304" cy="25499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10810" y="491290"/>
            <a:ext cx="3261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Describing</a:t>
            </a:r>
            <a:r>
              <a:rPr lang="en-US" sz="2400" dirty="0"/>
              <a:t> </a:t>
            </a:r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Growth</a:t>
            </a:r>
          </a:p>
        </p:txBody>
      </p:sp>
      <p:sp>
        <p:nvSpPr>
          <p:cNvPr id="6" name="TextBox 5">
            <a:hlinkClick r:id="rId3"/>
          </p:cNvPr>
          <p:cNvSpPr txBox="1"/>
          <p:nvPr/>
        </p:nvSpPr>
        <p:spPr>
          <a:xfrm>
            <a:off x="1976015" y="3868694"/>
            <a:ext cx="64996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Let’s Visualize It</a:t>
            </a:r>
          </a:p>
          <a:p>
            <a:r>
              <a:rPr lang="en-US" sz="2400" dirty="0"/>
              <a:t>See for example: </a:t>
            </a:r>
          </a:p>
          <a:p>
            <a:r>
              <a:rPr lang="en-US" sz="1600" dirty="0">
                <a:hlinkClick r:id="rId4"/>
              </a:rPr>
              <a:t>http://science.slc.edu/jmarshall/courses/2002/spring/cs50/BigO/index.html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2718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it REALLY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Try out two examples</a:t>
            </a:r>
          </a:p>
          <a:p>
            <a:pPr lvl="1"/>
            <a:r>
              <a:rPr lang="en-US" sz="3200" dirty="0" smtClean="0"/>
              <a:t>time python bubblesort.py</a:t>
            </a:r>
          </a:p>
          <a:p>
            <a:pPr lvl="1"/>
            <a:r>
              <a:rPr lang="en-US" sz="3200" dirty="0" smtClean="0"/>
              <a:t>time python </a:t>
            </a:r>
            <a:r>
              <a:rPr lang="en-US" sz="3200" dirty="0" smtClean="0"/>
              <a:t>quicksort.py</a:t>
            </a:r>
          </a:p>
          <a:p>
            <a:r>
              <a:rPr lang="en-US" sz="3200" dirty="0" smtClean="0"/>
              <a:t>Try out a few more examples from mainRun.py which calls various operations </a:t>
            </a:r>
            <a:r>
              <a:rPr lang="en-US" sz="3200" smtClean="0"/>
              <a:t>in bigO.py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0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</TotalTime>
  <Words>725</Words>
  <Application>Microsoft Office PowerPoint</Application>
  <PresentationFormat>On-screen Show (16:9)</PresentationFormat>
  <Paragraphs>159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ＭＳ Ｐゴシック</vt:lpstr>
      <vt:lpstr>Arial</vt:lpstr>
      <vt:lpstr>Bitstream Vera Sans</vt:lpstr>
      <vt:lpstr>Calibri</vt:lpstr>
      <vt:lpstr>Consolas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Why does this matter?</vt:lpstr>
      <vt:lpstr>Measure the work instead of timing</vt:lpstr>
      <vt:lpstr>Big-O Notation</vt:lpstr>
      <vt:lpstr>How do we know what matters in code?</vt:lpstr>
      <vt:lpstr>How do we know what matters in code?</vt:lpstr>
      <vt:lpstr>PowerPoint Presentation</vt:lpstr>
      <vt:lpstr>Does it REALLY matter?</vt:lpstr>
      <vt:lpstr>Definition</vt:lpstr>
      <vt:lpstr>Code Examples</vt:lpstr>
      <vt:lpstr>What is the Big O?</vt:lpstr>
      <vt:lpstr>Code Evaluation #1</vt:lpstr>
      <vt:lpstr>Code Evaluation #2</vt:lpstr>
      <vt:lpstr>Code Evaluation #3</vt:lpstr>
      <vt:lpstr>Code Evaluation #4</vt:lpstr>
      <vt:lpstr>Code Evaluation #6</vt:lpstr>
      <vt:lpstr>Code Evaluation #7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174</cp:revision>
  <dcterms:created xsi:type="dcterms:W3CDTF">2013-08-21T19:17:07Z</dcterms:created>
  <dcterms:modified xsi:type="dcterms:W3CDTF">2020-01-28T19:41:27Z</dcterms:modified>
</cp:coreProperties>
</file>