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2" r:id="rId2"/>
    <p:sldId id="264" r:id="rId3"/>
    <p:sldId id="265" r:id="rId4"/>
    <p:sldId id="266" r:id="rId5"/>
    <p:sldId id="267" r:id="rId6"/>
    <p:sldId id="268" r:id="rId7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033"/>
    <a:srgbClr val="CC0099"/>
    <a:srgbClr val="990099"/>
    <a:srgbClr val="FE9202"/>
    <a:srgbClr val="00AACC"/>
    <a:srgbClr val="6C1A00"/>
    <a:srgbClr val="5EEC3C"/>
    <a:srgbClr val="FFCC66"/>
    <a:srgbClr val="1D3A00"/>
    <a:srgbClr val="00329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264" y="-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156370338" cy="1563703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49" Type="http://schemas.microsoft.com/office/2015/10/relationships/revisionInfo" Target="revisionInfo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C8129B-D670-45A8-80B6-38E72459867A}" type="datetimeFigureOut">
              <a:rPr lang="en-US" smtClean="0"/>
              <a:pPr/>
              <a:t>1/30/2020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9FFDEE-DC9A-4B34-B786-A450E1885E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17525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TextShape 1"/>
          <p:cNvSpPr txBox="1"/>
          <p:nvPr/>
        </p:nvSpPr>
        <p:spPr>
          <a:xfrm>
            <a:off x="3886200" y="868680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>
              <a:lnSpc>
                <a:spcPct val="100000"/>
              </a:lnSpc>
            </a:pPr>
            <a:fld id="{8F7B04B0-F537-40CD-8864-A81A69644531}" type="slidenum">
              <a:rPr lang="en-US" sz="1200" strike="noStrike">
                <a:solidFill>
                  <a:srgbClr val="000000"/>
                </a:solidFill>
                <a:latin typeface="Times New Roman"/>
                <a:ea typeface="ＭＳ Ｐゴシック"/>
              </a:rPr>
              <a:pPr>
                <a:lnSpc>
                  <a:spcPct val="100000"/>
                </a:lnSpc>
              </a:pPr>
              <a:t>1</a:t>
            </a:fld>
            <a:endParaRPr/>
          </a:p>
        </p:txBody>
      </p:sp>
      <p:sp>
        <p:nvSpPr>
          <p:cNvPr id="408" name="PlaceHolder 2"/>
          <p:cNvSpPr>
            <a:spLocks noGrp="1"/>
          </p:cNvSpPr>
          <p:nvPr>
            <p:ph type="body"/>
          </p:nvPr>
        </p:nvSpPr>
        <p:spPr>
          <a:xfrm>
            <a:off x="914400" y="4343400"/>
            <a:ext cx="5028840" cy="4114440"/>
          </a:xfrm>
          <a:prstGeom prst="rect">
            <a:avLst/>
          </a:prstGeom>
        </p:spPr>
        <p:txBody>
          <a:bodyPr/>
          <a:lstStyle/>
          <a:p>
            <a:endParaRPr dirty="0"/>
          </a:p>
        </p:txBody>
      </p:sp>
    </p:spTree>
    <p:extLst>
      <p:ext uri="{BB962C8B-B14F-4D97-AF65-F5344CB8AC3E}">
        <p14:creationId xmlns="" xmlns:p14="http://schemas.microsoft.com/office/powerpoint/2010/main" val="31450223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 do we need to know in order to determine how fast this will run?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19C0B7-EE91-5747-BEFC-14B568E6E0F2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228702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17900" y="1960930"/>
            <a:ext cx="7177135" cy="1985165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rgbClr val="007033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7900" y="3946095"/>
            <a:ext cx="7177135" cy="763525"/>
          </a:xfrm>
        </p:spPr>
        <p:txBody>
          <a:bodyPr>
            <a:normAutofit/>
          </a:bodyPr>
          <a:lstStyle>
            <a:lvl1pPr marL="0" indent="0" algn="r">
              <a:buNone/>
              <a:defRPr sz="2800" b="0" i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538751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1/30/2020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</a:p>
        </p:txBody>
      </p:sp>
    </p:spTree>
    <p:extLst>
      <p:ext uri="{BB962C8B-B14F-4D97-AF65-F5344CB8AC3E}">
        <p14:creationId xmlns=""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1/30/2020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</a:p>
        </p:txBody>
      </p:sp>
    </p:spTree>
    <p:extLst>
      <p:ext uri="{BB962C8B-B14F-4D97-AF65-F5344CB8AC3E}">
        <p14:creationId xmlns=""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1/30/2020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</a:p>
        </p:txBody>
      </p:sp>
    </p:spTree>
    <p:extLst>
      <p:ext uri="{BB962C8B-B14F-4D97-AF65-F5344CB8AC3E}">
        <p14:creationId xmlns=""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281175"/>
            <a:ext cx="8246069" cy="763525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197405"/>
            <a:ext cx="8246070" cy="3512215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433880"/>
            <a:ext cx="8093365" cy="572644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044700"/>
            <a:ext cx="8093364" cy="3511061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281176"/>
            <a:ext cx="8246069" cy="916230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5EEC3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655520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2135341"/>
            <a:ext cx="4040188" cy="213787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655520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135341"/>
            <a:ext cx="4041775" cy="213787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1/30/2020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</a:p>
        </p:txBody>
      </p:sp>
    </p:spTree>
    <p:extLst>
      <p:ext uri="{BB962C8B-B14F-4D97-AF65-F5344CB8AC3E}">
        <p14:creationId xmlns=""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1/30/2020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</a:p>
        </p:txBody>
      </p:sp>
    </p:spTree>
    <p:extLst>
      <p:ext uri="{BB962C8B-B14F-4D97-AF65-F5344CB8AC3E}">
        <p14:creationId xmlns=""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1/30/2020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</a:p>
        </p:txBody>
      </p:sp>
    </p:spTree>
    <p:extLst>
      <p:ext uri="{BB962C8B-B14F-4D97-AF65-F5344CB8AC3E}">
        <p14:creationId xmlns=""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1/30/2020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</a:p>
        </p:txBody>
      </p:sp>
    </p:spTree>
    <p:extLst>
      <p:ext uri="{BB962C8B-B14F-4D97-AF65-F5344CB8AC3E}">
        <p14:creationId xmlns=""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CFD6D7A0-E93F-41B3-989C-1EFD83334D05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=""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CustomShape 3"/>
          <p:cNvSpPr/>
          <p:nvPr/>
        </p:nvSpPr>
        <p:spPr>
          <a:xfrm>
            <a:off x="914400" y="440308"/>
            <a:ext cx="7268040" cy="98199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4000" strike="noStrike" dirty="0" smtClean="0">
                <a:solidFill>
                  <a:schemeClr val="tx2"/>
                </a:solidFill>
                <a:latin typeface="+mj-lt"/>
                <a:ea typeface="ＭＳ Ｐゴシック"/>
              </a:rPr>
              <a:t>CSCI 204: Data Structures &amp; Algorithms</a:t>
            </a:r>
            <a:endParaRPr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26" name="CustomShape 5"/>
          <p:cNvSpPr/>
          <p:nvPr/>
        </p:nvSpPr>
        <p:spPr>
          <a:xfrm>
            <a:off x="1976015" y="2419045"/>
            <a:ext cx="4114440" cy="933505"/>
          </a:xfrm>
          <a:prstGeom prst="rect">
            <a:avLst/>
          </a:prstGeom>
          <a:noFill/>
          <a:ln w="19080">
            <a:noFill/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3200" dirty="0" smtClean="0"/>
              <a:t>Algorithm Analysis</a:t>
            </a:r>
            <a:endParaRPr sz="1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9D70459-44AE-4329-9938-16C992EFD9D0}" type="slidenum">
              <a:rPr lang="uk-UA" sz="1200" strike="noStrike" smtClean="0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</a:pPr>
              <a:t>1</a:t>
            </a:fld>
            <a:endParaRPr lang="uk-UA"/>
          </a:p>
        </p:txBody>
      </p:sp>
      <p:sp>
        <p:nvSpPr>
          <p:cNvPr id="5" name="Rectangle 4"/>
          <p:cNvSpPr/>
          <p:nvPr/>
        </p:nvSpPr>
        <p:spPr>
          <a:xfrm>
            <a:off x="3197655" y="3182570"/>
            <a:ext cx="32694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The case of recursion</a:t>
            </a:r>
            <a:endParaRPr lang="en-US" sz="2800" dirty="0"/>
          </a:p>
        </p:txBody>
      </p:sp>
    </p:spTree>
    <p:extLst>
      <p:ext uri="{BB962C8B-B14F-4D97-AF65-F5344CB8AC3E}">
        <p14:creationId xmlns="" xmlns:p14="http://schemas.microsoft.com/office/powerpoint/2010/main" val="205761360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01670" y="281175"/>
            <a:ext cx="70249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</a:rPr>
              <a:t>Last time we discussed the case for loops</a:t>
            </a:r>
            <a:endParaRPr lang="en-US" sz="3200" dirty="0">
              <a:solidFill>
                <a:schemeClr val="bg1"/>
              </a:solidFill>
            </a:endParaRPr>
          </a:p>
        </p:txBody>
      </p:sp>
      <p:grpSp>
        <p:nvGrpSpPr>
          <p:cNvPr id="2" name="Group 12"/>
          <p:cNvGrpSpPr/>
          <p:nvPr/>
        </p:nvGrpSpPr>
        <p:grpSpPr>
          <a:xfrm>
            <a:off x="826551" y="820882"/>
            <a:ext cx="7281214" cy="1015663"/>
            <a:chOff x="826551" y="1094509"/>
            <a:chExt cx="7281214" cy="1354218"/>
          </a:xfrm>
        </p:grpSpPr>
        <p:sp>
          <p:nvSpPr>
            <p:cNvPr id="5" name="TextBox 4"/>
            <p:cNvSpPr txBox="1"/>
            <p:nvPr/>
          </p:nvSpPr>
          <p:spPr>
            <a:xfrm>
              <a:off x="826551" y="1094509"/>
              <a:ext cx="4352474" cy="1354218"/>
            </a:xfrm>
            <a:prstGeom prst="rect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chemeClr val="accent6">
                      <a:lumMod val="75000"/>
                    </a:schemeClr>
                  </a:solidFill>
                  <a:latin typeface="Consolas"/>
                  <a:cs typeface="Consolas"/>
                </a:rPr>
                <a:t>for</a:t>
              </a:r>
              <a:r>
                <a:rPr lang="en-US" sz="2000" dirty="0" smtClean="0">
                  <a:solidFill>
                    <a:schemeClr val="bg1"/>
                  </a:solidFill>
                  <a:latin typeface="Consolas"/>
                  <a:cs typeface="Consolas"/>
                </a:rPr>
                <a:t> item </a:t>
              </a:r>
              <a:r>
                <a:rPr lang="en-US" sz="2000" dirty="0" smtClean="0">
                  <a:solidFill>
                    <a:schemeClr val="accent6">
                      <a:lumMod val="75000"/>
                    </a:schemeClr>
                  </a:solidFill>
                  <a:latin typeface="Consolas"/>
                  <a:cs typeface="Consolas"/>
                </a:rPr>
                <a:t>in</a:t>
              </a:r>
              <a:r>
                <a:rPr lang="en-US" sz="2000" dirty="0" smtClean="0">
                  <a:solidFill>
                    <a:schemeClr val="bg1"/>
                  </a:solidFill>
                  <a:latin typeface="Consolas"/>
                  <a:cs typeface="Consolas"/>
                </a:rPr>
                <a:t> </a:t>
              </a:r>
              <a:r>
                <a:rPr lang="en-US" sz="2000" dirty="0" err="1" smtClean="0">
                  <a:solidFill>
                    <a:schemeClr val="bg1"/>
                  </a:solidFill>
                  <a:latin typeface="Consolas"/>
                  <a:cs typeface="Consolas"/>
                </a:rPr>
                <a:t>my_list</a:t>
              </a:r>
              <a:r>
                <a:rPr lang="en-US" sz="2000" dirty="0" smtClean="0">
                  <a:solidFill>
                    <a:schemeClr val="bg1"/>
                  </a:solidFill>
                  <a:latin typeface="Consolas"/>
                  <a:cs typeface="Consolas"/>
                </a:rPr>
                <a:t>:</a:t>
              </a:r>
            </a:p>
            <a:p>
              <a:r>
                <a:rPr lang="en-US" sz="2000" i="1" dirty="0" smtClean="0">
                  <a:solidFill>
                    <a:schemeClr val="bg1"/>
                  </a:solidFill>
                  <a:latin typeface="Consolas"/>
                  <a:cs typeface="Consolas"/>
                </a:rPr>
                <a:t>	</a:t>
              </a:r>
              <a:r>
                <a:rPr lang="en-US" sz="2000" dirty="0" smtClean="0">
                  <a:solidFill>
                    <a:schemeClr val="accent6">
                      <a:lumMod val="75000"/>
                    </a:schemeClr>
                  </a:solidFill>
                  <a:latin typeface="Consolas"/>
                  <a:cs typeface="Consolas"/>
                </a:rPr>
                <a:t>if</a:t>
              </a:r>
              <a:r>
                <a:rPr lang="en-US" sz="2000" dirty="0" smtClean="0">
                  <a:solidFill>
                    <a:schemeClr val="bg1"/>
                  </a:solidFill>
                  <a:latin typeface="Consolas"/>
                  <a:cs typeface="Consolas"/>
                </a:rPr>
                <a:t> item == </a:t>
              </a:r>
              <a:r>
                <a:rPr lang="en-US" sz="2000" dirty="0" err="1" smtClean="0">
                  <a:solidFill>
                    <a:schemeClr val="bg1"/>
                  </a:solidFill>
                  <a:latin typeface="Consolas"/>
                  <a:cs typeface="Consolas"/>
                </a:rPr>
                <a:t>search_name</a:t>
              </a:r>
              <a:r>
                <a:rPr lang="en-US" sz="2000" dirty="0" smtClean="0">
                  <a:solidFill>
                    <a:schemeClr val="bg1"/>
                  </a:solidFill>
                  <a:latin typeface="Consolas"/>
                  <a:cs typeface="Consolas"/>
                </a:rPr>
                <a:t>:</a:t>
              </a:r>
            </a:p>
            <a:p>
              <a:r>
                <a:rPr lang="en-US" sz="2000" i="1" dirty="0" smtClean="0">
                  <a:solidFill>
                    <a:schemeClr val="bg1"/>
                  </a:solidFill>
                  <a:latin typeface="Consolas"/>
                  <a:cs typeface="Consolas"/>
                </a:rPr>
                <a:t>		</a:t>
              </a:r>
              <a:r>
                <a:rPr lang="en-US" sz="2000" dirty="0" smtClean="0">
                  <a:solidFill>
                    <a:schemeClr val="accent6">
                      <a:lumMod val="75000"/>
                    </a:schemeClr>
                  </a:solidFill>
                  <a:latin typeface="Consolas"/>
                  <a:cs typeface="Consolas"/>
                </a:rPr>
                <a:t>return</a:t>
              </a:r>
              <a:r>
                <a:rPr lang="en-US" sz="2000" dirty="0" smtClean="0">
                  <a:solidFill>
                    <a:schemeClr val="bg1"/>
                  </a:solidFill>
                  <a:latin typeface="Consolas"/>
                  <a:cs typeface="Consolas"/>
                </a:rPr>
                <a:t> </a:t>
              </a:r>
              <a:r>
                <a:rPr lang="en-US" sz="2000" dirty="0" smtClean="0">
                  <a:solidFill>
                    <a:srgbClr val="990099"/>
                  </a:solidFill>
                  <a:latin typeface="Consolas"/>
                  <a:cs typeface="Consolas"/>
                </a:rPr>
                <a:t>True</a:t>
              </a:r>
              <a:endParaRPr lang="en-US" sz="2000" i="1" dirty="0" smtClean="0">
                <a:solidFill>
                  <a:srgbClr val="990099"/>
                </a:solidFill>
                <a:latin typeface="Consolas"/>
                <a:cs typeface="Consolas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7501509" y="1265504"/>
              <a:ext cx="606256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bg1"/>
                  </a:solidFill>
                </a:rPr>
                <a:t>O(n</a:t>
              </a:r>
              <a:r>
                <a:rPr lang="en-US" dirty="0" smtClean="0">
                  <a:solidFill>
                    <a:schemeClr val="bg1"/>
                  </a:solidFill>
                </a:rPr>
                <a:t>)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" name="Group 13"/>
          <p:cNvGrpSpPr/>
          <p:nvPr/>
        </p:nvGrpSpPr>
        <p:grpSpPr>
          <a:xfrm>
            <a:off x="840401" y="2166906"/>
            <a:ext cx="7548802" cy="1015663"/>
            <a:chOff x="840401" y="2889209"/>
            <a:chExt cx="7548802" cy="1354218"/>
          </a:xfrm>
        </p:grpSpPr>
        <p:sp>
          <p:nvSpPr>
            <p:cNvPr id="9" name="TextBox 8"/>
            <p:cNvSpPr txBox="1"/>
            <p:nvPr/>
          </p:nvSpPr>
          <p:spPr>
            <a:xfrm>
              <a:off x="840401" y="2889209"/>
              <a:ext cx="5557932" cy="1354218"/>
            </a:xfrm>
            <a:prstGeom prst="rect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chemeClr val="accent6">
                      <a:lumMod val="75000"/>
                    </a:schemeClr>
                  </a:solidFill>
                  <a:latin typeface="Consolas"/>
                  <a:cs typeface="Consolas"/>
                </a:rPr>
                <a:t>for</a:t>
              </a:r>
              <a:r>
                <a:rPr lang="en-US" sz="2000" dirty="0" smtClean="0">
                  <a:solidFill>
                    <a:schemeClr val="bg1"/>
                  </a:solidFill>
                  <a:latin typeface="Consolas"/>
                  <a:cs typeface="Consolas"/>
                </a:rPr>
                <a:t> </a:t>
              </a:r>
              <a:r>
                <a:rPr lang="en-US" sz="2000" dirty="0" err="1" smtClean="0">
                  <a:solidFill>
                    <a:schemeClr val="bg1"/>
                  </a:solidFill>
                  <a:latin typeface="Consolas"/>
                  <a:cs typeface="Consolas"/>
                </a:rPr>
                <a:t>i</a:t>
              </a:r>
              <a:r>
                <a:rPr lang="en-US" sz="2000" dirty="0" smtClean="0">
                  <a:solidFill>
                    <a:schemeClr val="bg1"/>
                  </a:solidFill>
                  <a:latin typeface="Consolas"/>
                  <a:cs typeface="Consolas"/>
                </a:rPr>
                <a:t> </a:t>
              </a:r>
              <a:r>
                <a:rPr lang="en-US" sz="2000" dirty="0" smtClean="0">
                  <a:solidFill>
                    <a:schemeClr val="accent6">
                      <a:lumMod val="75000"/>
                    </a:schemeClr>
                  </a:solidFill>
                  <a:latin typeface="Consolas"/>
                  <a:cs typeface="Consolas"/>
                </a:rPr>
                <a:t>in</a:t>
              </a:r>
              <a:r>
                <a:rPr lang="en-US" sz="2000" dirty="0" smtClean="0">
                  <a:solidFill>
                    <a:schemeClr val="bg1"/>
                  </a:solidFill>
                  <a:latin typeface="Consolas"/>
                  <a:cs typeface="Consolas"/>
                </a:rPr>
                <a:t> range(</a:t>
              </a:r>
              <a:r>
                <a:rPr lang="en-US" sz="2000" dirty="0" err="1" smtClean="0">
                  <a:solidFill>
                    <a:schemeClr val="bg1"/>
                  </a:solidFill>
                  <a:latin typeface="Consolas"/>
                  <a:cs typeface="Consolas"/>
                </a:rPr>
                <a:t>len</a:t>
              </a:r>
              <a:r>
                <a:rPr lang="en-US" sz="2000" dirty="0" smtClean="0">
                  <a:solidFill>
                    <a:schemeClr val="bg1"/>
                  </a:solidFill>
                  <a:latin typeface="Consolas"/>
                  <a:cs typeface="Consolas"/>
                </a:rPr>
                <a:t>(</a:t>
              </a:r>
              <a:r>
                <a:rPr lang="en-US" sz="2000" dirty="0" err="1" smtClean="0">
                  <a:solidFill>
                    <a:schemeClr val="bg1"/>
                  </a:solidFill>
                  <a:latin typeface="Consolas"/>
                  <a:cs typeface="Consolas"/>
                </a:rPr>
                <a:t>my_list</a:t>
              </a:r>
              <a:r>
                <a:rPr lang="en-US" sz="2000" dirty="0" smtClean="0">
                  <a:solidFill>
                    <a:schemeClr val="bg1"/>
                  </a:solidFill>
                  <a:latin typeface="Consolas"/>
                  <a:cs typeface="Consolas"/>
                </a:rPr>
                <a:t>)):</a:t>
              </a:r>
            </a:p>
            <a:p>
              <a:r>
                <a:rPr lang="en-US" sz="2000" i="1" dirty="0" smtClean="0">
                  <a:solidFill>
                    <a:schemeClr val="bg1"/>
                  </a:solidFill>
                  <a:latin typeface="Consolas"/>
                  <a:cs typeface="Consolas"/>
                </a:rPr>
                <a:t>	</a:t>
              </a:r>
              <a:r>
                <a:rPr lang="en-US" sz="2000" dirty="0" smtClean="0">
                  <a:solidFill>
                    <a:schemeClr val="accent6">
                      <a:lumMod val="75000"/>
                    </a:schemeClr>
                  </a:solidFill>
                  <a:latin typeface="Consolas"/>
                  <a:cs typeface="Consolas"/>
                </a:rPr>
                <a:t>for</a:t>
              </a:r>
              <a:r>
                <a:rPr lang="en-US" sz="2000" dirty="0" smtClean="0">
                  <a:solidFill>
                    <a:schemeClr val="bg1"/>
                  </a:solidFill>
                  <a:latin typeface="Consolas"/>
                  <a:cs typeface="Consolas"/>
                </a:rPr>
                <a:t> j </a:t>
              </a:r>
              <a:r>
                <a:rPr lang="en-US" sz="2000" dirty="0" smtClean="0">
                  <a:solidFill>
                    <a:schemeClr val="accent6">
                      <a:lumMod val="75000"/>
                    </a:schemeClr>
                  </a:solidFill>
                  <a:latin typeface="Consolas"/>
                  <a:cs typeface="Consolas"/>
                </a:rPr>
                <a:t>in</a:t>
              </a:r>
              <a:r>
                <a:rPr lang="en-US" sz="2000" dirty="0" smtClean="0">
                  <a:solidFill>
                    <a:schemeClr val="bg1"/>
                  </a:solidFill>
                  <a:latin typeface="Consolas"/>
                  <a:cs typeface="Consolas"/>
                </a:rPr>
                <a:t> range(</a:t>
              </a:r>
              <a:r>
                <a:rPr lang="en-US" sz="2000" dirty="0" err="1" smtClean="0">
                  <a:solidFill>
                    <a:schemeClr val="bg1"/>
                  </a:solidFill>
                  <a:latin typeface="Consolas"/>
                  <a:cs typeface="Consolas"/>
                </a:rPr>
                <a:t>len</a:t>
              </a:r>
              <a:r>
                <a:rPr lang="en-US" sz="2000" dirty="0" smtClean="0">
                  <a:solidFill>
                    <a:schemeClr val="bg1"/>
                  </a:solidFill>
                  <a:latin typeface="Consolas"/>
                  <a:cs typeface="Consolas"/>
                </a:rPr>
                <a:t>(</a:t>
              </a:r>
              <a:r>
                <a:rPr lang="en-US" sz="2000" dirty="0" err="1" smtClean="0">
                  <a:solidFill>
                    <a:schemeClr val="bg1"/>
                  </a:solidFill>
                  <a:latin typeface="Consolas"/>
                  <a:cs typeface="Consolas"/>
                </a:rPr>
                <a:t>my_list</a:t>
              </a:r>
              <a:r>
                <a:rPr lang="en-US" sz="2000" dirty="0" smtClean="0">
                  <a:solidFill>
                    <a:schemeClr val="bg1"/>
                  </a:solidFill>
                  <a:latin typeface="Consolas"/>
                  <a:cs typeface="Consolas"/>
                </a:rPr>
                <a:t>)):</a:t>
              </a:r>
            </a:p>
            <a:p>
              <a:r>
                <a:rPr lang="en-US" sz="2000" i="1" dirty="0" smtClean="0">
                  <a:solidFill>
                    <a:schemeClr val="bg1"/>
                  </a:solidFill>
                  <a:latin typeface="Consolas"/>
                  <a:cs typeface="Consolas"/>
                </a:rPr>
                <a:t>		</a:t>
              </a:r>
              <a:r>
                <a:rPr lang="en-US" sz="2000" dirty="0" smtClean="0">
                  <a:solidFill>
                    <a:schemeClr val="bg1"/>
                  </a:solidFill>
                  <a:latin typeface="Consolas"/>
                  <a:cs typeface="Consolas"/>
                </a:rPr>
                <a:t>sum += </a:t>
              </a:r>
              <a:r>
                <a:rPr lang="en-US" sz="2000" dirty="0" err="1" smtClean="0">
                  <a:solidFill>
                    <a:schemeClr val="bg1"/>
                  </a:solidFill>
                  <a:latin typeface="Consolas"/>
                  <a:cs typeface="Consolas"/>
                </a:rPr>
                <a:t>i</a:t>
              </a:r>
              <a:r>
                <a:rPr lang="en-US" sz="2000" dirty="0" smtClean="0">
                  <a:solidFill>
                    <a:schemeClr val="bg1"/>
                  </a:solidFill>
                  <a:latin typeface="Consolas"/>
                  <a:cs typeface="Consolas"/>
                </a:rPr>
                <a:t> + j + </a:t>
              </a:r>
              <a:r>
                <a:rPr lang="en-US" sz="2000" dirty="0" err="1" smtClean="0">
                  <a:solidFill>
                    <a:schemeClr val="bg1"/>
                  </a:solidFill>
                  <a:latin typeface="Consolas"/>
                  <a:cs typeface="Consolas"/>
                </a:rPr>
                <a:t>my_list</a:t>
              </a:r>
              <a:r>
                <a:rPr lang="en-US" sz="2000" dirty="0" smtClean="0">
                  <a:solidFill>
                    <a:schemeClr val="bg1"/>
                  </a:solidFill>
                  <a:latin typeface="Consolas"/>
                  <a:cs typeface="Consolas"/>
                </a:rPr>
                <a:t>[</a:t>
              </a:r>
              <a:r>
                <a:rPr lang="en-US" sz="2000" dirty="0" err="1" smtClean="0">
                  <a:solidFill>
                    <a:schemeClr val="bg1"/>
                  </a:solidFill>
                  <a:latin typeface="Consolas"/>
                  <a:cs typeface="Consolas"/>
                </a:rPr>
                <a:t>i</a:t>
              </a:r>
              <a:r>
                <a:rPr lang="en-US" sz="2000" dirty="0" smtClean="0">
                  <a:solidFill>
                    <a:schemeClr val="bg1"/>
                  </a:solidFill>
                  <a:latin typeface="Consolas"/>
                  <a:cs typeface="Consolas"/>
                </a:rPr>
                <a:t>]</a:t>
              </a:r>
              <a:endParaRPr lang="en-US" sz="2000" i="1" dirty="0" smtClean="0">
                <a:solidFill>
                  <a:schemeClr val="bg1"/>
                </a:solidFill>
                <a:latin typeface="Consolas"/>
                <a:cs typeface="Consolas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556924" y="2936559"/>
              <a:ext cx="832279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bg1"/>
                  </a:solidFill>
                </a:rPr>
                <a:t>O(n^2</a:t>
              </a:r>
              <a:r>
                <a:rPr lang="en-US" dirty="0" smtClean="0">
                  <a:solidFill>
                    <a:schemeClr val="bg1"/>
                  </a:solidFill>
                </a:rPr>
                <a:t>)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" name="Group 14"/>
          <p:cNvGrpSpPr/>
          <p:nvPr/>
        </p:nvGrpSpPr>
        <p:grpSpPr>
          <a:xfrm>
            <a:off x="854251" y="3388549"/>
            <a:ext cx="7662616" cy="1015663"/>
            <a:chOff x="854251" y="4518063"/>
            <a:chExt cx="7662616" cy="1354218"/>
          </a:xfrm>
        </p:grpSpPr>
        <p:sp>
          <p:nvSpPr>
            <p:cNvPr id="11" name="TextBox 10"/>
            <p:cNvSpPr txBox="1"/>
            <p:nvPr/>
          </p:nvSpPr>
          <p:spPr>
            <a:xfrm>
              <a:off x="854251" y="4518063"/>
              <a:ext cx="5404043" cy="1354218"/>
            </a:xfrm>
            <a:prstGeom prst="rect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chemeClr val="accent6">
                      <a:lumMod val="75000"/>
                    </a:schemeClr>
                  </a:solidFill>
                  <a:latin typeface="Consolas"/>
                  <a:cs typeface="Consolas"/>
                </a:rPr>
                <a:t>while</a:t>
              </a:r>
              <a:r>
                <a:rPr lang="en-US" sz="2000" dirty="0" smtClean="0">
                  <a:solidFill>
                    <a:schemeClr val="bg1"/>
                  </a:solidFill>
                  <a:latin typeface="Consolas"/>
                  <a:cs typeface="Consolas"/>
                </a:rPr>
                <a:t> n &gt; 0:</a:t>
              </a:r>
            </a:p>
            <a:p>
              <a:r>
                <a:rPr lang="en-US" sz="2000" dirty="0" smtClean="0">
                  <a:solidFill>
                    <a:schemeClr val="bg1"/>
                  </a:solidFill>
                  <a:latin typeface="Consolas"/>
                  <a:cs typeface="Consolas"/>
                </a:rPr>
                <a:t>  n = n // 2   # binary search </a:t>
              </a:r>
            </a:p>
            <a:p>
              <a:r>
                <a:rPr lang="en-US" sz="2000" dirty="0" smtClean="0">
                  <a:solidFill>
                    <a:schemeClr val="bg1"/>
                  </a:solidFill>
                  <a:latin typeface="Consolas"/>
                  <a:cs typeface="Consolas"/>
                </a:rPr>
                <a:t>               # fall in this pattern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570774" y="4565408"/>
              <a:ext cx="946093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bg1"/>
                  </a:solidFill>
                </a:rPr>
                <a:t>O(log</a:t>
              </a:r>
              <a:r>
                <a:rPr lang="en-US" dirty="0" smtClean="0">
                  <a:solidFill>
                    <a:schemeClr val="bg1"/>
                  </a:solidFill>
                </a:rPr>
                <a:t> </a:t>
              </a:r>
              <a:r>
                <a:rPr lang="en-US" b="1" dirty="0" smtClean="0">
                  <a:solidFill>
                    <a:schemeClr val="bg1"/>
                  </a:solidFill>
                </a:rPr>
                <a:t>n</a:t>
              </a:r>
              <a:r>
                <a:rPr lang="en-US" dirty="0" smtClean="0">
                  <a:solidFill>
                    <a:schemeClr val="bg1"/>
                  </a:solidFill>
                </a:rPr>
                <a:t>)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105674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231" y="390319"/>
            <a:ext cx="7217215" cy="235288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16231" y="390319"/>
            <a:ext cx="7217215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828800" y="3333509"/>
            <a:ext cx="5949064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T(n) = n + (n-1) + (n-2) + … + (n-</a:t>
            </a:r>
            <a:r>
              <a:rPr lang="en-US" sz="2400" dirty="0" err="1" smtClean="0"/>
              <a:t>i</a:t>
            </a:r>
            <a:r>
              <a:rPr lang="en-US" sz="2400" dirty="0" smtClean="0"/>
              <a:t>) + … + 1 + n*C</a:t>
            </a:r>
          </a:p>
          <a:p>
            <a:r>
              <a:rPr lang="en-US" sz="2400" dirty="0" smtClean="0"/>
              <a:t>= n*C + sum(</a:t>
            </a:r>
            <a:r>
              <a:rPr lang="en-US" sz="2400" dirty="0" err="1" smtClean="0"/>
              <a:t>i</a:t>
            </a:r>
            <a:r>
              <a:rPr lang="en-US" sz="2400" dirty="0" smtClean="0"/>
              <a:t>)_</a:t>
            </a:r>
            <a:r>
              <a:rPr lang="en-US" sz="2400" baseline="-25000" dirty="0" smtClean="0"/>
              <a:t>(for </a:t>
            </a:r>
            <a:r>
              <a:rPr lang="en-US" sz="2400" baseline="-25000" dirty="0" err="1" smtClean="0"/>
              <a:t>i</a:t>
            </a:r>
            <a:r>
              <a:rPr lang="en-US" sz="2400" baseline="-25000" dirty="0" smtClean="0"/>
              <a:t> = 1 to n)</a:t>
            </a:r>
            <a:r>
              <a:rPr lang="en-US" sz="2400" dirty="0" smtClean="0"/>
              <a:t> = n*C + n*(n-1)/2</a:t>
            </a:r>
          </a:p>
          <a:p>
            <a:r>
              <a:rPr lang="en-US" sz="2400" dirty="0" smtClean="0"/>
              <a:t>---&gt; O(n^2)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335666" y="1076446"/>
            <a:ext cx="306494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n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740781" y="1171610"/>
            <a:ext cx="833377" cy="442732"/>
          </a:xfrm>
          <a:prstGeom prst="straightConnector1">
            <a:avLst/>
          </a:prstGeom>
          <a:ln w="15875"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26016" y="2136975"/>
            <a:ext cx="429926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n</a:t>
            </a:r>
            <a:r>
              <a:rPr lang="en-US" dirty="0" smtClean="0"/>
              <a:t>-</a:t>
            </a:r>
            <a:r>
              <a:rPr lang="en-US" dirty="0" err="1" smtClean="0"/>
              <a:t>i</a:t>
            </a:r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891252" y="1866418"/>
            <a:ext cx="1145893" cy="390646"/>
          </a:xfrm>
          <a:prstGeom prst="straightConnector1">
            <a:avLst/>
          </a:prstGeom>
          <a:ln w="15875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363437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8265" y="265561"/>
            <a:ext cx="652441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Today we will discuss the case for recursion,</a:t>
            </a:r>
          </a:p>
          <a:p>
            <a:r>
              <a:rPr lang="en-US" sz="2800" dirty="0" smtClean="0"/>
              <a:t>then we’ll do some exercises.</a:t>
            </a:r>
            <a:endParaRPr lang="en-US" sz="2800" dirty="0"/>
          </a:p>
        </p:txBody>
      </p:sp>
      <p:pic>
        <p:nvPicPr>
          <p:cNvPr id="5" name="Picture 4" descr="bin_search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8264" y="1226628"/>
            <a:ext cx="5970814" cy="250370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982680" y="1527464"/>
            <a:ext cx="595035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O(1)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2646219" y="1662545"/>
            <a:ext cx="4128655" cy="592282"/>
          </a:xfrm>
          <a:prstGeom prst="straightConnector1">
            <a:avLst/>
          </a:prstGeom>
          <a:ln w="1905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3048001" y="1804462"/>
            <a:ext cx="3726873" cy="824438"/>
          </a:xfrm>
          <a:prstGeom prst="straightConnector1">
            <a:avLst/>
          </a:prstGeom>
          <a:ln w="15875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>
            <a:off x="2646219" y="1804463"/>
            <a:ext cx="4336461" cy="1240074"/>
          </a:xfrm>
          <a:prstGeom prst="straightConnector1">
            <a:avLst/>
          </a:prstGeom>
          <a:ln w="15875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968844" y="3314759"/>
            <a:ext cx="806631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O(n/2)</a:t>
            </a:r>
            <a:endParaRPr lang="en-US" dirty="0"/>
          </a:p>
        </p:txBody>
      </p:sp>
      <p:cxnSp>
        <p:nvCxnSpPr>
          <p:cNvPr id="15" name="Straight Arrow Connector 14"/>
          <p:cNvCxnSpPr/>
          <p:nvPr/>
        </p:nvCxnSpPr>
        <p:spPr>
          <a:xfrm flipH="1" flipV="1">
            <a:off x="5237019" y="3179619"/>
            <a:ext cx="1537855" cy="135140"/>
          </a:xfrm>
          <a:prstGeom prst="straightConnector1">
            <a:avLst/>
          </a:prstGeom>
          <a:ln w="15875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5237019" y="3591757"/>
            <a:ext cx="1537855" cy="0"/>
          </a:xfrm>
          <a:prstGeom prst="straightConnector1">
            <a:avLst/>
          </a:prstGeom>
          <a:ln w="15875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01670" y="3946095"/>
            <a:ext cx="67726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T(n) = C + T(n/2) = C + [C + T(n/4)]  = … = </a:t>
            </a:r>
            <a:r>
              <a:rPr lang="en-US" sz="2000" dirty="0" err="1" smtClean="0"/>
              <a:t>kC</a:t>
            </a:r>
            <a:r>
              <a:rPr lang="en-US" sz="2000" dirty="0" smtClean="0"/>
              <a:t> + CT(1) = C log n + B</a:t>
            </a:r>
            <a:endParaRPr lang="en-US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1212490" y="4556915"/>
            <a:ext cx="55978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So for binary search, T(n) is on the order of O(log n).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56123" y="321198"/>
            <a:ext cx="4344203" cy="2246769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chemeClr val="accent6"/>
                </a:solidFill>
              </a:rPr>
              <a:t>def</a:t>
            </a:r>
            <a:r>
              <a:rPr lang="en-US" sz="2800" dirty="0" smtClean="0">
                <a:solidFill>
                  <a:schemeClr val="accent6"/>
                </a:solidFill>
              </a:rPr>
              <a:t> </a:t>
            </a:r>
            <a:r>
              <a:rPr lang="en-US" sz="2800" dirty="0" smtClean="0">
                <a:solidFill>
                  <a:srgbClr val="7030A0"/>
                </a:solidFill>
              </a:rPr>
              <a:t>fib</a:t>
            </a:r>
            <a:r>
              <a:rPr lang="en-US" sz="2800" dirty="0" smtClean="0"/>
              <a:t>(n):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</a:t>
            </a:r>
            <a:r>
              <a:rPr lang="en-US" sz="2800" dirty="0" smtClean="0">
                <a:solidFill>
                  <a:schemeClr val="accent6"/>
                </a:solidFill>
              </a:rPr>
              <a:t>if </a:t>
            </a:r>
            <a:r>
              <a:rPr lang="en-US" sz="2800" dirty="0" smtClean="0"/>
              <a:t>n == 0 </a:t>
            </a:r>
            <a:r>
              <a:rPr lang="en-US" sz="2800" dirty="0" smtClean="0">
                <a:solidFill>
                  <a:schemeClr val="accent6"/>
                </a:solidFill>
              </a:rPr>
              <a:t>or </a:t>
            </a:r>
            <a:r>
              <a:rPr lang="en-US" sz="2800" dirty="0" smtClean="0"/>
              <a:t>n == 1: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    </a:t>
            </a:r>
            <a:r>
              <a:rPr lang="en-US" sz="2800" dirty="0" smtClean="0">
                <a:solidFill>
                  <a:schemeClr val="accent6"/>
                </a:solidFill>
              </a:rPr>
              <a:t>return</a:t>
            </a:r>
            <a:r>
              <a:rPr lang="en-US" sz="2800" dirty="0" smtClean="0"/>
              <a:t> n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</a:t>
            </a:r>
            <a:r>
              <a:rPr lang="en-US" sz="2800" dirty="0" smtClean="0">
                <a:solidFill>
                  <a:schemeClr val="accent6"/>
                </a:solidFill>
              </a:rPr>
              <a:t>else</a:t>
            </a:r>
            <a:r>
              <a:rPr lang="en-US" sz="2800" dirty="0" smtClean="0"/>
              <a:t>: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    </a:t>
            </a:r>
            <a:r>
              <a:rPr lang="en-US" sz="2800" dirty="0" smtClean="0">
                <a:solidFill>
                  <a:schemeClr val="accent6"/>
                </a:solidFill>
              </a:rPr>
              <a:t>return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7030A0"/>
                </a:solidFill>
              </a:rPr>
              <a:t>fib</a:t>
            </a:r>
            <a:r>
              <a:rPr lang="en-US" sz="2800" dirty="0" smtClean="0"/>
              <a:t>(n-1) + </a:t>
            </a:r>
            <a:r>
              <a:rPr lang="en-US" sz="2800" dirty="0" smtClean="0">
                <a:solidFill>
                  <a:srgbClr val="7030A0"/>
                </a:solidFill>
              </a:rPr>
              <a:t>fib</a:t>
            </a:r>
            <a:r>
              <a:rPr lang="en-US" sz="2800" dirty="0" smtClean="0"/>
              <a:t>(n-2)</a:t>
            </a:r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261" y="2724455"/>
            <a:ext cx="8551480" cy="217808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733879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Tower Of Hanoi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365195" y="1197405"/>
            <a:ext cx="6687921" cy="2031325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def</a:t>
            </a:r>
            <a:r>
              <a:rPr lang="en-US" dirty="0" smtClean="0"/>
              <a:t> </a:t>
            </a:r>
            <a:r>
              <a:rPr lang="en-US" dirty="0" err="1" smtClean="0"/>
              <a:t>tower_of_hanoi</a:t>
            </a:r>
            <a:r>
              <a:rPr lang="en-US" dirty="0" smtClean="0"/>
              <a:t>(n , </a:t>
            </a:r>
            <a:r>
              <a:rPr lang="en-US" dirty="0" err="1" smtClean="0"/>
              <a:t>from_rod</a:t>
            </a:r>
            <a:r>
              <a:rPr lang="en-US" dirty="0" smtClean="0"/>
              <a:t>, </a:t>
            </a:r>
            <a:r>
              <a:rPr lang="en-US" dirty="0" err="1" smtClean="0"/>
              <a:t>to_rod</a:t>
            </a:r>
            <a:r>
              <a:rPr lang="en-US" dirty="0" smtClean="0"/>
              <a:t>, </a:t>
            </a:r>
            <a:r>
              <a:rPr lang="en-US" dirty="0" err="1" smtClean="0"/>
              <a:t>aux_rod</a:t>
            </a:r>
            <a:r>
              <a:rPr lang="en-US" dirty="0" smtClean="0"/>
              <a:t>): </a:t>
            </a:r>
          </a:p>
          <a:p>
            <a:r>
              <a:rPr lang="en-US" dirty="0" smtClean="0"/>
              <a:t>       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if</a:t>
            </a:r>
            <a:r>
              <a:rPr lang="en-US" dirty="0" smtClean="0"/>
              <a:t> n == 1: </a:t>
            </a:r>
          </a:p>
          <a:p>
            <a:r>
              <a:rPr lang="en-US" dirty="0" smtClean="0"/>
              <a:t>                </a:t>
            </a:r>
            <a:r>
              <a:rPr lang="en-US" dirty="0" smtClean="0">
                <a:solidFill>
                  <a:srgbClr val="CC0099"/>
                </a:solidFill>
              </a:rPr>
              <a:t>print</a:t>
            </a:r>
            <a:r>
              <a:rPr lang="en-US" dirty="0" smtClean="0"/>
              <a:t>( </a:t>
            </a:r>
            <a:r>
              <a:rPr lang="en-US" dirty="0" smtClean="0">
                <a:solidFill>
                  <a:srgbClr val="00B050"/>
                </a:solidFill>
              </a:rPr>
              <a:t>"Move disk 1 from rod "</a:t>
            </a:r>
            <a:r>
              <a:rPr lang="en-US" dirty="0" smtClean="0"/>
              <a:t>,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/>
              <a:t>from_rod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00B050"/>
                </a:solidFill>
              </a:rPr>
              <a:t>“ to rod "</a:t>
            </a:r>
            <a:r>
              <a:rPr lang="en-US" dirty="0" smtClean="0"/>
              <a:t>, </a:t>
            </a:r>
            <a:r>
              <a:rPr lang="en-US" dirty="0" err="1" smtClean="0"/>
              <a:t>to_rod</a:t>
            </a:r>
            <a:r>
              <a:rPr lang="en-US" dirty="0" smtClean="0"/>
              <a:t> )</a:t>
            </a:r>
          </a:p>
          <a:p>
            <a:r>
              <a:rPr lang="en-US" dirty="0" smtClean="0"/>
              <a:t>               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return</a:t>
            </a:r>
          </a:p>
          <a:p>
            <a:r>
              <a:rPr lang="en-US" dirty="0" smtClean="0"/>
              <a:t>        </a:t>
            </a:r>
            <a:r>
              <a:rPr lang="en-US" dirty="0" err="1" smtClean="0"/>
              <a:t>tower_of_hanoi</a:t>
            </a:r>
            <a:r>
              <a:rPr lang="en-US" dirty="0" smtClean="0"/>
              <a:t>(n-1, </a:t>
            </a:r>
            <a:r>
              <a:rPr lang="en-US" dirty="0" err="1" smtClean="0"/>
              <a:t>from_rod</a:t>
            </a:r>
            <a:r>
              <a:rPr lang="en-US" dirty="0" smtClean="0"/>
              <a:t>, </a:t>
            </a:r>
            <a:r>
              <a:rPr lang="en-US" dirty="0" err="1" smtClean="0"/>
              <a:t>aux_rod</a:t>
            </a:r>
            <a:r>
              <a:rPr lang="en-US" dirty="0" smtClean="0"/>
              <a:t>, </a:t>
            </a:r>
            <a:r>
              <a:rPr lang="en-US" dirty="0" err="1" smtClean="0"/>
              <a:t>to_rod</a:t>
            </a:r>
            <a:r>
              <a:rPr lang="en-US" dirty="0" smtClean="0"/>
              <a:t>) </a:t>
            </a:r>
          </a:p>
          <a:p>
            <a:r>
              <a:rPr lang="en-US" dirty="0" smtClean="0"/>
              <a:t>        </a:t>
            </a:r>
            <a:r>
              <a:rPr lang="en-US" dirty="0" smtClean="0">
                <a:solidFill>
                  <a:srgbClr val="CC0099"/>
                </a:solidFill>
              </a:rPr>
              <a:t>print</a:t>
            </a:r>
            <a:r>
              <a:rPr lang="en-US" dirty="0" smtClean="0"/>
              <a:t>( </a:t>
            </a:r>
            <a:r>
              <a:rPr lang="en-US" dirty="0" smtClean="0">
                <a:solidFill>
                  <a:srgbClr val="007033"/>
                </a:solidFill>
              </a:rPr>
              <a:t>"Move disk"</a:t>
            </a:r>
            <a:r>
              <a:rPr lang="en-US" dirty="0" smtClean="0"/>
              <a:t>, n, </a:t>
            </a:r>
            <a:r>
              <a:rPr lang="en-US" dirty="0" smtClean="0">
                <a:solidFill>
                  <a:srgbClr val="007033"/>
                </a:solidFill>
              </a:rPr>
              <a:t>"from rod"</a:t>
            </a:r>
            <a:r>
              <a:rPr lang="en-US" dirty="0" smtClean="0"/>
              <a:t>, </a:t>
            </a:r>
            <a:r>
              <a:rPr lang="en-US" dirty="0" err="1" smtClean="0"/>
              <a:t>from_rod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007033"/>
                </a:solidFill>
              </a:rPr>
              <a:t>“ to rod "</a:t>
            </a:r>
            <a:r>
              <a:rPr lang="en-US" dirty="0" smtClean="0"/>
              <a:t>, </a:t>
            </a:r>
            <a:r>
              <a:rPr lang="en-US" dirty="0" err="1" smtClean="0"/>
              <a:t>to_rod</a:t>
            </a:r>
            <a:r>
              <a:rPr lang="en-US" dirty="0" smtClean="0"/>
              <a:t> )</a:t>
            </a:r>
          </a:p>
          <a:p>
            <a:r>
              <a:rPr lang="en-US" dirty="0" smtClean="0"/>
              <a:t>        </a:t>
            </a:r>
            <a:r>
              <a:rPr lang="en-US" dirty="0" err="1" smtClean="0"/>
              <a:t>tower_of_hanoi</a:t>
            </a:r>
            <a:r>
              <a:rPr lang="en-US" dirty="0" smtClean="0"/>
              <a:t>(n-1, </a:t>
            </a:r>
            <a:r>
              <a:rPr lang="en-US" dirty="0" err="1" smtClean="0"/>
              <a:t>aux_rod</a:t>
            </a:r>
            <a:r>
              <a:rPr lang="en-US" dirty="0" smtClean="0"/>
              <a:t>, </a:t>
            </a:r>
            <a:r>
              <a:rPr lang="en-US" dirty="0" err="1" smtClean="0"/>
              <a:t>to_rod</a:t>
            </a:r>
            <a:r>
              <a:rPr lang="en-US" dirty="0" smtClean="0"/>
              <a:t>, </a:t>
            </a:r>
            <a:r>
              <a:rPr lang="en-US" dirty="0" err="1" smtClean="0"/>
              <a:t>from_rod</a:t>
            </a:r>
            <a:r>
              <a:rPr lang="en-US" dirty="0" smtClean="0"/>
              <a:t>)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517900" y="3640685"/>
            <a:ext cx="615905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T(n) = 1 + 2 * T(n-1) = 1 + 2*[1 + 2*T(n-2)] = 1 + 2 + 4*T(n-2) = …</a:t>
            </a:r>
          </a:p>
          <a:p>
            <a:r>
              <a:rPr lang="en-US" dirty="0" smtClean="0"/>
              <a:t> </a:t>
            </a:r>
            <a:r>
              <a:rPr lang="en-US" dirty="0" smtClean="0"/>
              <a:t>      = 1 + 2 + 4 + 8 + … 2^(n-k) * T(n-k)</a:t>
            </a:r>
          </a:p>
          <a:p>
            <a:r>
              <a:rPr lang="en-US" dirty="0" smtClean="0"/>
              <a:t>O(2^n)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1945</TotalTime>
  <Words>338</Words>
  <Application>Microsoft Office PowerPoint</Application>
  <PresentationFormat>On-screen Show (16:9)</PresentationFormat>
  <Paragraphs>47</Paragraphs>
  <Slides>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Slide 2</vt:lpstr>
      <vt:lpstr>Slide 3</vt:lpstr>
      <vt:lpstr>Slide 4</vt:lpstr>
      <vt:lpstr>Slide 5</vt:lpstr>
      <vt:lpstr>Tower Of Hanoi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Xiannong Meng</cp:lastModifiedBy>
  <cp:revision>175</cp:revision>
  <dcterms:created xsi:type="dcterms:W3CDTF">2013-08-21T19:17:07Z</dcterms:created>
  <dcterms:modified xsi:type="dcterms:W3CDTF">2020-01-31T02:07:52Z</dcterms:modified>
</cp:coreProperties>
</file>