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4" r:id="rId3"/>
    <p:sldId id="265" r:id="rId4"/>
    <p:sldId id="266" r:id="rId5"/>
    <p:sldId id="267" r:id="rId6"/>
    <p:sldId id="268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CC0099"/>
    <a:srgbClr val="990099"/>
    <a:srgbClr val="FE9202"/>
    <a:srgbClr val="00AACC"/>
    <a:srgbClr val="6C1A00"/>
    <a:srgbClr val="5EEC3C"/>
    <a:srgbClr val="FFCC66"/>
    <a:srgbClr val="1D3A00"/>
    <a:srgbClr val="0032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49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31450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we need to know in order to determine how fast this will run?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9C0B7-EE91-5747-BEFC-14B568E6E0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287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1976015" y="2419045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/>
              <a:t>Algorithm Analysis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  <p:sp>
        <p:nvSpPr>
          <p:cNvPr id="5" name="Rectangle 4"/>
          <p:cNvSpPr/>
          <p:nvPr/>
        </p:nvSpPr>
        <p:spPr>
          <a:xfrm>
            <a:off x="3197655" y="3182570"/>
            <a:ext cx="3269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The case of recursion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1670" y="281175"/>
            <a:ext cx="7024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Last time we discussed the case for loops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826551" y="820882"/>
            <a:ext cx="7281214" cy="1015663"/>
            <a:chOff x="826551" y="1094509"/>
            <a:chExt cx="7281214" cy="1354218"/>
          </a:xfrm>
        </p:grpSpPr>
        <p:sp>
          <p:nvSpPr>
            <p:cNvPr id="5" name="TextBox 4"/>
            <p:cNvSpPr txBox="1"/>
            <p:nvPr/>
          </p:nvSpPr>
          <p:spPr>
            <a:xfrm>
              <a:off x="826551" y="1094509"/>
              <a:ext cx="4352474" cy="1354218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Consolas"/>
                  <a:cs typeface="Consolas"/>
                </a:rPr>
                <a:t>for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item 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Consolas"/>
                  <a:cs typeface="Consolas"/>
                </a:rPr>
                <a:t>in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Consolas"/>
                  <a:cs typeface="Consolas"/>
                </a:rPr>
                <a:t>my_list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:</a:t>
              </a:r>
            </a:p>
            <a:p>
              <a:r>
                <a:rPr lang="en-US" sz="2000" i="1" dirty="0" smtClean="0">
                  <a:solidFill>
                    <a:schemeClr val="bg1"/>
                  </a:solidFill>
                  <a:latin typeface="Consolas"/>
                  <a:cs typeface="Consolas"/>
                </a:rPr>
                <a:t>	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Consolas"/>
                  <a:cs typeface="Consolas"/>
                </a:rPr>
                <a:t>if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item == </a:t>
              </a:r>
              <a:r>
                <a:rPr lang="en-US" sz="2000" dirty="0" err="1" smtClean="0">
                  <a:solidFill>
                    <a:schemeClr val="bg1"/>
                  </a:solidFill>
                  <a:latin typeface="Consolas"/>
                  <a:cs typeface="Consolas"/>
                </a:rPr>
                <a:t>search_name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:</a:t>
              </a:r>
            </a:p>
            <a:p>
              <a:r>
                <a:rPr lang="en-US" sz="2000" i="1" dirty="0" smtClean="0">
                  <a:solidFill>
                    <a:schemeClr val="bg1"/>
                  </a:solidFill>
                  <a:latin typeface="Consolas"/>
                  <a:cs typeface="Consolas"/>
                </a:rPr>
                <a:t>		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Consolas"/>
                  <a:cs typeface="Consolas"/>
                </a:rPr>
                <a:t>return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</a:t>
              </a:r>
              <a:r>
                <a:rPr lang="en-US" sz="2000" dirty="0" smtClean="0">
                  <a:solidFill>
                    <a:srgbClr val="990099"/>
                  </a:solidFill>
                  <a:latin typeface="Consolas"/>
                  <a:cs typeface="Consolas"/>
                </a:rPr>
                <a:t>True</a:t>
              </a:r>
              <a:endParaRPr lang="en-US" sz="2000" i="1" dirty="0" smtClean="0">
                <a:solidFill>
                  <a:srgbClr val="990099"/>
                </a:solidFill>
                <a:latin typeface="Consolas"/>
                <a:cs typeface="Consola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01509" y="1265504"/>
              <a:ext cx="60625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O(n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840401" y="2166906"/>
            <a:ext cx="7548802" cy="1015663"/>
            <a:chOff x="840401" y="2889209"/>
            <a:chExt cx="7548802" cy="1354218"/>
          </a:xfrm>
        </p:grpSpPr>
        <p:sp>
          <p:nvSpPr>
            <p:cNvPr id="9" name="TextBox 8"/>
            <p:cNvSpPr txBox="1"/>
            <p:nvPr/>
          </p:nvSpPr>
          <p:spPr>
            <a:xfrm>
              <a:off x="840401" y="2889209"/>
              <a:ext cx="5557932" cy="1354218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Consolas"/>
                  <a:cs typeface="Consolas"/>
                </a:rPr>
                <a:t>for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  <a:latin typeface="Consolas"/>
                  <a:cs typeface="Consolas"/>
                </a:rPr>
                <a:t>i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Consolas"/>
                  <a:cs typeface="Consolas"/>
                </a:rPr>
                <a:t>in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range(</a:t>
              </a:r>
              <a:r>
                <a:rPr lang="en-US" sz="2000" dirty="0" err="1" smtClean="0">
                  <a:solidFill>
                    <a:schemeClr val="bg1"/>
                  </a:solidFill>
                  <a:latin typeface="Consolas"/>
                  <a:cs typeface="Consolas"/>
                </a:rPr>
                <a:t>len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(</a:t>
              </a:r>
              <a:r>
                <a:rPr lang="en-US" sz="2000" dirty="0" err="1" smtClean="0">
                  <a:solidFill>
                    <a:schemeClr val="bg1"/>
                  </a:solidFill>
                  <a:latin typeface="Consolas"/>
                  <a:cs typeface="Consolas"/>
                </a:rPr>
                <a:t>my_list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)):</a:t>
              </a:r>
            </a:p>
            <a:p>
              <a:r>
                <a:rPr lang="en-US" sz="2000" i="1" dirty="0" smtClean="0">
                  <a:solidFill>
                    <a:schemeClr val="bg1"/>
                  </a:solidFill>
                  <a:latin typeface="Consolas"/>
                  <a:cs typeface="Consolas"/>
                </a:rPr>
                <a:t>	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Consolas"/>
                  <a:cs typeface="Consolas"/>
                </a:rPr>
                <a:t>for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j 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Consolas"/>
                  <a:cs typeface="Consolas"/>
                </a:rPr>
                <a:t>in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range(</a:t>
              </a:r>
              <a:r>
                <a:rPr lang="en-US" sz="2000" dirty="0" err="1" smtClean="0">
                  <a:solidFill>
                    <a:schemeClr val="bg1"/>
                  </a:solidFill>
                  <a:latin typeface="Consolas"/>
                  <a:cs typeface="Consolas"/>
                </a:rPr>
                <a:t>len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(</a:t>
              </a:r>
              <a:r>
                <a:rPr lang="en-US" sz="2000" dirty="0" err="1" smtClean="0">
                  <a:solidFill>
                    <a:schemeClr val="bg1"/>
                  </a:solidFill>
                  <a:latin typeface="Consolas"/>
                  <a:cs typeface="Consolas"/>
                </a:rPr>
                <a:t>my_list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)):</a:t>
              </a:r>
            </a:p>
            <a:p>
              <a:r>
                <a:rPr lang="en-US" sz="2000" i="1" dirty="0" smtClean="0">
                  <a:solidFill>
                    <a:schemeClr val="bg1"/>
                  </a:solidFill>
                  <a:latin typeface="Consolas"/>
                  <a:cs typeface="Consolas"/>
                </a:rPr>
                <a:t>		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sum += </a:t>
              </a:r>
              <a:r>
                <a:rPr lang="en-US" sz="2000" dirty="0" err="1" smtClean="0">
                  <a:solidFill>
                    <a:schemeClr val="bg1"/>
                  </a:solidFill>
                  <a:latin typeface="Consolas"/>
                  <a:cs typeface="Consolas"/>
                </a:rPr>
                <a:t>i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+ j + </a:t>
              </a:r>
              <a:r>
                <a:rPr lang="en-US" sz="2000" dirty="0" err="1" smtClean="0">
                  <a:solidFill>
                    <a:schemeClr val="bg1"/>
                  </a:solidFill>
                  <a:latin typeface="Consolas"/>
                  <a:cs typeface="Consolas"/>
                </a:rPr>
                <a:t>my_list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[</a:t>
              </a:r>
              <a:r>
                <a:rPr lang="en-US" sz="2000" dirty="0" err="1" smtClean="0">
                  <a:solidFill>
                    <a:schemeClr val="bg1"/>
                  </a:solidFill>
                  <a:latin typeface="Consolas"/>
                  <a:cs typeface="Consolas"/>
                </a:rPr>
                <a:t>i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]</a:t>
              </a:r>
              <a:endParaRPr lang="en-US" sz="2000" i="1" dirty="0" smtClean="0">
                <a:solidFill>
                  <a:schemeClr val="bg1"/>
                </a:solidFill>
                <a:latin typeface="Consolas"/>
                <a:cs typeface="Consola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6924" y="2936559"/>
              <a:ext cx="83227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O(n^2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854251" y="3388549"/>
            <a:ext cx="7662616" cy="1015663"/>
            <a:chOff x="854251" y="4518063"/>
            <a:chExt cx="7662616" cy="1354218"/>
          </a:xfrm>
        </p:grpSpPr>
        <p:sp>
          <p:nvSpPr>
            <p:cNvPr id="11" name="TextBox 10"/>
            <p:cNvSpPr txBox="1"/>
            <p:nvPr/>
          </p:nvSpPr>
          <p:spPr>
            <a:xfrm>
              <a:off x="854251" y="4518063"/>
              <a:ext cx="5404043" cy="1354218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Consolas"/>
                  <a:cs typeface="Consolas"/>
                </a:rPr>
                <a:t>while</a:t>
              </a:r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n &gt; 0: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 n = n // 2   # binary search 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               # fall in this pattern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70774" y="4565408"/>
              <a:ext cx="94609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O(log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b="1" dirty="0" smtClean="0">
                  <a:solidFill>
                    <a:schemeClr val="bg1"/>
                  </a:solidFill>
                </a:rPr>
                <a:t>n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0567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31" y="390319"/>
            <a:ext cx="7217215" cy="23528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6231" y="390319"/>
            <a:ext cx="721721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333509"/>
            <a:ext cx="594906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T(n) = n + (n-1) + (n-2) + … + (n-</a:t>
            </a:r>
            <a:r>
              <a:rPr lang="en-US" sz="2400" dirty="0" err="1" smtClean="0"/>
              <a:t>i</a:t>
            </a:r>
            <a:r>
              <a:rPr lang="en-US" sz="2400" dirty="0" smtClean="0"/>
              <a:t>) + … + 1 + n*C</a:t>
            </a:r>
          </a:p>
          <a:p>
            <a:r>
              <a:rPr lang="en-US" sz="2400" dirty="0" smtClean="0"/>
              <a:t>= n*C + sum(</a:t>
            </a:r>
            <a:r>
              <a:rPr lang="en-US" sz="2400" dirty="0" err="1" smtClean="0"/>
              <a:t>i</a:t>
            </a:r>
            <a:r>
              <a:rPr lang="en-US" sz="2400" dirty="0" smtClean="0"/>
              <a:t>)_</a:t>
            </a:r>
            <a:r>
              <a:rPr lang="en-US" sz="2400" baseline="-25000" dirty="0" smtClean="0"/>
              <a:t>(for 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= 1 to n)</a:t>
            </a:r>
            <a:r>
              <a:rPr lang="en-US" sz="2400" dirty="0" smtClean="0"/>
              <a:t> = n*C + n*(n-1)/2</a:t>
            </a:r>
          </a:p>
          <a:p>
            <a:r>
              <a:rPr lang="en-US" sz="2400" dirty="0" smtClean="0"/>
              <a:t>---&gt; O(n^2)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5666" y="1076446"/>
            <a:ext cx="3064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40781" y="1171610"/>
            <a:ext cx="833377" cy="442732"/>
          </a:xfrm>
          <a:prstGeom prst="straightConnector1">
            <a:avLst/>
          </a:prstGeom>
          <a:ln w="15875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6016" y="2136975"/>
            <a:ext cx="4299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91252" y="1866418"/>
            <a:ext cx="1145893" cy="390646"/>
          </a:xfrm>
          <a:prstGeom prst="straightConnector1">
            <a:avLst/>
          </a:prstGeom>
          <a:ln w="158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634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8265" y="265561"/>
            <a:ext cx="65244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Today we will discuss the case for recursion,</a:t>
            </a:r>
          </a:p>
          <a:p>
            <a:r>
              <a:rPr lang="en-US" sz="2800" dirty="0" smtClean="0"/>
              <a:t>then we’ll do some exercises.</a:t>
            </a:r>
            <a:endParaRPr lang="en-US" sz="2800" dirty="0"/>
          </a:p>
        </p:txBody>
      </p:sp>
      <p:pic>
        <p:nvPicPr>
          <p:cNvPr id="5" name="Picture 4" descr="bin_sear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264" y="1226628"/>
            <a:ext cx="5970814" cy="25037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82680" y="1527464"/>
            <a:ext cx="59503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O(1)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646219" y="1662545"/>
            <a:ext cx="4128655" cy="592282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048001" y="1804462"/>
            <a:ext cx="3726873" cy="824438"/>
          </a:xfrm>
          <a:prstGeom prst="straightConnector1">
            <a:avLst/>
          </a:prstGeom>
          <a:ln w="158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646219" y="1804463"/>
            <a:ext cx="4336461" cy="1240074"/>
          </a:xfrm>
          <a:prstGeom prst="straightConnector1">
            <a:avLst/>
          </a:prstGeom>
          <a:ln w="158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68844" y="3314759"/>
            <a:ext cx="8066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O(n/2)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237019" y="3179619"/>
            <a:ext cx="1537855" cy="13514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237019" y="3591757"/>
            <a:ext cx="1537855" cy="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670" y="3946095"/>
            <a:ext cx="6772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T(n) = C + T(n/2) = C + [C + T(n/4)]  = … = </a:t>
            </a:r>
            <a:r>
              <a:rPr lang="en-US" sz="2000" dirty="0" err="1" smtClean="0"/>
              <a:t>kC</a:t>
            </a:r>
            <a:r>
              <a:rPr lang="en-US" sz="2000" dirty="0" smtClean="0"/>
              <a:t> + CT(1) = C log n + B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2490" y="4556915"/>
            <a:ext cx="5597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 for binary search, T(n) is on the order of O(log 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6123" y="321198"/>
            <a:ext cx="4344203" cy="224676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6"/>
                </a:solidFill>
              </a:rPr>
              <a:t>def</a:t>
            </a:r>
            <a:r>
              <a:rPr lang="en-US" sz="2800" dirty="0" smtClean="0">
                <a:solidFill>
                  <a:schemeClr val="accent6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fib</a:t>
            </a:r>
            <a:r>
              <a:rPr lang="en-US" sz="2800" dirty="0" smtClean="0"/>
              <a:t>(n):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chemeClr val="accent6"/>
                </a:solidFill>
              </a:rPr>
              <a:t>if </a:t>
            </a:r>
            <a:r>
              <a:rPr lang="en-US" sz="2800" dirty="0" smtClean="0"/>
              <a:t>n == 0 </a:t>
            </a:r>
            <a:r>
              <a:rPr lang="en-US" sz="2800" dirty="0" smtClean="0">
                <a:solidFill>
                  <a:schemeClr val="accent6"/>
                </a:solidFill>
              </a:rPr>
              <a:t>or </a:t>
            </a:r>
            <a:r>
              <a:rPr lang="en-US" sz="2800" dirty="0" smtClean="0"/>
              <a:t>n == 1: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dirty="0" smtClean="0">
                <a:solidFill>
                  <a:schemeClr val="accent6"/>
                </a:solidFill>
              </a:rPr>
              <a:t>return</a:t>
            </a:r>
            <a:r>
              <a:rPr lang="en-US" sz="2800" dirty="0" smtClean="0"/>
              <a:t> 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chemeClr val="accent6"/>
                </a:solidFill>
              </a:rPr>
              <a:t>else</a:t>
            </a:r>
            <a:r>
              <a:rPr lang="en-US" sz="2800" dirty="0" smtClean="0"/>
              <a:t>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dirty="0" smtClean="0">
                <a:solidFill>
                  <a:schemeClr val="accent6"/>
                </a:solidFill>
              </a:rPr>
              <a:t>return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fib</a:t>
            </a:r>
            <a:r>
              <a:rPr lang="en-US" sz="2800" dirty="0" smtClean="0"/>
              <a:t>(n-1) + </a:t>
            </a:r>
            <a:r>
              <a:rPr lang="en-US" sz="2800" dirty="0" smtClean="0">
                <a:solidFill>
                  <a:srgbClr val="7030A0"/>
                </a:solidFill>
              </a:rPr>
              <a:t>fib</a:t>
            </a:r>
            <a:r>
              <a:rPr lang="en-US" sz="2800" dirty="0" smtClean="0"/>
              <a:t>(n-2)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1" y="2724455"/>
            <a:ext cx="8551480" cy="2178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338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 Of Hanoi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5195" y="1197405"/>
            <a:ext cx="6687921" cy="20313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def</a:t>
            </a:r>
            <a:r>
              <a:rPr lang="en-US" dirty="0" smtClean="0"/>
              <a:t> </a:t>
            </a:r>
            <a:r>
              <a:rPr lang="en-US" dirty="0" err="1" smtClean="0"/>
              <a:t>tower_of_hanoi</a:t>
            </a:r>
            <a:r>
              <a:rPr lang="en-US" dirty="0" smtClean="0"/>
              <a:t>(n , </a:t>
            </a:r>
            <a:r>
              <a:rPr lang="en-US" dirty="0" err="1" smtClean="0"/>
              <a:t>from_rod</a:t>
            </a:r>
            <a:r>
              <a:rPr lang="en-US" dirty="0" smtClean="0"/>
              <a:t>, </a:t>
            </a:r>
            <a:r>
              <a:rPr lang="en-US" dirty="0" err="1" smtClean="0"/>
              <a:t>to_rod</a:t>
            </a:r>
            <a:r>
              <a:rPr lang="en-US" dirty="0" smtClean="0"/>
              <a:t>, </a:t>
            </a:r>
            <a:r>
              <a:rPr lang="en-US" dirty="0" err="1" smtClean="0"/>
              <a:t>aux_rod</a:t>
            </a:r>
            <a:r>
              <a:rPr lang="en-US" dirty="0" smtClean="0"/>
              <a:t>): </a:t>
            </a:r>
          </a:p>
          <a:p>
            <a:r>
              <a:rPr lang="en-US" dirty="0" smtClean="0"/>
              <a:t>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</a:t>
            </a:r>
            <a:r>
              <a:rPr lang="en-US" dirty="0" smtClean="0"/>
              <a:t> n == 1: </a:t>
            </a:r>
          </a:p>
          <a:p>
            <a:r>
              <a:rPr lang="en-US" dirty="0" smtClean="0"/>
              <a:t>                </a:t>
            </a:r>
            <a:r>
              <a:rPr lang="en-US" dirty="0" smtClean="0">
                <a:solidFill>
                  <a:srgbClr val="CC0099"/>
                </a:solidFill>
              </a:rPr>
              <a:t>print</a:t>
            </a:r>
            <a:r>
              <a:rPr lang="en-US" dirty="0" smtClean="0"/>
              <a:t>( </a:t>
            </a:r>
            <a:r>
              <a:rPr lang="en-US" dirty="0" smtClean="0">
                <a:solidFill>
                  <a:srgbClr val="00B050"/>
                </a:solidFill>
              </a:rPr>
              <a:t>"Move disk 1 from rod "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from_rod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“ to rod "</a:t>
            </a:r>
            <a:r>
              <a:rPr lang="en-US" dirty="0" smtClean="0"/>
              <a:t>, </a:t>
            </a:r>
            <a:r>
              <a:rPr lang="en-US" dirty="0" err="1" smtClean="0"/>
              <a:t>to_rod</a:t>
            </a:r>
            <a:r>
              <a:rPr lang="en-US" dirty="0" smtClean="0"/>
              <a:t> )</a:t>
            </a:r>
          </a:p>
          <a:p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return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tower_of_hanoi</a:t>
            </a:r>
            <a:r>
              <a:rPr lang="en-US" dirty="0" smtClean="0"/>
              <a:t>(n-1, </a:t>
            </a:r>
            <a:r>
              <a:rPr lang="en-US" dirty="0" err="1" smtClean="0"/>
              <a:t>from_rod</a:t>
            </a:r>
            <a:r>
              <a:rPr lang="en-US" dirty="0" smtClean="0"/>
              <a:t>, </a:t>
            </a:r>
            <a:r>
              <a:rPr lang="en-US" dirty="0" err="1" smtClean="0"/>
              <a:t>aux_rod</a:t>
            </a:r>
            <a:r>
              <a:rPr lang="en-US" dirty="0" smtClean="0"/>
              <a:t>, </a:t>
            </a:r>
            <a:r>
              <a:rPr lang="en-US" dirty="0" err="1" smtClean="0"/>
              <a:t>to_rod</a:t>
            </a:r>
            <a:r>
              <a:rPr lang="en-US" dirty="0" smtClean="0"/>
              <a:t>) </a:t>
            </a:r>
          </a:p>
          <a:p>
            <a:r>
              <a:rPr lang="en-US" dirty="0" smtClean="0"/>
              <a:t>        </a:t>
            </a:r>
            <a:r>
              <a:rPr lang="en-US" dirty="0" smtClean="0">
                <a:solidFill>
                  <a:srgbClr val="CC0099"/>
                </a:solidFill>
              </a:rPr>
              <a:t>print</a:t>
            </a:r>
            <a:r>
              <a:rPr lang="en-US" dirty="0" smtClean="0"/>
              <a:t>( </a:t>
            </a:r>
            <a:r>
              <a:rPr lang="en-US" dirty="0" smtClean="0">
                <a:solidFill>
                  <a:srgbClr val="007033"/>
                </a:solidFill>
              </a:rPr>
              <a:t>"Move disk"</a:t>
            </a:r>
            <a:r>
              <a:rPr lang="en-US" dirty="0" smtClean="0"/>
              <a:t>, n, </a:t>
            </a:r>
            <a:r>
              <a:rPr lang="en-US" dirty="0" smtClean="0">
                <a:solidFill>
                  <a:srgbClr val="007033"/>
                </a:solidFill>
              </a:rPr>
              <a:t>"from rod"</a:t>
            </a:r>
            <a:r>
              <a:rPr lang="en-US" dirty="0" smtClean="0"/>
              <a:t>, </a:t>
            </a:r>
            <a:r>
              <a:rPr lang="en-US" dirty="0" err="1" smtClean="0"/>
              <a:t>from_rod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33"/>
                </a:solidFill>
              </a:rPr>
              <a:t>“ to rod "</a:t>
            </a:r>
            <a:r>
              <a:rPr lang="en-US" dirty="0" smtClean="0"/>
              <a:t>, </a:t>
            </a:r>
            <a:r>
              <a:rPr lang="en-US" dirty="0" err="1" smtClean="0"/>
              <a:t>to_rod</a:t>
            </a:r>
            <a:r>
              <a:rPr lang="en-US" dirty="0" smtClean="0"/>
              <a:t> )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tower_of_hanoi</a:t>
            </a:r>
            <a:r>
              <a:rPr lang="en-US" dirty="0" smtClean="0"/>
              <a:t>(n-1, </a:t>
            </a:r>
            <a:r>
              <a:rPr lang="en-US" dirty="0" err="1" smtClean="0"/>
              <a:t>aux_rod</a:t>
            </a:r>
            <a:r>
              <a:rPr lang="en-US" dirty="0" smtClean="0"/>
              <a:t>, </a:t>
            </a:r>
            <a:r>
              <a:rPr lang="en-US" dirty="0" err="1" smtClean="0"/>
              <a:t>to_rod</a:t>
            </a:r>
            <a:r>
              <a:rPr lang="en-US" dirty="0" smtClean="0"/>
              <a:t>, </a:t>
            </a:r>
            <a:r>
              <a:rPr lang="en-US" dirty="0" err="1" smtClean="0"/>
              <a:t>from_rod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17900" y="3640685"/>
            <a:ext cx="6159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T(n) = 1 + 2 * T(n-1) = 1 + 2*[1 + 2*T(n-2)] = 1 + 2 + 4*T(n-2) = …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= 1 + 2 + 4 + 8 + … 2^(n-k) * T(n-k)</a:t>
            </a:r>
          </a:p>
          <a:p>
            <a:r>
              <a:rPr lang="en-US" dirty="0" smtClean="0"/>
              <a:t>O(2^n)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1945</TotalTime>
  <Words>338</Words>
  <Application>Microsoft Office PowerPoint</Application>
  <PresentationFormat>On-screen Show (16:9)</PresentationFormat>
  <Paragraphs>47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Tower Of Hanoi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175</cp:revision>
  <dcterms:created xsi:type="dcterms:W3CDTF">2013-08-21T19:17:07Z</dcterms:created>
  <dcterms:modified xsi:type="dcterms:W3CDTF">2020-01-31T02:07:52Z</dcterms:modified>
</cp:coreProperties>
</file>