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2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44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E9002D-D052-A047-9FB9-50B841EC6891}" type="slidenum">
              <a:rPr lang="en-US"/>
              <a:pPr/>
              <a:t>13</a:t>
            </a:fld>
            <a:endParaRPr lang="en-US"/>
          </a:p>
        </p:txBody>
      </p:sp>
      <p:sp>
        <p:nvSpPr>
          <p:cNvPr id="11264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26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03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2BDA73-32F9-4242-972F-1F2E473C68AD}" type="slidenum">
              <a:rPr lang="en-US"/>
              <a:pPr/>
              <a:t>14</a:t>
            </a:fld>
            <a:endParaRPr lang="en-US"/>
          </a:p>
        </p:txBody>
      </p:sp>
      <p:sp>
        <p:nvSpPr>
          <p:cNvPr id="11366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366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46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28A918-3593-E54E-8501-6A0580747F2F}" type="slidenum">
              <a:rPr lang="en-US"/>
              <a:pPr/>
              <a:t>15</a:t>
            </a:fld>
            <a:endParaRPr lang="en-US"/>
          </a:p>
        </p:txBody>
      </p:sp>
      <p:sp>
        <p:nvSpPr>
          <p:cNvPr id="11468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469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90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9DEF0A-662C-8C45-B0CB-7BD9A310272C}" type="slidenum">
              <a:rPr lang="en-US"/>
              <a:pPr/>
              <a:t>16</a:t>
            </a:fld>
            <a:endParaRPr lang="en-US"/>
          </a:p>
        </p:txBody>
      </p:sp>
      <p:sp>
        <p:nvSpPr>
          <p:cNvPr id="13516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35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32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6D42B9F-7727-7040-A425-46F2D4EB5917}" type="slidenum">
              <a:rPr lang="en-US"/>
              <a:pPr/>
              <a:t>17</a:t>
            </a:fld>
            <a:endParaRPr lang="en-US"/>
          </a:p>
        </p:txBody>
      </p:sp>
      <p:sp>
        <p:nvSpPr>
          <p:cNvPr id="13619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3619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10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4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93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9BABC8-614C-664E-819F-B9EE98C53E8A}" type="slidenum">
              <a:rPr lang="en-US"/>
              <a:pPr/>
              <a:t>5</a:t>
            </a:fld>
            <a:endParaRPr lang="en-US"/>
          </a:p>
        </p:txBody>
      </p:sp>
      <p:sp>
        <p:nvSpPr>
          <p:cNvPr id="9420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421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1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13A720-BA45-1545-A38C-60BFDBFE118A}" type="slidenum">
              <a:rPr lang="en-US"/>
              <a:pPr/>
              <a:t>6</a:t>
            </a:fld>
            <a:endParaRPr lang="en-US"/>
          </a:p>
        </p:txBody>
      </p:sp>
      <p:sp>
        <p:nvSpPr>
          <p:cNvPr id="952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52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51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A9D567-9AC6-414F-BB93-BBB4764723B7}" type="slidenum">
              <a:rPr lang="en-US"/>
              <a:pPr/>
              <a:t>8</a:t>
            </a:fld>
            <a:endParaRPr lang="en-US"/>
          </a:p>
        </p:txBody>
      </p:sp>
      <p:sp>
        <p:nvSpPr>
          <p:cNvPr id="9625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625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21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BC2A15-9E0F-DB4A-AF90-427764D0A0E0}" type="slidenum">
              <a:rPr lang="en-US"/>
              <a:pPr/>
              <a:t>9</a:t>
            </a:fld>
            <a:endParaRPr lang="en-US"/>
          </a:p>
        </p:txBody>
      </p:sp>
      <p:sp>
        <p:nvSpPr>
          <p:cNvPr id="10854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854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38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9A787D-629F-454C-B33D-513654F5C30A}" type="slidenum">
              <a:rPr lang="en-US"/>
              <a:pPr/>
              <a:t>10</a:t>
            </a:fld>
            <a:endParaRPr lang="en-US"/>
          </a:p>
        </p:txBody>
      </p:sp>
      <p:sp>
        <p:nvSpPr>
          <p:cNvPr id="10956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95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90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AA2A7A-B1A9-5A41-87F2-D45028528A1E}" type="slidenum">
              <a:rPr lang="en-US"/>
              <a:pPr/>
              <a:t>11</a:t>
            </a:fld>
            <a:endParaRPr lang="en-US"/>
          </a:p>
        </p:txBody>
      </p:sp>
      <p:sp>
        <p:nvSpPr>
          <p:cNvPr id="11059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059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22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6A5813A-5356-AD49-BEFD-4FB9B0E43E12}" type="slidenum">
              <a:rPr lang="en-US"/>
              <a:pPr/>
              <a:t>12</a:t>
            </a:fld>
            <a:endParaRPr lang="en-US"/>
          </a:p>
        </p:txBody>
      </p:sp>
      <p:sp>
        <p:nvSpPr>
          <p:cNvPr id="11161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161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3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b="1" dirty="0"/>
              <a:t>Abstract Data Type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Defining Operations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131"/>
            <a:ext cx="6347870" cy="3319189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ADT definition should specify: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required inputs and resulting outputs.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state of the ADT instance before and after the operation is performed.</a:t>
            </a:r>
          </a:p>
        </p:txBody>
      </p:sp>
    </p:spTree>
    <p:extLst>
      <p:ext uri="{BB962C8B-B14F-4D97-AF65-F5344CB8AC3E}">
        <p14:creationId xmlns:p14="http://schemas.microsoft.com/office/powerpoint/2010/main" val="33322443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 smtClean="0"/>
              <a:t>Preconditions</a:t>
            </a:r>
            <a:endParaRPr 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131"/>
            <a:ext cx="6653280" cy="3319189"/>
          </a:xfrm>
          <a:ln/>
        </p:spPr>
        <p:txBody>
          <a:bodyPr>
            <a:normAutofit fontScale="85000" lnSpcReduction="10000"/>
          </a:bodyPr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Condition or state of the ADT instance and data inputs before the operation is performed.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Assumed to be true.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Error occurs if the condition is not satisfied.</a:t>
            </a:r>
          </a:p>
          <a:p>
            <a:pPr marL="881293" lvl="2" indent="-195483">
              <a:buSzPct val="75000"/>
              <a:buFont typeface="Symbol" charset="0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ex: index out of range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Implied conditions</a:t>
            </a:r>
          </a:p>
          <a:p>
            <a:pPr marL="881293" lvl="2" indent="-195483">
              <a:buSzPct val="75000"/>
              <a:buFont typeface="Symbol" charset="0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ADT instance has been created and initialized.</a:t>
            </a:r>
          </a:p>
          <a:p>
            <a:pPr marL="881293" lvl="2" indent="-195483">
              <a:buSzPct val="75000"/>
              <a:buFont typeface="Symbol" charset="0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valid input types.</a:t>
            </a:r>
          </a:p>
        </p:txBody>
      </p:sp>
    </p:spTree>
    <p:extLst>
      <p:ext uri="{BB962C8B-B14F-4D97-AF65-F5344CB8AC3E}">
        <p14:creationId xmlns:p14="http://schemas.microsoft.com/office/powerpoint/2010/main" val="24816089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Postcondition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650057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Result or state of the ADT instance after the operation is performed.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Will be true if the preconditions are met.</a:t>
            </a:r>
          </a:p>
          <a:p>
            <a:pPr marL="881293" lvl="2" indent="-195483">
              <a:buSzPct val="75000"/>
              <a:buFont typeface="Symbol" charset="0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given: </a:t>
            </a:r>
            <a:r>
              <a:rPr lang="en-US" dirty="0" err="1">
                <a:latin typeface="Courier New" charset="0"/>
              </a:rPr>
              <a:t>x.pop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)</a:t>
            </a:r>
            <a:r>
              <a:rPr lang="en-US" dirty="0"/>
              <a:t>  </a:t>
            </a:r>
          </a:p>
          <a:p>
            <a:pPr marL="881293" lvl="2" indent="-195483">
              <a:buSzPct val="75000"/>
              <a:buFont typeface="Symbol" charset="0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</a:t>
            </a:r>
            <a:r>
              <a:rPr lang="en-US" dirty="0" err="1"/>
              <a:t>i</a:t>
            </a:r>
            <a:r>
              <a:rPr lang="en-US" baseline="33000" dirty="0" err="1"/>
              <a:t>th</a:t>
            </a:r>
            <a:r>
              <a:rPr lang="en-US" dirty="0"/>
              <a:t> item will be removed if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/>
              <a:t> is a valid index.</a:t>
            </a:r>
          </a:p>
        </p:txBody>
      </p:sp>
    </p:spTree>
    <p:extLst>
      <p:ext uri="{BB962C8B-B14F-4D97-AF65-F5344CB8AC3E}">
        <p14:creationId xmlns:p14="http://schemas.microsoft.com/office/powerpoint/2010/main" val="28576610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Postcondition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242131"/>
            <a:ext cx="6805985" cy="3394797"/>
          </a:xfrm>
          <a:ln/>
        </p:spPr>
        <p:txBody>
          <a:bodyPr>
            <a:normAutofit fontScale="92500" lnSpcReduction="20000"/>
          </a:bodyPr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specific </a:t>
            </a:r>
            <a:r>
              <a:rPr lang="en-US" dirty="0" err="1"/>
              <a:t>postcondition</a:t>
            </a:r>
            <a:r>
              <a:rPr lang="en-US" dirty="0"/>
              <a:t> depends on the type of operation: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Access methods and iterators</a:t>
            </a:r>
          </a:p>
          <a:p>
            <a:pPr marL="881293" lvl="2" indent="-195483">
              <a:buSzPct val="75000"/>
              <a:buFont typeface="Symbol" charset="0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no </a:t>
            </a:r>
            <a:r>
              <a:rPr lang="en-US" dirty="0" err="1" smtClean="0"/>
              <a:t>postcondition</a:t>
            </a:r>
            <a:r>
              <a:rPr lang="en-US" dirty="0" smtClean="0"/>
              <a:t> because the state of the object is not changed.</a:t>
            </a:r>
            <a:endParaRPr lang="en-US" dirty="0"/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Constructors</a:t>
            </a:r>
          </a:p>
          <a:p>
            <a:pPr marL="881293" lvl="2" indent="-195483">
              <a:buSzPct val="75000"/>
              <a:buFont typeface="Symbol" charset="0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create and initialize ADT instances.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 err="1"/>
              <a:t>Mutators</a:t>
            </a:r>
            <a:endParaRPr lang="en-US" dirty="0"/>
          </a:p>
          <a:p>
            <a:pPr marL="881293" lvl="2" indent="-195483">
              <a:buSzPct val="75000"/>
              <a:buFont typeface="Symbol" charset="0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ADT instance is modified in a specific way.</a:t>
            </a:r>
          </a:p>
        </p:txBody>
      </p:sp>
    </p:spTree>
    <p:extLst>
      <p:ext uri="{BB962C8B-B14F-4D97-AF65-F5344CB8AC3E}">
        <p14:creationId xmlns:p14="http://schemas.microsoft.com/office/powerpoint/2010/main" val="895180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Exceptions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044914"/>
            <a:ext cx="6805985" cy="3394797"/>
          </a:xfrm>
          <a:ln/>
        </p:spPr>
        <p:txBody>
          <a:bodyPr>
            <a:normAutofit lnSpcReduction="10000"/>
          </a:bodyPr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OOP languages raise exceptions when errors occur.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An event that can be triggered by the program.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Optionally handled during execution. </a:t>
            </a:r>
          </a:p>
          <a:p>
            <a:pPr marL="587529" lvl="1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Example: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197654" y="3487980"/>
            <a:ext cx="3837241" cy="1347536"/>
            <a:chOff x="2566439" y="3202982"/>
            <a:chExt cx="3837241" cy="134753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34819" name="Text Box 3"/>
            <p:cNvSpPr txBox="1">
              <a:spLocks noChangeArrowheads="1"/>
            </p:cNvSpPr>
            <p:nvPr/>
          </p:nvSpPr>
          <p:spPr bwMode="auto">
            <a:xfrm>
              <a:off x="2566439" y="3202982"/>
              <a:ext cx="2901395" cy="392081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10286" rIns="0" bIns="0" anchor="ctr"/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5pPr>
              <a:lvl6pPr marL="25146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6pPr>
              <a:lvl7pPr marL="29718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7pPr>
              <a:lvl8pPr marL="34290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8pPr>
              <a:lvl9pPr marL="38862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9pPr>
            </a:lstStyle>
            <a:p>
              <a:pPr>
                <a:lnSpc>
                  <a:spcPct val="94000"/>
                </a:lnSpc>
              </a:pPr>
              <a:r>
                <a:rPr lang="en-US" sz="1350" dirty="0" err="1">
                  <a:latin typeface="Courier New" charset="0"/>
                </a:rPr>
                <a:t>my_list</a:t>
              </a:r>
              <a:r>
                <a:rPr lang="en-US" sz="1350" dirty="0">
                  <a:latin typeface="Courier New" charset="0"/>
                </a:rPr>
                <a:t> = [ 12, 50, 5, 17 ]</a:t>
              </a:r>
            </a:p>
            <a:p>
              <a:pPr>
                <a:lnSpc>
                  <a:spcPct val="94000"/>
                </a:lnSpc>
              </a:pPr>
              <a:r>
                <a:rPr lang="en-US" sz="1350" b="1" dirty="0">
                  <a:latin typeface="Courier New" charset="0"/>
                </a:rPr>
                <a:t>print</a:t>
              </a:r>
              <a:r>
                <a:rPr lang="en-US" sz="1350" dirty="0">
                  <a:latin typeface="Courier New" charset="0"/>
                </a:rPr>
                <a:t>( </a:t>
              </a:r>
              <a:r>
                <a:rPr lang="en-US" sz="1350" dirty="0" err="1">
                  <a:latin typeface="Courier New" charset="0"/>
                </a:rPr>
                <a:t>my_list</a:t>
              </a:r>
              <a:r>
                <a:rPr lang="en-US" sz="1350" dirty="0">
                  <a:latin typeface="Courier New" charset="0"/>
                </a:rPr>
                <a:t>[4] )</a:t>
              </a:r>
            </a:p>
          </p:txBody>
        </p:sp>
        <p:sp>
          <p:nvSpPr>
            <p:cNvPr id="34820" name="Text Box 4"/>
            <p:cNvSpPr txBox="1">
              <a:spLocks noChangeArrowheads="1"/>
            </p:cNvSpPr>
            <p:nvPr/>
          </p:nvSpPr>
          <p:spPr bwMode="auto">
            <a:xfrm>
              <a:off x="2566440" y="3962936"/>
              <a:ext cx="3837240" cy="587582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10286" rIns="0" bIns="0" anchor="ctr"/>
            <a:lstStyle>
              <a:lvl1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1pPr>
              <a:lvl2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2pPr>
              <a:lvl3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3pPr>
              <a:lvl4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4pPr>
              <a:lvl5pPr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5pPr>
              <a:lvl6pPr marL="25146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6pPr>
              <a:lvl7pPr marL="29718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7pPr>
              <a:lvl8pPr marL="34290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8pPr>
              <a:lvl9pPr marL="38862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Bitstream Vera Sans" charset="0"/>
                </a:defRPr>
              </a:lvl9pPr>
            </a:lstStyle>
            <a:p>
              <a:pPr>
                <a:lnSpc>
                  <a:spcPct val="94000"/>
                </a:lnSpc>
              </a:pPr>
              <a:r>
                <a:rPr lang="en-US" sz="1350" dirty="0" err="1">
                  <a:latin typeface="Courier New" charset="0"/>
                </a:rPr>
                <a:t>Traceback</a:t>
              </a:r>
              <a:r>
                <a:rPr lang="en-US" sz="1350" dirty="0">
                  <a:latin typeface="Courier New" charset="0"/>
                </a:rPr>
                <a:t> (most recent call last):</a:t>
              </a:r>
            </a:p>
            <a:p>
              <a:pPr>
                <a:lnSpc>
                  <a:spcPct val="94000"/>
                </a:lnSpc>
              </a:pPr>
              <a:r>
                <a:rPr lang="en-US" sz="1350" dirty="0">
                  <a:latin typeface="Courier New" charset="0"/>
                </a:rPr>
                <a:t>  File "&lt;</a:t>
              </a:r>
              <a:r>
                <a:rPr lang="en-US" sz="1350" dirty="0" err="1">
                  <a:latin typeface="Courier New" charset="0"/>
                </a:rPr>
                <a:t>stdin</a:t>
              </a:r>
              <a:r>
                <a:rPr lang="en-US" sz="1350" dirty="0">
                  <a:latin typeface="Courier New" charset="0"/>
                </a:rPr>
                <a:t>&gt;", line 1, in &lt;module&gt;</a:t>
              </a:r>
            </a:p>
            <a:p>
              <a:pPr>
                <a:lnSpc>
                  <a:spcPct val="94000"/>
                </a:lnSpc>
              </a:pPr>
              <a:r>
                <a:rPr lang="en-US" sz="1350" dirty="0" err="1">
                  <a:latin typeface="Courier New" charset="0"/>
                </a:rPr>
                <a:t>IndexError</a:t>
              </a:r>
              <a:r>
                <a:rPr lang="en-US" sz="1350" dirty="0">
                  <a:latin typeface="Courier New" charset="0"/>
                </a:rPr>
                <a:t>: list index out of range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1443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302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Assertions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131"/>
            <a:ext cx="6653280" cy="3394797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spcAft>
                <a:spcPts val="4082"/>
              </a:spcAft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Used to state what we assume to be true.</a:t>
            </a:r>
          </a:p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If condition is false, a special exception is automatically raised.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Combines condition testing and raising an exception.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Exception can be caught or let the program abort.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365560" y="1917054"/>
            <a:ext cx="4354560" cy="19658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0286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sz="1350" dirty="0">
                <a:latin typeface="Courier New" charset="0"/>
              </a:rPr>
              <a:t>assert value != 0, “Value cannot be zero.”</a:t>
            </a:r>
          </a:p>
        </p:txBody>
      </p:sp>
    </p:spTree>
    <p:extLst>
      <p:ext uri="{BB962C8B-B14F-4D97-AF65-F5344CB8AC3E}">
        <p14:creationId xmlns:p14="http://schemas.microsoft.com/office/powerpoint/2010/main" val="302888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Evaluating a Data Structure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4291"/>
            <a:ext cx="6499496" cy="3319189"/>
          </a:xfrm>
          <a:ln/>
        </p:spPr>
        <p:txBody>
          <a:bodyPr>
            <a:normAutofit fontScale="92500" lnSpcReduction="20000"/>
          </a:bodyPr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Evaluate the data structure based on certain criteria. </a:t>
            </a:r>
          </a:p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Does the data structure: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provide for the storage requirements of the ADT?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provide the necessary functionality to fully implement the ADT?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lend itself to an efficient implementation of the operations?</a:t>
            </a:r>
          </a:p>
          <a:p>
            <a:pPr marL="293765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621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35465"/>
            <a:ext cx="6189480" cy="797124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Selecting a Data Structure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65195" y="1242131"/>
            <a:ext cx="6195165" cy="3394797"/>
          </a:xfrm>
          <a:ln/>
        </p:spPr>
        <p:txBody>
          <a:bodyPr>
            <a:normAutofit lnSpcReduction="10000"/>
          </a:bodyPr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Multiple data structures may be suitable for a given ADT.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Select the best possible based on the context in which the ADT will be used.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Common for language libraries to provide multiple implementations of a single ADT.</a:t>
            </a:r>
          </a:p>
        </p:txBody>
      </p:sp>
    </p:spTree>
    <p:extLst>
      <p:ext uri="{BB962C8B-B14F-4D97-AF65-F5344CB8AC3E}">
        <p14:creationId xmlns:p14="http://schemas.microsoft.com/office/powerpoint/2010/main" val="31300910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269" y="453683"/>
            <a:ext cx="6172200" cy="857250"/>
          </a:xfrm>
        </p:spPr>
        <p:txBody>
          <a:bodyPr/>
          <a:lstStyle/>
          <a:p>
            <a:r>
              <a:rPr lang="en-US" smtClean="0"/>
              <a:t>Exercise: Build </a:t>
            </a:r>
            <a:r>
              <a:rPr lang="en-US" dirty="0" smtClean="0"/>
              <a:t>a Bag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8965" y="1458488"/>
            <a:ext cx="8093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Think of this ADT like a shopping cart. Items can be added to it.</a:t>
            </a:r>
          </a:p>
          <a:p>
            <a:r>
              <a:rPr lang="en-US" sz="2400" dirty="0"/>
              <a:t>Items can also be removed from it. However, there is no specific</a:t>
            </a:r>
          </a:p>
          <a:p>
            <a:r>
              <a:rPr lang="en-US" sz="2400" dirty="0"/>
              <a:t>order to them.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8965" y="2646609"/>
            <a:ext cx="84696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Operations: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add</a:t>
            </a:r>
            <a:r>
              <a:rPr lang="en-US" sz="2400" dirty="0"/>
              <a:t>: which adds an item to the bag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remove</a:t>
            </a:r>
            <a:r>
              <a:rPr lang="en-US" sz="2400" dirty="0"/>
              <a:t>: which removes an item from the bag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contains</a:t>
            </a:r>
            <a:r>
              <a:rPr lang="en-US" sz="2400" dirty="0"/>
              <a:t>: which checks if an item is in the bag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err="1"/>
              <a:t>iterator</a:t>
            </a:r>
            <a:r>
              <a:rPr lang="en-US" sz="2400" dirty="0"/>
              <a:t>: which traverses over the items in the bag one at a time</a:t>
            </a:r>
          </a:p>
        </p:txBody>
      </p:sp>
    </p:spTree>
    <p:extLst>
      <p:ext uri="{BB962C8B-B14F-4D97-AF65-F5344CB8AC3E}">
        <p14:creationId xmlns:p14="http://schemas.microsoft.com/office/powerpoint/2010/main" val="79646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g_def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900" y="739290"/>
            <a:ext cx="5619430" cy="3444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7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some examples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Date class we saw in CSCI 203</a:t>
            </a:r>
          </a:p>
          <a:p>
            <a:pPr lvl="1"/>
            <a:r>
              <a:rPr lang="en-US" dirty="0" smtClean="0"/>
              <a:t>d = Date()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omorrow = </a:t>
            </a:r>
            <a:r>
              <a:rPr lang="en-US" dirty="0" err="1" smtClean="0"/>
              <a:t>d.next_day</a:t>
            </a:r>
            <a:r>
              <a:rPr lang="en-US" dirty="0" smtClean="0"/>
              <a:t>() gives a new date</a:t>
            </a:r>
          </a:p>
          <a:p>
            <a:pPr lvl="1"/>
            <a:r>
              <a:rPr lang="en-US" dirty="0" err="1" smtClean="0"/>
              <a:t>d.is_week_day</a:t>
            </a:r>
            <a:r>
              <a:rPr lang="en-US" dirty="0" smtClean="0"/>
              <a:t>() gives True of False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GradeBook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b = </a:t>
            </a:r>
            <a:r>
              <a:rPr lang="en-US" dirty="0" err="1" smtClean="0"/>
              <a:t>GradeBook</a:t>
            </a:r>
            <a:r>
              <a:rPr lang="en-US" dirty="0" smtClean="0"/>
              <a:t>(</a:t>
            </a:r>
            <a:r>
              <a:rPr lang="en-US" dirty="0" err="1" smtClean="0"/>
              <a:t>student_list</a:t>
            </a:r>
            <a:r>
              <a:rPr lang="en-US" dirty="0" smtClean="0"/>
              <a:t>, </a:t>
            </a:r>
            <a:r>
              <a:rPr lang="en-US" dirty="0" err="1" smtClean="0"/>
              <a:t>course_list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print(</a:t>
            </a:r>
            <a:r>
              <a:rPr lang="en-US" dirty="0" err="1" smtClean="0"/>
              <a:t>b.get_grade</a:t>
            </a:r>
            <a:r>
              <a:rPr lang="en-US" dirty="0" smtClean="0"/>
              <a:t>(‘Sam Brown’, ‘CSCI 204’))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20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490" y="281175"/>
            <a:ext cx="7417094" cy="449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8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common?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both cases, we (the application programs) just wanted to use the pre-built class (Date or </a:t>
            </a:r>
            <a:r>
              <a:rPr lang="en-US" dirty="0" err="1" smtClean="0"/>
              <a:t>GradeBook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We don’t care how Date or </a:t>
            </a:r>
            <a:r>
              <a:rPr lang="en-US" dirty="0" err="1" smtClean="0"/>
              <a:t>GradeBook</a:t>
            </a:r>
            <a:r>
              <a:rPr lang="en-US" dirty="0" smtClean="0"/>
              <a:t> was implemented.</a:t>
            </a:r>
          </a:p>
          <a:p>
            <a:r>
              <a:rPr lang="en-US" dirty="0" smtClean="0"/>
              <a:t>We are not supposed to visit or change the implementation of Date or </a:t>
            </a:r>
            <a:r>
              <a:rPr lang="en-US" dirty="0" err="1" smtClean="0"/>
              <a:t>GradeBook</a:t>
            </a:r>
            <a:r>
              <a:rPr lang="en-US" dirty="0" smtClean="0"/>
              <a:t> classes.</a:t>
            </a:r>
          </a:p>
          <a:p>
            <a:r>
              <a:rPr lang="en-US" dirty="0" smtClean="0"/>
              <a:t>Using ADT makes our lives much easier!</a:t>
            </a:r>
          </a:p>
          <a:p>
            <a:r>
              <a:rPr lang="en-US" dirty="0" smtClean="0"/>
              <a:t>We don’t need to re-invent the wheels!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0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383440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Abstract Data Type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242131"/>
            <a:ext cx="7635250" cy="3394797"/>
          </a:xfrm>
          <a:ln/>
        </p:spPr>
        <p:txBody>
          <a:bodyPr>
            <a:noAutofit/>
          </a:bodyPr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sz="2400" dirty="0" smtClean="0"/>
              <a:t>An abstract data type (ADT) is a collection of data and a set of operations on the data.</a:t>
            </a:r>
          </a:p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sz="2400" dirty="0" smtClean="0"/>
              <a:t>An ADT has the following features.</a:t>
            </a:r>
          </a:p>
          <a:p>
            <a:pPr marL="693815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sz="2400" b="1" dirty="0" smtClean="0"/>
              <a:t>Information </a:t>
            </a:r>
            <a:r>
              <a:rPr lang="en-US" sz="2400" b="1" dirty="0"/>
              <a:t>Hiding</a:t>
            </a:r>
            <a:r>
              <a:rPr lang="en-US" sz="2400" dirty="0"/>
              <a:t>: It hides implementation details from </a:t>
            </a:r>
            <a:r>
              <a:rPr lang="en-US" sz="2400" dirty="0" smtClean="0"/>
              <a:t>the users. That </a:t>
            </a:r>
            <a:r>
              <a:rPr lang="en-US" sz="2400" dirty="0"/>
              <a:t>is, it presents what the ADT does, not how it </a:t>
            </a:r>
            <a:r>
              <a:rPr lang="en-US" sz="2400" dirty="0" smtClean="0"/>
              <a:t>does.</a:t>
            </a:r>
          </a:p>
          <a:p>
            <a:pPr marL="693815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sz="2400" dirty="0" smtClean="0"/>
              <a:t>It </a:t>
            </a:r>
            <a:r>
              <a:rPr lang="en-US" sz="2400" dirty="0"/>
              <a:t>provides an </a:t>
            </a:r>
            <a:r>
              <a:rPr lang="en-US" sz="2400" b="1" dirty="0"/>
              <a:t>interface</a:t>
            </a:r>
            <a:r>
              <a:rPr lang="en-US" sz="2400" dirty="0"/>
              <a:t> that other programs can use to access the functionality of the ADT.</a:t>
            </a:r>
          </a:p>
        </p:txBody>
      </p:sp>
    </p:spTree>
    <p:extLst>
      <p:ext uri="{BB962C8B-B14F-4D97-AF65-F5344CB8AC3E}">
        <p14:creationId xmlns:p14="http://schemas.microsoft.com/office/powerpoint/2010/main" val="18326283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Information Hiding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4" y="1242131"/>
            <a:ext cx="748254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ADTs can be viewed as black boxes: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functionality is provided through an </a:t>
            </a:r>
            <a:r>
              <a:rPr lang="en-US" b="1" dirty="0"/>
              <a:t>interface</a:t>
            </a:r>
            <a:r>
              <a:rPr lang="en-US" dirty="0" smtClean="0"/>
              <a:t>.</a:t>
            </a:r>
          </a:p>
          <a:p>
            <a:pPr marL="887567" lvl="2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 smtClean="0"/>
              <a:t>Matrix in the coming lab! </a:t>
            </a:r>
            <a:endParaRPr lang="en-US" dirty="0"/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implementation details are hidden inside the box.</a:t>
            </a:r>
          </a:p>
          <a:p>
            <a:pPr marL="587529" lvl="1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180" y="3466690"/>
            <a:ext cx="2419200" cy="1368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5468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Types of Operations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131"/>
            <a:ext cx="7024430" cy="3394797"/>
          </a:xfrm>
          <a:ln/>
        </p:spPr>
        <p:txBody>
          <a:bodyPr>
            <a:normAutofit lnSpcReduction="10000"/>
          </a:bodyPr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ADT operations can be grouped into four categories: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c</a:t>
            </a:r>
            <a:r>
              <a:rPr lang="en-US" b="1" dirty="0" smtClean="0"/>
              <a:t>onstructors</a:t>
            </a:r>
            <a:r>
              <a:rPr lang="en-US" dirty="0" smtClean="0"/>
              <a:t> – creates the ADT 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 err="1" smtClean="0"/>
              <a:t>accessors</a:t>
            </a:r>
            <a:r>
              <a:rPr lang="en-US" dirty="0" smtClean="0"/>
              <a:t> – gets information</a:t>
            </a:r>
            <a:endParaRPr lang="en-US" dirty="0"/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 err="1"/>
              <a:t>m</a:t>
            </a:r>
            <a:r>
              <a:rPr lang="en-US" b="1" dirty="0" err="1" smtClean="0"/>
              <a:t>utators</a:t>
            </a:r>
            <a:r>
              <a:rPr lang="en-US" dirty="0" smtClean="0"/>
              <a:t> – changes information</a:t>
            </a:r>
            <a:endParaRPr lang="en-US" dirty="0"/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i</a:t>
            </a:r>
            <a:r>
              <a:rPr lang="en-US" b="1" dirty="0" smtClean="0"/>
              <a:t>terators</a:t>
            </a:r>
            <a:r>
              <a:rPr lang="en-US" dirty="0" smtClean="0"/>
              <a:t> – navigates through it</a:t>
            </a:r>
            <a:endParaRPr lang="en-US" dirty="0"/>
          </a:p>
          <a:p>
            <a:pPr marL="587529" lvl="1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 </a:t>
            </a:r>
          </a:p>
          <a:p>
            <a:pPr marL="587529" lvl="1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-534352" y="406600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553949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does information hiding look like?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 example (date.py)</a:t>
            </a:r>
          </a:p>
          <a:p>
            <a:r>
              <a:rPr lang="en-US" dirty="0" smtClean="0"/>
              <a:t>Counter example (test_stop_counter.py)</a:t>
            </a:r>
          </a:p>
          <a:p>
            <a:r>
              <a:rPr lang="en-US" dirty="0" smtClean="0"/>
              <a:t>Inventory example (test_inventory.py)</a:t>
            </a:r>
          </a:p>
          <a:p>
            <a:r>
              <a:rPr lang="en-US" dirty="0" smtClean="0"/>
              <a:t>You will be working on Matrix in the coming lab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26293" y="205726"/>
            <a:ext cx="4919789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26290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ADT Implementation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131"/>
            <a:ext cx="6915319" cy="3319189"/>
          </a:xfrm>
          <a:ln/>
        </p:spPr>
        <p:txBody>
          <a:bodyPr>
            <a:normAutofit fontScale="92500" lnSpcReduction="10000"/>
          </a:bodyPr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Abstractions make problem solving easier.</a:t>
            </a:r>
          </a:p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Programs require concrete implementations in order to execute.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language library ADTs</a:t>
            </a:r>
          </a:p>
          <a:p>
            <a:pPr marL="881293" lvl="2" indent="-195483">
              <a:buSzPct val="75000"/>
              <a:buFont typeface="Symbol" charset="0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implemented by the library </a:t>
            </a:r>
            <a:r>
              <a:rPr lang="en-US" dirty="0" smtClean="0"/>
              <a:t>maintainers, e.g., strings, random numbers.</a:t>
            </a:r>
            <a:endParaRPr lang="en-US" dirty="0"/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your own ADTs </a:t>
            </a:r>
          </a:p>
          <a:p>
            <a:pPr marL="881293" lvl="2" indent="-195483">
              <a:buSzPct val="75000"/>
              <a:buFont typeface="Symbol" charset="0"/>
              <a:buChar char="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implemented by </a:t>
            </a:r>
            <a:r>
              <a:rPr lang="en-US" dirty="0" smtClean="0"/>
              <a:t>you, e.g., Date, Counter.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66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/>
              <a:t>Using the ADT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131"/>
            <a:ext cx="665328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 smtClean="0"/>
              <a:t>We can </a:t>
            </a:r>
            <a:r>
              <a:rPr lang="en-US" dirty="0"/>
              <a:t>use the ADT without knowing how it's implemented. </a:t>
            </a:r>
          </a:p>
          <a:p>
            <a:pPr marL="293765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Reinforces the use of abstraction: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by focusing on what functionality is provided </a:t>
            </a:r>
          </a:p>
          <a:p>
            <a:pPr marL="587529" lvl="1" indent="-220323">
              <a:buSzPct val="45000"/>
              <a:buFont typeface="Wingdings" charset="0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instead of how that functionality is implemented.</a:t>
            </a:r>
          </a:p>
          <a:p>
            <a:pPr marL="587529" lvl="1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7469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1911</TotalTime>
  <Words>849</Words>
  <Application>Microsoft Office PowerPoint</Application>
  <PresentationFormat>On-screen Show (16:9)</PresentationFormat>
  <Paragraphs>126</Paragraphs>
  <Slides>20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ＭＳ Ｐゴシック</vt:lpstr>
      <vt:lpstr>Arial</vt:lpstr>
      <vt:lpstr>Bitstream Vera Sans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Consider some examples …</vt:lpstr>
      <vt:lpstr>What’s in common?</vt:lpstr>
      <vt:lpstr>Abstract Data Type</vt:lpstr>
      <vt:lpstr>Information Hiding</vt:lpstr>
      <vt:lpstr>Types of Operations</vt:lpstr>
      <vt:lpstr>What does information hiding look like?  </vt:lpstr>
      <vt:lpstr>ADT Implementation</vt:lpstr>
      <vt:lpstr>Using the ADT</vt:lpstr>
      <vt:lpstr>Defining Operations</vt:lpstr>
      <vt:lpstr>Preconditions</vt:lpstr>
      <vt:lpstr>Postcondition</vt:lpstr>
      <vt:lpstr>Postcondition</vt:lpstr>
      <vt:lpstr>Exceptions</vt:lpstr>
      <vt:lpstr>Assertions</vt:lpstr>
      <vt:lpstr>Evaluating a Data Structure</vt:lpstr>
      <vt:lpstr>Selecting a Data Structure</vt:lpstr>
      <vt:lpstr>Exercise: Build a Bag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173</cp:revision>
  <dcterms:created xsi:type="dcterms:W3CDTF">2013-08-21T19:17:07Z</dcterms:created>
  <dcterms:modified xsi:type="dcterms:W3CDTF">2020-02-02T16:26:48Z</dcterms:modified>
</cp:coreProperties>
</file>