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69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ADT: Operator Overloading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review: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have learned some basic features of </a:t>
            </a:r>
            <a:r>
              <a:rPr lang="en-US" dirty="0" smtClean="0"/>
              <a:t>OOP, e.g. the Date class</a:t>
            </a:r>
            <a:endParaRPr lang="en-US" dirty="0"/>
          </a:p>
          <a:p>
            <a:pPr lvl="1"/>
            <a:r>
              <a:rPr lang="en-US" dirty="0" smtClean="0"/>
              <a:t>Constructor: </a:t>
            </a:r>
            <a:r>
              <a:rPr lang="en-US" sz="2600" dirty="0" err="1" smtClean="0">
                <a:latin typeface="Consolas" panose="020B0609020204030204" pitchFamily="49" charset="0"/>
              </a:rPr>
              <a:t>def</a:t>
            </a:r>
            <a:r>
              <a:rPr lang="en-US" sz="2600" dirty="0" smtClean="0">
                <a:latin typeface="Consolas" panose="020B0609020204030204" pitchFamily="49" charset="0"/>
              </a:rPr>
              <a:t> __</a:t>
            </a:r>
            <a:r>
              <a:rPr lang="en-US" sz="2600" dirty="0" err="1" smtClean="0">
                <a:latin typeface="Consolas" panose="020B0609020204030204" pitchFamily="49" charset="0"/>
              </a:rPr>
              <a:t>init</a:t>
            </a:r>
            <a:r>
              <a:rPr lang="en-US" sz="2600" dirty="0" smtClean="0">
                <a:latin typeface="Consolas" panose="020B0609020204030204" pitchFamily="49" charset="0"/>
              </a:rPr>
              <a:t>__(self</a:t>
            </a:r>
            <a:r>
              <a:rPr lang="en-US" sz="2600" dirty="0" smtClean="0">
                <a:latin typeface="Consolas" panose="020B0609020204030204" pitchFamily="49" charset="0"/>
              </a:rPr>
              <a:t>)</a:t>
            </a:r>
            <a:endParaRPr lang="en-US" sz="2600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String representation:  </a:t>
            </a:r>
            <a:r>
              <a:rPr lang="en-US" sz="2600" dirty="0" err="1" smtClean="0">
                <a:latin typeface="Consolas" panose="020B0609020204030204" pitchFamily="49" charset="0"/>
              </a:rPr>
              <a:t>def</a:t>
            </a:r>
            <a:r>
              <a:rPr lang="en-US" sz="2600" dirty="0" smtClean="0">
                <a:latin typeface="Consolas" panose="020B0609020204030204" pitchFamily="49" charset="0"/>
              </a:rPr>
              <a:t> __</a:t>
            </a:r>
            <a:r>
              <a:rPr lang="en-US" sz="2600" dirty="0" err="1" smtClean="0">
                <a:latin typeface="Consolas" panose="020B0609020204030204" pitchFamily="49" charset="0"/>
              </a:rPr>
              <a:t>str</a:t>
            </a:r>
            <a:r>
              <a:rPr lang="en-US" sz="2600" dirty="0" smtClean="0">
                <a:latin typeface="Consolas" panose="020B0609020204030204" pitchFamily="49" charset="0"/>
              </a:rPr>
              <a:t>__(self</a:t>
            </a:r>
            <a:r>
              <a:rPr lang="en-US" sz="2600" dirty="0" smtClean="0">
                <a:latin typeface="Consolas" panose="020B0609020204030204" pitchFamily="49" charset="0"/>
              </a:rPr>
              <a:t>)</a:t>
            </a:r>
            <a:r>
              <a:rPr lang="en-US" sz="2600" dirty="0" smtClean="0"/>
              <a:t>, </a:t>
            </a:r>
            <a:r>
              <a:rPr lang="en-US" sz="2600" dirty="0" smtClean="0"/>
              <a:t>or </a:t>
            </a:r>
            <a:r>
              <a:rPr lang="en-US" sz="2600" dirty="0" err="1" smtClean="0">
                <a:latin typeface="Consolas" panose="020B0609020204030204" pitchFamily="49" charset="0"/>
              </a:rPr>
              <a:t>def</a:t>
            </a:r>
            <a:r>
              <a:rPr lang="en-US" sz="2600" dirty="0" smtClean="0">
                <a:latin typeface="Consolas" panose="020B0609020204030204" pitchFamily="49" charset="0"/>
              </a:rPr>
              <a:t> __</a:t>
            </a:r>
            <a:r>
              <a:rPr lang="en-US" sz="2600" dirty="0" err="1" smtClean="0">
                <a:latin typeface="Consolas" panose="020B0609020204030204" pitchFamily="49" charset="0"/>
              </a:rPr>
              <a:t>repr</a:t>
            </a:r>
            <a:r>
              <a:rPr lang="en-US" sz="2600" dirty="0" smtClean="0">
                <a:latin typeface="Consolas" panose="020B0609020204030204" pitchFamily="49" charset="0"/>
              </a:rPr>
              <a:t>__(self</a:t>
            </a:r>
            <a:r>
              <a:rPr lang="en-US" sz="2600" dirty="0" smtClean="0"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Method within a class:  </a:t>
            </a:r>
            <a:r>
              <a:rPr lang="en-US" sz="2600" dirty="0" err="1" smtClean="0">
                <a:latin typeface="Consolas" panose="020B0609020204030204" pitchFamily="49" charset="0"/>
              </a:rPr>
              <a:t>def</a:t>
            </a:r>
            <a:r>
              <a:rPr lang="en-US" sz="2600" dirty="0" smtClean="0">
                <a:latin typeface="Consolas" panose="020B0609020204030204" pitchFamily="49" charset="0"/>
              </a:rPr>
              <a:t> </a:t>
            </a:r>
            <a:r>
              <a:rPr lang="en-US" sz="2600" dirty="0" err="1" smtClean="0">
                <a:latin typeface="Consolas" panose="020B0609020204030204" pitchFamily="49" charset="0"/>
              </a:rPr>
              <a:t>is_leap_year</a:t>
            </a:r>
            <a:r>
              <a:rPr lang="en-US" sz="2600" dirty="0" smtClean="0">
                <a:latin typeface="Consolas" panose="020B0609020204030204" pitchFamily="49" charset="0"/>
              </a:rPr>
              <a:t>(self)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Object attributes (object variables …) </a:t>
            </a:r>
            <a:r>
              <a:rPr lang="en-US" sz="2600" dirty="0" err="1" smtClean="0">
                <a:latin typeface="Consolas" panose="020B0609020204030204" pitchFamily="49" charset="0"/>
              </a:rPr>
              <a:t>self.year</a:t>
            </a:r>
            <a:r>
              <a:rPr lang="en-US" sz="2600" dirty="0" smtClean="0">
                <a:latin typeface="Consolas" panose="020B0609020204030204" pitchFamily="49" charset="0"/>
              </a:rPr>
              <a:t>, </a:t>
            </a:r>
            <a:r>
              <a:rPr lang="en-US" sz="2600" dirty="0" err="1" smtClean="0">
                <a:latin typeface="Consolas" panose="020B0609020204030204" pitchFamily="49" charset="0"/>
              </a:rPr>
              <a:t>self.month</a:t>
            </a:r>
            <a:r>
              <a:rPr lang="en-US" sz="2600" dirty="0" smtClean="0">
                <a:latin typeface="Consolas" panose="020B0609020204030204" pitchFamily="49" charset="0"/>
              </a:rPr>
              <a:t>, </a:t>
            </a:r>
            <a:r>
              <a:rPr lang="en-US" sz="2600" dirty="0" err="1" smtClean="0">
                <a:latin typeface="Consolas" panose="020B0609020204030204" pitchFamily="49" charset="0"/>
              </a:rPr>
              <a:t>self.day</a:t>
            </a:r>
            <a:r>
              <a:rPr lang="en-US" sz="2600" dirty="0" smtClean="0"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/>
              <a:t>We will discuss and practice the topic of operator overloading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82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operator such as ‘==‘, ‘&gt;’ can be associated with a function to reflect its meaning.</a:t>
            </a:r>
          </a:p>
          <a:p>
            <a:r>
              <a:rPr lang="en-US" dirty="0" smtClean="0"/>
              <a:t>E.g., in our Date class, we have three functions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s_equal</a:t>
            </a:r>
            <a:r>
              <a:rPr lang="en-US" dirty="0" smtClean="0"/>
              <a:t>(), </a:t>
            </a:r>
            <a:r>
              <a:rPr lang="en-US" dirty="0" err="1" smtClean="0"/>
              <a:t>is_before</a:t>
            </a:r>
            <a:r>
              <a:rPr lang="en-US" dirty="0" smtClean="0"/>
              <a:t>(), </a:t>
            </a:r>
            <a:r>
              <a:rPr lang="en-US" dirty="0" err="1" smtClean="0"/>
              <a:t>is_after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When comparing two Date objects, we’d say d1.is_equal(d2), </a:t>
            </a:r>
            <a:r>
              <a:rPr lang="en-US" dirty="0" smtClean="0"/>
              <a:t>d1.is_before(d2), d1.is_after(d2)</a:t>
            </a:r>
            <a:endParaRPr lang="en-US" dirty="0" smtClean="0"/>
          </a:p>
          <a:p>
            <a:r>
              <a:rPr lang="en-US" dirty="0" smtClean="0"/>
              <a:t>If we implement operator overloads for the Date class, we could have said</a:t>
            </a:r>
          </a:p>
          <a:p>
            <a:pPr lvl="1"/>
            <a:r>
              <a:rPr lang="en-US" dirty="0" smtClean="0"/>
              <a:t>d1 == d2, d1 &lt; d2, d1 &gt; d2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‘==‘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8191" y="924339"/>
            <a:ext cx="4346062" cy="196207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Consolas" pitchFamily="49" charset="0"/>
              </a:rPr>
              <a:t>class Date:</a:t>
            </a:r>
          </a:p>
          <a:p>
            <a:r>
              <a:rPr lang="en-US" sz="1350" dirty="0">
                <a:latin typeface="Consolas" pitchFamily="49" charset="0"/>
              </a:rPr>
              <a:t>    …</a:t>
            </a:r>
          </a:p>
          <a:p>
            <a:r>
              <a:rPr lang="en-US" sz="1350" dirty="0">
                <a:latin typeface="Consolas" pitchFamily="49" charset="0"/>
              </a:rPr>
              <a:t>    def __</a:t>
            </a:r>
            <a:r>
              <a:rPr lang="en-US" sz="1350" dirty="0" err="1">
                <a:latin typeface="Consolas" pitchFamily="49" charset="0"/>
              </a:rPr>
              <a:t>eq</a:t>
            </a:r>
            <a:r>
              <a:rPr lang="en-US" sz="1350" dirty="0">
                <a:latin typeface="Consolas" pitchFamily="49" charset="0"/>
              </a:rPr>
              <a:t>__(self, other):</a:t>
            </a:r>
          </a:p>
          <a:p>
            <a:r>
              <a:rPr lang="en-US" sz="1350" dirty="0">
                <a:latin typeface="Consolas" pitchFamily="49" charset="0"/>
              </a:rPr>
              <a:t>         if </a:t>
            </a:r>
            <a:r>
              <a:rPr lang="en-US" sz="1350" dirty="0" err="1">
                <a:latin typeface="Consolas" pitchFamily="49" charset="0"/>
              </a:rPr>
              <a:t>self.year</a:t>
            </a:r>
            <a:r>
              <a:rPr lang="en-US" sz="1350" dirty="0">
                <a:latin typeface="Consolas" pitchFamily="49" charset="0"/>
              </a:rPr>
              <a:t> == </a:t>
            </a:r>
            <a:r>
              <a:rPr lang="en-US" sz="1350" dirty="0" err="1">
                <a:latin typeface="Consolas" pitchFamily="49" charset="0"/>
              </a:rPr>
              <a:t>other.year</a:t>
            </a:r>
            <a:r>
              <a:rPr lang="en-US" sz="1350" dirty="0">
                <a:latin typeface="Consolas" pitchFamily="49" charset="0"/>
              </a:rPr>
              <a:t> and \</a:t>
            </a:r>
          </a:p>
          <a:p>
            <a:r>
              <a:rPr lang="en-US" sz="1350" dirty="0">
                <a:latin typeface="Consolas" pitchFamily="49" charset="0"/>
              </a:rPr>
              <a:t>             </a:t>
            </a:r>
            <a:r>
              <a:rPr lang="en-US" sz="1350" dirty="0" err="1">
                <a:latin typeface="Consolas" pitchFamily="49" charset="0"/>
              </a:rPr>
              <a:t>self.month</a:t>
            </a:r>
            <a:r>
              <a:rPr lang="en-US" sz="1350" dirty="0">
                <a:latin typeface="Consolas" pitchFamily="49" charset="0"/>
              </a:rPr>
              <a:t> == </a:t>
            </a:r>
            <a:r>
              <a:rPr lang="en-US" sz="1350" dirty="0" err="1">
                <a:latin typeface="Consolas" pitchFamily="49" charset="0"/>
              </a:rPr>
              <a:t>other.month</a:t>
            </a:r>
            <a:r>
              <a:rPr lang="en-US" sz="1350" dirty="0">
                <a:latin typeface="Consolas" pitchFamily="49" charset="0"/>
              </a:rPr>
              <a:t> and \</a:t>
            </a:r>
          </a:p>
          <a:p>
            <a:r>
              <a:rPr lang="en-US" sz="1350" dirty="0">
                <a:latin typeface="Consolas" pitchFamily="49" charset="0"/>
              </a:rPr>
              <a:t>             </a:t>
            </a:r>
            <a:r>
              <a:rPr lang="en-US" sz="1350" dirty="0" err="1">
                <a:latin typeface="Consolas" pitchFamily="49" charset="0"/>
              </a:rPr>
              <a:t>self.day</a:t>
            </a:r>
            <a:r>
              <a:rPr lang="en-US" sz="1350" dirty="0">
                <a:latin typeface="Consolas" pitchFamily="49" charset="0"/>
              </a:rPr>
              <a:t> == </a:t>
            </a:r>
            <a:r>
              <a:rPr lang="en-US" sz="1350" dirty="0" err="1">
                <a:latin typeface="Consolas" pitchFamily="49" charset="0"/>
              </a:rPr>
              <a:t>other.day</a:t>
            </a:r>
            <a:r>
              <a:rPr lang="en-US" sz="1350" dirty="0">
                <a:latin typeface="Consolas" pitchFamily="49" charset="0"/>
              </a:rPr>
              <a:t>:</a:t>
            </a:r>
          </a:p>
          <a:p>
            <a:r>
              <a:rPr lang="en-US" sz="1350" dirty="0">
                <a:latin typeface="Consolas" pitchFamily="49" charset="0"/>
              </a:rPr>
              <a:t>             return True</a:t>
            </a:r>
          </a:p>
          <a:p>
            <a:r>
              <a:rPr lang="en-US" sz="1350" dirty="0">
                <a:latin typeface="Consolas" pitchFamily="49" charset="0"/>
              </a:rPr>
              <a:t>         else:</a:t>
            </a:r>
          </a:p>
          <a:p>
            <a:r>
              <a:rPr lang="en-US" sz="1350" dirty="0">
                <a:latin typeface="Consolas" pitchFamily="49" charset="0"/>
              </a:rPr>
              <a:t>             return False</a:t>
            </a:r>
            <a:endParaRPr lang="en-US" sz="1350" dirty="0">
              <a:latin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8172" y="3468453"/>
            <a:ext cx="3305713" cy="154657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Consolas" pitchFamily="49" charset="0"/>
              </a:rPr>
              <a:t>class Date:</a:t>
            </a:r>
          </a:p>
          <a:p>
            <a:r>
              <a:rPr lang="en-US" sz="1350" dirty="0">
                <a:latin typeface="Consolas" pitchFamily="49" charset="0"/>
              </a:rPr>
              <a:t>    …</a:t>
            </a:r>
          </a:p>
          <a:p>
            <a:r>
              <a:rPr lang="en-US" sz="1350" dirty="0">
                <a:latin typeface="Consolas" pitchFamily="49" charset="0"/>
              </a:rPr>
              <a:t>    def __</a:t>
            </a:r>
            <a:r>
              <a:rPr lang="en-US" sz="1350" dirty="0" err="1">
                <a:latin typeface="Consolas" pitchFamily="49" charset="0"/>
              </a:rPr>
              <a:t>eq</a:t>
            </a:r>
            <a:r>
              <a:rPr lang="en-US" sz="1350" dirty="0">
                <a:latin typeface="Consolas" pitchFamily="49" charset="0"/>
              </a:rPr>
              <a:t>__(self, other):</a:t>
            </a:r>
          </a:p>
          <a:p>
            <a:r>
              <a:rPr lang="en-US" sz="1350" dirty="0">
                <a:latin typeface="Consolas" pitchFamily="49" charset="0"/>
              </a:rPr>
              <a:t>         if </a:t>
            </a:r>
            <a:r>
              <a:rPr lang="en-US" sz="1350" dirty="0" err="1">
                <a:latin typeface="Consolas" pitchFamily="49" charset="0"/>
              </a:rPr>
              <a:t>self.is_equal</a:t>
            </a:r>
            <a:r>
              <a:rPr lang="en-US" sz="1350" dirty="0">
                <a:latin typeface="Consolas" pitchFamily="49" charset="0"/>
              </a:rPr>
              <a:t>(other):</a:t>
            </a:r>
          </a:p>
          <a:p>
            <a:r>
              <a:rPr lang="en-US" sz="1350" dirty="0">
                <a:latin typeface="Consolas" pitchFamily="49" charset="0"/>
              </a:rPr>
              <a:t>            return True</a:t>
            </a:r>
          </a:p>
          <a:p>
            <a:r>
              <a:rPr lang="en-US" sz="1350" dirty="0">
                <a:latin typeface="Consolas" pitchFamily="49" charset="0"/>
              </a:rPr>
              <a:t>         else:</a:t>
            </a:r>
          </a:p>
          <a:p>
            <a:r>
              <a:rPr lang="en-US" sz="1350" dirty="0">
                <a:latin typeface="Consolas" pitchFamily="49" charset="0"/>
              </a:rPr>
              <a:t>            return False</a:t>
            </a:r>
            <a:endParaRPr lang="en-US" sz="1350" dirty="0">
              <a:latin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5771" y="3633585"/>
            <a:ext cx="3589444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Consolas" pitchFamily="49" charset="0"/>
              </a:rPr>
              <a:t>class Date:</a:t>
            </a:r>
          </a:p>
          <a:p>
            <a:r>
              <a:rPr lang="en-US" sz="1350" dirty="0">
                <a:latin typeface="Consolas" pitchFamily="49" charset="0"/>
              </a:rPr>
              <a:t>    …</a:t>
            </a:r>
          </a:p>
          <a:p>
            <a:r>
              <a:rPr lang="en-US" sz="1350" dirty="0">
                <a:latin typeface="Consolas" pitchFamily="49" charset="0"/>
              </a:rPr>
              <a:t>    def __</a:t>
            </a:r>
            <a:r>
              <a:rPr lang="en-US" sz="1350" dirty="0" err="1">
                <a:latin typeface="Consolas" pitchFamily="49" charset="0"/>
              </a:rPr>
              <a:t>eq</a:t>
            </a:r>
            <a:r>
              <a:rPr lang="en-US" sz="1350" dirty="0">
                <a:latin typeface="Consolas" pitchFamily="49" charset="0"/>
              </a:rPr>
              <a:t>__(self, other):</a:t>
            </a:r>
          </a:p>
          <a:p>
            <a:r>
              <a:rPr lang="en-US" sz="1350" dirty="0">
                <a:latin typeface="Consolas" pitchFamily="49" charset="0"/>
              </a:rPr>
              <a:t>         return </a:t>
            </a:r>
            <a:r>
              <a:rPr lang="en-US" sz="1350" dirty="0" err="1">
                <a:latin typeface="Consolas" pitchFamily="49" charset="0"/>
              </a:rPr>
              <a:t>self.is_equal</a:t>
            </a:r>
            <a:r>
              <a:rPr lang="en-US" sz="1350" dirty="0">
                <a:latin typeface="Consolas" pitchFamily="49" charset="0"/>
              </a:rPr>
              <a:t>(other)</a:t>
            </a:r>
            <a:endParaRPr lang="en-US" sz="1350" dirty="0"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9785" y="2972448"/>
            <a:ext cx="7455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If the function </a:t>
            </a:r>
            <a:r>
              <a:rPr lang="en-US" b="1" dirty="0" err="1"/>
              <a:t>is_equal</a:t>
            </a:r>
            <a:r>
              <a:rPr lang="en-US" b="1" dirty="0"/>
              <a:t>() has been defined, we can do </a:t>
            </a:r>
            <a:r>
              <a:rPr lang="en-US" b="1" dirty="0" smtClean="0"/>
              <a:t>one of the following…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21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205979"/>
            <a:ext cx="6172200" cy="857250"/>
          </a:xfrm>
        </p:spPr>
        <p:txBody>
          <a:bodyPr>
            <a:normAutofit/>
          </a:bodyPr>
          <a:lstStyle/>
          <a:p>
            <a:r>
              <a:rPr lang="en-US" sz="2700" dirty="0"/>
              <a:t>Overloading ‘&gt;‘</a:t>
            </a:r>
            <a:endParaRPr lang="en-US" sz="2700" dirty="0"/>
          </a:p>
        </p:txBody>
      </p:sp>
      <p:sp>
        <p:nvSpPr>
          <p:cNvPr id="4" name="TextBox 3"/>
          <p:cNvSpPr txBox="1"/>
          <p:nvPr/>
        </p:nvSpPr>
        <p:spPr>
          <a:xfrm>
            <a:off x="2474844" y="995978"/>
            <a:ext cx="3589444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Consolas" pitchFamily="49" charset="0"/>
              </a:rPr>
              <a:t>class Date:</a:t>
            </a:r>
          </a:p>
          <a:p>
            <a:r>
              <a:rPr lang="en-US" sz="1350" dirty="0">
                <a:latin typeface="Consolas" pitchFamily="49" charset="0"/>
              </a:rPr>
              <a:t>    …</a:t>
            </a:r>
          </a:p>
          <a:p>
            <a:r>
              <a:rPr lang="en-US" sz="1350" dirty="0">
                <a:latin typeface="Consolas" pitchFamily="49" charset="0"/>
              </a:rPr>
              <a:t>    def __</a:t>
            </a:r>
            <a:r>
              <a:rPr lang="en-US" sz="1350" dirty="0" err="1">
                <a:latin typeface="Consolas" pitchFamily="49" charset="0"/>
              </a:rPr>
              <a:t>gt</a:t>
            </a:r>
            <a:r>
              <a:rPr lang="en-US" sz="1350" dirty="0">
                <a:latin typeface="Consolas" pitchFamily="49" charset="0"/>
              </a:rPr>
              <a:t>__(self, other):</a:t>
            </a:r>
          </a:p>
          <a:p>
            <a:r>
              <a:rPr lang="en-US" sz="1350" dirty="0">
                <a:latin typeface="Consolas" pitchFamily="49" charset="0"/>
              </a:rPr>
              <a:t>         return </a:t>
            </a:r>
            <a:r>
              <a:rPr lang="en-US" sz="1350" dirty="0" err="1">
                <a:latin typeface="Consolas" pitchFamily="49" charset="0"/>
              </a:rPr>
              <a:t>self.is_after</a:t>
            </a:r>
            <a:r>
              <a:rPr lang="en-US" sz="1350" dirty="0">
                <a:latin typeface="Consolas" pitchFamily="49" charset="0"/>
              </a:rPr>
              <a:t>(other)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55429" y="2310553"/>
            <a:ext cx="249119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/>
              <a:t>Overloading ‘&gt;=‘</a:t>
            </a:r>
            <a:endParaRPr lang="en-US" sz="2700" dirty="0"/>
          </a:p>
        </p:txBody>
      </p:sp>
      <p:sp>
        <p:nvSpPr>
          <p:cNvPr id="9" name="TextBox 8"/>
          <p:cNvSpPr txBox="1"/>
          <p:nvPr/>
        </p:nvSpPr>
        <p:spPr>
          <a:xfrm>
            <a:off x="2474845" y="3002505"/>
            <a:ext cx="4062331" cy="113107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Consolas" pitchFamily="49" charset="0"/>
              </a:rPr>
              <a:t>class Date:</a:t>
            </a:r>
          </a:p>
          <a:p>
            <a:r>
              <a:rPr lang="en-US" sz="1350" dirty="0">
                <a:latin typeface="Consolas" pitchFamily="49" charset="0"/>
              </a:rPr>
              <a:t>    …</a:t>
            </a:r>
          </a:p>
          <a:p>
            <a:r>
              <a:rPr lang="en-US" sz="1350" dirty="0">
                <a:latin typeface="Consolas" pitchFamily="49" charset="0"/>
              </a:rPr>
              <a:t>    def __</a:t>
            </a:r>
            <a:r>
              <a:rPr lang="en-US" sz="1350" dirty="0" err="1">
                <a:latin typeface="Consolas" pitchFamily="49" charset="0"/>
              </a:rPr>
              <a:t>ge</a:t>
            </a:r>
            <a:r>
              <a:rPr lang="en-US" sz="1350" dirty="0">
                <a:latin typeface="Consolas" pitchFamily="49" charset="0"/>
              </a:rPr>
              <a:t>__(self, other):</a:t>
            </a:r>
          </a:p>
          <a:p>
            <a:r>
              <a:rPr lang="en-US" sz="1350" dirty="0">
                <a:latin typeface="Consolas" pitchFamily="49" charset="0"/>
              </a:rPr>
              <a:t>         return </a:t>
            </a:r>
            <a:r>
              <a:rPr lang="en-US" sz="1350" dirty="0" err="1">
                <a:latin typeface="Consolas" pitchFamily="49" charset="0"/>
              </a:rPr>
              <a:t>self.is_after</a:t>
            </a:r>
            <a:r>
              <a:rPr lang="en-US" sz="1350" dirty="0">
                <a:latin typeface="Consolas" pitchFamily="49" charset="0"/>
              </a:rPr>
              <a:t>(other) or \</a:t>
            </a:r>
          </a:p>
          <a:p>
            <a:r>
              <a:rPr lang="en-US" sz="1350" dirty="0">
                <a:latin typeface="Consolas" pitchFamily="49" charset="0"/>
              </a:rPr>
              <a:t>              </a:t>
            </a:r>
            <a:r>
              <a:rPr lang="en-US" sz="1350" dirty="0" err="1">
                <a:latin typeface="Consolas" pitchFamily="49" charset="0"/>
              </a:rPr>
              <a:t>self.is_equal</a:t>
            </a:r>
            <a:r>
              <a:rPr lang="en-US" sz="1350" dirty="0">
                <a:latin typeface="Consolas" pitchFamily="49" charset="0"/>
              </a:rPr>
              <a:t>(other)</a:t>
            </a:r>
          </a:p>
        </p:txBody>
      </p:sp>
    </p:spTree>
    <p:extLst>
      <p:ext uri="{BB962C8B-B14F-4D97-AF65-F5344CB8AC3E}">
        <p14:creationId xmlns:p14="http://schemas.microsoft.com/office/powerpoint/2010/main" val="35140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operator overload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supports more operator overload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__ne__ </a:t>
            </a:r>
            <a:r>
              <a:rPr lang="en-US" dirty="0" smtClean="0"/>
              <a:t>: not equal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__contains__ </a:t>
            </a:r>
            <a:r>
              <a:rPr lang="en-US" dirty="0" smtClean="0"/>
              <a:t>: membership check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__add__ </a:t>
            </a:r>
            <a:r>
              <a:rPr lang="en-US" dirty="0" smtClean="0"/>
              <a:t>: add to the collection (+)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__</a:t>
            </a:r>
            <a:r>
              <a:rPr lang="en-US" b="1" dirty="0" err="1" smtClean="0">
                <a:solidFill>
                  <a:srgbClr val="FF0000"/>
                </a:solidFill>
              </a:rPr>
              <a:t>iadd</a:t>
            </a:r>
            <a:r>
              <a:rPr lang="en-US" b="1" dirty="0" smtClean="0">
                <a:solidFill>
                  <a:srgbClr val="FF0000"/>
                </a:solidFill>
              </a:rPr>
              <a:t>_ </a:t>
            </a:r>
            <a:r>
              <a:rPr lang="en-US" dirty="0" smtClean="0"/>
              <a:t>: for +=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album_app</a:t>
            </a:r>
            <a:r>
              <a:rPr lang="en-US" dirty="0" smtClean="0"/>
              <a:t> </a:t>
            </a:r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1974" y="4354417"/>
            <a:ext cx="3239861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smtClean="0"/>
              <a:t>album_app.py, </a:t>
            </a:r>
            <a:r>
              <a:rPr lang="en-US" sz="1350" dirty="0" err="1" smtClean="0"/>
              <a:t>album.app</a:t>
            </a:r>
            <a:r>
              <a:rPr lang="en-US" sz="1350" dirty="0" smtClean="0"/>
              <a:t>, song.py, date.py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16299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 Rational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rational is a fraction number such that both the enumerator and the denominator are integers, relatively prime to each other</a:t>
            </a:r>
          </a:p>
          <a:p>
            <a:r>
              <a:rPr lang="en-US" dirty="0" smtClean="0"/>
              <a:t>Build a Rational ADT such that</a:t>
            </a:r>
          </a:p>
          <a:p>
            <a:pPr lvl="1"/>
            <a:r>
              <a:rPr lang="en-US" dirty="0" smtClean="0"/>
              <a:t>Support common arithmetic rational operations</a:t>
            </a:r>
          </a:p>
          <a:p>
            <a:pPr lvl="1"/>
            <a:r>
              <a:rPr lang="en-US" dirty="0" smtClean="0"/>
              <a:t>x, y are two </a:t>
            </a:r>
            <a:r>
              <a:rPr lang="en-US" dirty="0" err="1" smtClean="0"/>
              <a:t>Rationals</a:t>
            </a:r>
            <a:r>
              <a:rPr lang="en-US" dirty="0" smtClean="0"/>
              <a:t>, </a:t>
            </a:r>
            <a:r>
              <a:rPr lang="en-US" dirty="0" err="1" smtClean="0"/>
              <a:t>x+y</a:t>
            </a:r>
            <a:r>
              <a:rPr lang="en-US" dirty="0" smtClean="0"/>
              <a:t>, x-y, x*y, x//y are all </a:t>
            </a:r>
            <a:r>
              <a:rPr lang="en-US" dirty="0" err="1" smtClean="0"/>
              <a:t>Rationals</a:t>
            </a:r>
            <a:endParaRPr lang="en-US" dirty="0" smtClean="0"/>
          </a:p>
          <a:p>
            <a:pPr lvl="1"/>
            <a:r>
              <a:rPr lang="en-US" dirty="0" smtClean="0"/>
              <a:t>Support comparisons</a:t>
            </a:r>
          </a:p>
          <a:p>
            <a:pPr lvl="1"/>
            <a:r>
              <a:rPr lang="en-US" dirty="0" err="1" smtClean="0"/>
              <a:t>x,y</a:t>
            </a:r>
            <a:r>
              <a:rPr lang="en-US" dirty="0" smtClean="0"/>
              <a:t> are two </a:t>
            </a:r>
            <a:r>
              <a:rPr lang="en-US" dirty="0" err="1" smtClean="0"/>
              <a:t>Rationals</a:t>
            </a:r>
            <a:r>
              <a:rPr lang="en-US" dirty="0" smtClean="0"/>
              <a:t>, x &lt; y, x &lt;= y, x == y, x &gt;= y, x &gt; y returns a True or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function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6"/>
            <a:ext cx="8246070" cy="1221640"/>
          </a:xfrm>
        </p:spPr>
        <p:txBody>
          <a:bodyPr/>
          <a:lstStyle/>
          <a:p>
            <a:r>
              <a:rPr lang="en-US" dirty="0" smtClean="0"/>
              <a:t>You’d need a </a:t>
            </a:r>
            <a:r>
              <a:rPr lang="en-US" b="1" dirty="0" err="1" smtClean="0"/>
              <a:t>gcd</a:t>
            </a:r>
            <a:r>
              <a:rPr lang="en-US" b="1" dirty="0" smtClean="0"/>
              <a:t>(</a:t>
            </a:r>
            <a:r>
              <a:rPr lang="en-US" b="1" dirty="0" err="1" smtClean="0"/>
              <a:t>a,b</a:t>
            </a:r>
            <a:r>
              <a:rPr lang="en-US" b="1" dirty="0" smtClean="0"/>
              <a:t>)</a:t>
            </a:r>
            <a:r>
              <a:rPr lang="en-US" dirty="0" smtClean="0"/>
              <a:t> function that returns the greatest common divisor of two integers </a:t>
            </a:r>
            <a:r>
              <a:rPr lang="en-US" b="1" dirty="0" smtClean="0"/>
              <a:t>a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76015" y="2450635"/>
            <a:ext cx="5399042" cy="20313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gcd</a:t>
            </a:r>
            <a:r>
              <a:rPr lang="en-US" dirty="0"/>
              <a:t>(self, a, b):</a:t>
            </a:r>
          </a:p>
          <a:p>
            <a:r>
              <a:rPr lang="en-US" dirty="0"/>
              <a:t>        """ Return the </a:t>
            </a:r>
            <a:r>
              <a:rPr lang="en-US" dirty="0" err="1"/>
              <a:t>greastest</a:t>
            </a:r>
            <a:r>
              <a:rPr lang="en-US" dirty="0"/>
              <a:t> common divisor of a and b</a:t>
            </a:r>
          </a:p>
          <a:p>
            <a:r>
              <a:rPr lang="en-US" dirty="0"/>
              <a:t>        """</a:t>
            </a:r>
          </a:p>
          <a:p>
            <a:r>
              <a:rPr lang="en-US" dirty="0"/>
              <a:t>        if b == 0:</a:t>
            </a:r>
          </a:p>
          <a:p>
            <a:r>
              <a:rPr lang="en-US" dirty="0"/>
              <a:t>            return a</a:t>
            </a:r>
          </a:p>
          <a:p>
            <a:r>
              <a:rPr lang="en-US" dirty="0"/>
              <a:t>        else:</a:t>
            </a:r>
          </a:p>
          <a:p>
            <a:r>
              <a:rPr lang="en-US" dirty="0"/>
              <a:t>            return </a:t>
            </a:r>
            <a:r>
              <a:rPr lang="en-US" dirty="0" err="1"/>
              <a:t>self.gcd</a:t>
            </a:r>
            <a:r>
              <a:rPr lang="en-US" dirty="0"/>
              <a:t>(b</a:t>
            </a:r>
            <a:r>
              <a:rPr lang="en-US"/>
              <a:t>, </a:t>
            </a:r>
            <a:r>
              <a:rPr lang="en-US" smtClean="0"/>
              <a:t> a </a:t>
            </a:r>
            <a:r>
              <a:rPr lang="en-US" dirty="0"/>
              <a:t>% b)</a:t>
            </a:r>
          </a:p>
        </p:txBody>
      </p:sp>
    </p:spTree>
    <p:extLst>
      <p:ext uri="{BB962C8B-B14F-4D97-AF65-F5344CB8AC3E}">
        <p14:creationId xmlns:p14="http://schemas.microsoft.com/office/powerpoint/2010/main" val="1798380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Rational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x = 2/3, y = 1/2 </a:t>
            </a:r>
          </a:p>
          <a:p>
            <a:r>
              <a:rPr lang="en-US" dirty="0" smtClean="0"/>
              <a:t>x + y == 7 / 6</a:t>
            </a:r>
          </a:p>
          <a:p>
            <a:r>
              <a:rPr lang="en-US" dirty="0" smtClean="0"/>
              <a:t>x - y == 1/6, y - x == - 1/6</a:t>
            </a:r>
          </a:p>
          <a:p>
            <a:r>
              <a:rPr lang="en-US" dirty="0" smtClean="0"/>
              <a:t>x * y == 1/3</a:t>
            </a:r>
          </a:p>
          <a:p>
            <a:r>
              <a:rPr lang="en-US" dirty="0" smtClean="0"/>
              <a:t>x // y == 4/3</a:t>
            </a:r>
          </a:p>
          <a:p>
            <a:r>
              <a:rPr lang="en-US" dirty="0" smtClean="0"/>
              <a:t>x &gt; y True</a:t>
            </a:r>
          </a:p>
          <a:p>
            <a:r>
              <a:rPr lang="en-US" dirty="0" smtClean="0"/>
              <a:t>x &gt;= y True</a:t>
            </a:r>
          </a:p>
          <a:p>
            <a:r>
              <a:rPr lang="en-US" dirty="0" smtClean="0"/>
              <a:t>x == y False</a:t>
            </a:r>
          </a:p>
          <a:p>
            <a:r>
              <a:rPr lang="en-US" dirty="0" smtClean="0"/>
              <a:t>x &lt; y False</a:t>
            </a:r>
          </a:p>
          <a:p>
            <a:r>
              <a:rPr lang="en-US" dirty="0" smtClean="0"/>
              <a:t>x &lt;= y False</a:t>
            </a:r>
          </a:p>
          <a:p>
            <a:r>
              <a:rPr lang="en-US" dirty="0" smtClean="0"/>
              <a:t>Test program is on the course website, once finished your implementation, try it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1891</TotalTime>
  <Words>585</Words>
  <Application>Microsoft Office PowerPoint</Application>
  <PresentationFormat>On-screen Show (16:9)</PresentationFormat>
  <Paragraphs>87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Consolas</vt:lpstr>
      <vt:lpstr>Times New Roman</vt:lpstr>
      <vt:lpstr>Office Theme</vt:lpstr>
      <vt:lpstr>PowerPoint Presentation</vt:lpstr>
      <vt:lpstr>Quick review: operator overloading</vt:lpstr>
      <vt:lpstr>What does it mean?</vt:lpstr>
      <vt:lpstr>Overloading ‘==‘</vt:lpstr>
      <vt:lpstr>Overloading ‘&gt;‘</vt:lpstr>
      <vt:lpstr>Other operator overload</vt:lpstr>
      <vt:lpstr>Build a Rational ADT</vt:lpstr>
      <vt:lpstr>Help function gcd(a,b)</vt:lpstr>
      <vt:lpstr>Examples of Rational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172</cp:revision>
  <dcterms:created xsi:type="dcterms:W3CDTF">2013-08-21T19:17:07Z</dcterms:created>
  <dcterms:modified xsi:type="dcterms:W3CDTF">2020-02-04T18:34:44Z</dcterms:modified>
</cp:coreProperties>
</file>