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2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00AACC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22" y="-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TextShape 1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fld id="{8F7B04B0-F537-40CD-8864-A81A69644531}" type="slidenum">
              <a:rPr lang="en-US" sz="1200" strike="noStrike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lnSpc>
                  <a:spcPct val="100000"/>
                </a:lnSpc>
              </a:pPr>
              <a:t>1</a:t>
            </a:fld>
            <a:endParaRPr/>
          </a:p>
        </p:txBody>
      </p:sp>
      <p:sp>
        <p:nvSpPr>
          <p:cNvPr id="408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3145022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fld id="{FCBFDB86-5188-4293-BF7B-75CB58F88B4B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6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43046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fld id="{39E7EF1C-6521-4777-80F1-5B1B5F5A732E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7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96359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fld id="{8F4B7DCF-F68F-47C3-AC76-CBB8E1B72FB2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8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580246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fld id="{48F9FA3C-01D3-4FFB-A414-76E3DECDBDA1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12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93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4509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fld id="{D747E9F9-D353-459E-828C-8B4EA745D8E8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13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656003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fld id="{D7C0D8DB-7222-41D2-9684-751FC93C71C5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14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3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057646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fld id="{A0E4346A-4256-46CF-B2F5-8B28FFE3244C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15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024752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3"/>
          <p:cNvSpPr/>
          <p:nvPr/>
        </p:nvSpPr>
        <p:spPr>
          <a:xfrm>
            <a:off x="914400" y="440308"/>
            <a:ext cx="7268040" cy="9819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strike="noStrike" dirty="0" smtClean="0">
                <a:solidFill>
                  <a:schemeClr val="tx2"/>
                </a:solidFill>
                <a:latin typeface="+mj-lt"/>
                <a:ea typeface="ＭＳ Ｐゴシック"/>
              </a:rPr>
              <a:t>CSCI 204: Data Structures &amp; Algorithms</a:t>
            </a:r>
            <a:endParaRPr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6" name="CustomShape 5"/>
          <p:cNvSpPr/>
          <p:nvPr/>
        </p:nvSpPr>
        <p:spPr>
          <a:xfrm>
            <a:off x="2292357" y="2405062"/>
            <a:ext cx="4114440" cy="933505"/>
          </a:xfrm>
          <a:prstGeom prst="rect">
            <a:avLst/>
          </a:prstGeom>
          <a:noFill/>
          <a:ln w="19080">
            <a:noFill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lvl="0" algn="ctr">
              <a:spcBef>
                <a:spcPct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sz="3200" b="1" dirty="0" smtClean="0"/>
              <a:t>Singly Linked lists</a:t>
            </a:r>
            <a:endParaRPr lang="en-US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uk-UA" sz="1200" strike="noStrike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1</a:t>
            </a:fld>
            <a:endParaRPr lang="uk-UA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1517900" y="1960930"/>
            <a:ext cx="7177135" cy="1985165"/>
          </a:xfrm>
          <a:prstGeom prst="rect">
            <a:avLst/>
          </a:prstGeom>
          <a:ln/>
        </p:spPr>
        <p:txBody>
          <a:bodyPr tIns="32002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4130" y="3487980"/>
            <a:ext cx="4261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7922"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 smtClean="0"/>
              <a:t>Revised based on textbook author’s notes.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57613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out an example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90847" y="17535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7900" y="1502815"/>
            <a:ext cx="5474907" cy="218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5679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6906"/>
            <a:ext cx="8229600" cy="85725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Exercise: write the function </a:t>
            </a:r>
            <a:r>
              <a:rPr lang="en-US" sz="3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insert_before</a:t>
            </a:r>
            <a:r>
              <a:rPr lang="en-US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3600" dirty="0" smtClean="0"/>
              <a:t>that inserts the node before the head.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426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05471"/>
            <a:ext cx="8252640" cy="858600"/>
          </a:xfrm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altLang="en-US" dirty="0" smtClean="0"/>
              <a:t>Removing nodes</a:t>
            </a:r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929754"/>
            <a:ext cx="7812000" cy="3394440"/>
          </a:xfrm>
        </p:spPr>
        <p:txBody>
          <a:bodyPr>
            <a:normAutofit fontScale="92500"/>
          </a:bodyPr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800" dirty="0" smtClean="0"/>
              <a:t>An item can be removed from a linked list by removing or unlinking the node containing the item.</a:t>
            </a:r>
          </a:p>
          <a:p>
            <a:pPr marL="783372" lvl="1" indent="-293764">
              <a:spcAft>
                <a:spcPts val="11759"/>
              </a:spcAft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 smtClean="0"/>
              <a:t>Find the node containing the item.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 smtClean="0"/>
              <a:t>Unlink it from the list.</a:t>
            </a:r>
          </a:p>
        </p:txBody>
      </p:sp>
      <p:pic>
        <p:nvPicPr>
          <p:cNvPr id="3891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36385" y="2344610"/>
            <a:ext cx="6451200" cy="84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891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27451" y="3758529"/>
            <a:ext cx="6451200" cy="1146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806962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05471"/>
            <a:ext cx="8252640" cy="858600"/>
          </a:xfrm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altLang="en-US" dirty="0" smtClean="0"/>
              <a:t>Removing nodes</a:t>
            </a:r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242271"/>
            <a:ext cx="7812000" cy="3394440"/>
          </a:xfrm>
        </p:spPr>
        <p:txBody>
          <a:bodyPr>
            <a:normAutofit fontScale="92500" lnSpcReduction="10000"/>
          </a:bodyPr>
          <a:lstStyle/>
          <a:p>
            <a:pPr marL="391686" indent="-293764">
              <a:spcAft>
                <a:spcPts val="16328"/>
              </a:spcAft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800" dirty="0" smtClean="0"/>
              <a:t>Removing a node from the middle of the list requires a second external reference.</a:t>
            </a:r>
          </a:p>
          <a:p>
            <a:pPr marL="391686" indent="-293764">
              <a:spcAft>
                <a:spcPts val="16328"/>
              </a:spcAft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800" dirty="0" smtClean="0"/>
              <a:t>Resu</a:t>
            </a:r>
            <a:r>
              <a:rPr lang="en-US" altLang="en-US" dirty="0" smtClean="0"/>
              <a:t>lting list.</a:t>
            </a:r>
          </a:p>
        </p:txBody>
      </p:sp>
      <p:pic>
        <p:nvPicPr>
          <p:cNvPr id="4096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8802" y="2119231"/>
            <a:ext cx="6130571" cy="1098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67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96802" y="3967895"/>
            <a:ext cx="5212343" cy="830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79424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05471"/>
            <a:ext cx="8252640" cy="858600"/>
          </a:xfrm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altLang="en-US" smtClean="0"/>
              <a:t>Removing Nodes</a:t>
            </a:r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242271"/>
            <a:ext cx="7659360" cy="3394440"/>
          </a:xfrm>
        </p:spPr>
        <p:txBody>
          <a:bodyPr>
            <a:normAutofit/>
          </a:bodyPr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800" dirty="0" smtClean="0"/>
              <a:t>Removing the first node is a special case.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800" dirty="0" smtClean="0"/>
              <a:t>The head reference must be reposition to reference the next node in the list.</a:t>
            </a:r>
          </a:p>
        </p:txBody>
      </p:sp>
      <p:pic>
        <p:nvPicPr>
          <p:cNvPr id="4301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0801" y="2623591"/>
            <a:ext cx="7168320" cy="951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847743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05471"/>
            <a:ext cx="8252640" cy="858600"/>
          </a:xfrm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altLang="en-US" dirty="0" smtClean="0"/>
              <a:t>Removing nodes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121" y="1242271"/>
            <a:ext cx="7659360" cy="3394440"/>
          </a:xfrm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 smtClean="0"/>
              <a:t>Given the head reference, we can remove a target from a linked list.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73001" y="2257128"/>
            <a:ext cx="6384777" cy="1994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232404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this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Given a sorted list of numbers, insert a new number into this sorted list</a:t>
            </a:r>
          </a:p>
          <a:p>
            <a:pPr lvl="1"/>
            <a:r>
              <a:rPr lang="en-US" dirty="0" smtClean="0"/>
              <a:t>[3, 5, 7, 10, 12, 20]</a:t>
            </a:r>
          </a:p>
          <a:p>
            <a:pPr lvl="1"/>
            <a:r>
              <a:rPr lang="en-US" dirty="0" smtClean="0"/>
              <a:t>insert </a:t>
            </a:r>
            <a:r>
              <a:rPr lang="en-US" b="1" dirty="0" smtClean="0"/>
              <a:t>6</a:t>
            </a:r>
            <a:r>
              <a:rPr lang="en-US" dirty="0" smtClean="0"/>
              <a:t> into this list to become</a:t>
            </a:r>
          </a:p>
          <a:p>
            <a:pPr lvl="1"/>
            <a:r>
              <a:rPr lang="en-US" dirty="0" smtClean="0"/>
              <a:t>[3, 5, 6, 7, 10, 12, 20]</a:t>
            </a:r>
          </a:p>
          <a:p>
            <a:r>
              <a:rPr lang="en-US" dirty="0" smtClean="0"/>
              <a:t>How do YOU accomplish this seemly simple task? Take </a:t>
            </a:r>
            <a:r>
              <a:rPr lang="en-US" dirty="0" smtClean="0"/>
              <a:t>3 </a:t>
            </a:r>
            <a:r>
              <a:rPr lang="en-US" dirty="0" smtClean="0"/>
              <a:t>min to work it out</a:t>
            </a:r>
            <a:r>
              <a:rPr lang="en-US" dirty="0" smtClean="0"/>
              <a:t>. Consider what may happen with your solution.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786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10765" y="468775"/>
            <a:ext cx="39790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Here is a possible solution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210765" y="4033526"/>
            <a:ext cx="3667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It takes </a:t>
            </a:r>
            <a:r>
              <a:rPr lang="en-US" sz="2400" dirty="0" smtClean="0"/>
              <a:t>4*n </a:t>
            </a:r>
            <a:r>
              <a:rPr lang="en-US" sz="2400" dirty="0" smtClean="0"/>
              <a:t>steps to do this.</a:t>
            </a:r>
            <a:endParaRPr lang="en-US" sz="1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3530" y="1197405"/>
            <a:ext cx="6413462" cy="212393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210764" y="3618658"/>
            <a:ext cx="51669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How many steps to complete this work?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10764" y="4483695"/>
            <a:ext cx="32587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Can we do better? How?</a:t>
            </a:r>
            <a:endParaRPr lang="en-US" sz="1600" dirty="0"/>
          </a:p>
        </p:txBody>
      </p:sp>
      <p:grpSp>
        <p:nvGrpSpPr>
          <p:cNvPr id="2" name="Group 21"/>
          <p:cNvGrpSpPr/>
          <p:nvPr/>
        </p:nvGrpSpPr>
        <p:grpSpPr>
          <a:xfrm>
            <a:off x="324091" y="686578"/>
            <a:ext cx="1458410" cy="884686"/>
            <a:chOff x="324091" y="915437"/>
            <a:chExt cx="1458410" cy="1179581"/>
          </a:xfrm>
        </p:grpSpPr>
        <p:sp>
          <p:nvSpPr>
            <p:cNvPr id="13" name="TextBox 12"/>
            <p:cNvSpPr txBox="1"/>
            <p:nvPr/>
          </p:nvSpPr>
          <p:spPr>
            <a:xfrm>
              <a:off x="324091" y="915437"/>
              <a:ext cx="846899" cy="492443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 steps</a:t>
              </a:r>
              <a:endParaRPr lang="en-US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1222094" y="1348308"/>
              <a:ext cx="560407" cy="74671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3"/>
          <p:cNvGrpSpPr/>
          <p:nvPr/>
        </p:nvGrpSpPr>
        <p:grpSpPr>
          <a:xfrm>
            <a:off x="140826" y="1753564"/>
            <a:ext cx="1815297" cy="519133"/>
            <a:chOff x="140825" y="2338087"/>
            <a:chExt cx="1815297" cy="692178"/>
          </a:xfrm>
        </p:grpSpPr>
        <p:sp>
          <p:nvSpPr>
            <p:cNvPr id="16" name="TextBox 15"/>
            <p:cNvSpPr txBox="1"/>
            <p:nvPr/>
          </p:nvSpPr>
          <p:spPr>
            <a:xfrm>
              <a:off x="140825" y="2537822"/>
              <a:ext cx="846899" cy="492443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 steps</a:t>
              </a:r>
              <a:endParaRPr lang="en-US" dirty="0"/>
            </a:p>
          </p:txBody>
        </p:sp>
        <p:cxnSp>
          <p:nvCxnSpPr>
            <p:cNvPr id="18" name="Straight Arrow Connector 17"/>
            <p:cNvCxnSpPr>
              <a:stCxn id="16" idx="3"/>
            </p:cNvCxnSpPr>
            <p:nvPr/>
          </p:nvCxnSpPr>
          <p:spPr>
            <a:xfrm flipV="1">
              <a:off x="987724" y="2338087"/>
              <a:ext cx="968398" cy="44595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22"/>
          <p:cNvGrpSpPr/>
          <p:nvPr/>
        </p:nvGrpSpPr>
        <p:grpSpPr>
          <a:xfrm>
            <a:off x="4162581" y="851421"/>
            <a:ext cx="1092511" cy="980273"/>
            <a:chOff x="4162580" y="1135228"/>
            <a:chExt cx="1092511" cy="1307030"/>
          </a:xfrm>
        </p:grpSpPr>
        <p:sp>
          <p:nvSpPr>
            <p:cNvPr id="19" name="TextBox 18"/>
            <p:cNvSpPr txBox="1"/>
            <p:nvPr/>
          </p:nvSpPr>
          <p:spPr>
            <a:xfrm>
              <a:off x="4408192" y="1135228"/>
              <a:ext cx="846899" cy="492442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 steps</a:t>
              </a:r>
              <a:endParaRPr lang="en-US" dirty="0"/>
            </a:p>
          </p:txBody>
        </p:sp>
        <p:cxnSp>
          <p:nvCxnSpPr>
            <p:cNvPr id="21" name="Straight Arrow Connector 20"/>
            <p:cNvCxnSpPr>
              <a:stCxn id="19" idx="2"/>
            </p:cNvCxnSpPr>
            <p:nvPr/>
          </p:nvCxnSpPr>
          <p:spPr>
            <a:xfrm flipH="1">
              <a:off x="4162580" y="1627670"/>
              <a:ext cx="669062" cy="81458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23"/>
          <p:cNvGrpSpPr/>
          <p:nvPr/>
        </p:nvGrpSpPr>
        <p:grpSpPr>
          <a:xfrm>
            <a:off x="0" y="3029865"/>
            <a:ext cx="1815297" cy="519133"/>
            <a:chOff x="140825" y="2338087"/>
            <a:chExt cx="1815297" cy="692178"/>
          </a:xfrm>
        </p:grpSpPr>
        <p:sp>
          <p:nvSpPr>
            <p:cNvPr id="20" name="TextBox 19"/>
            <p:cNvSpPr txBox="1"/>
            <p:nvPr/>
          </p:nvSpPr>
          <p:spPr>
            <a:xfrm>
              <a:off x="140825" y="2537822"/>
              <a:ext cx="846899" cy="492443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 steps</a:t>
              </a:r>
              <a:endParaRPr lang="en-US" dirty="0"/>
            </a:p>
          </p:txBody>
        </p:sp>
        <p:cxnSp>
          <p:nvCxnSpPr>
            <p:cNvPr id="22" name="Straight Arrow Connector 21"/>
            <p:cNvCxnSpPr>
              <a:stCxn id="20" idx="3"/>
            </p:cNvCxnSpPr>
            <p:nvPr/>
          </p:nvCxnSpPr>
          <p:spPr>
            <a:xfrm flipV="1">
              <a:off x="987724" y="2338087"/>
              <a:ext cx="968398" cy="44595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05149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look at one issue at a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new_list</a:t>
            </a:r>
            <a:r>
              <a:rPr lang="en-US" dirty="0"/>
              <a:t> = [x for x in </a:t>
            </a:r>
            <a:r>
              <a:rPr lang="en-US" dirty="0" err="1"/>
              <a:t>my_list</a:t>
            </a:r>
            <a:r>
              <a:rPr lang="en-US" dirty="0"/>
              <a:t>] + [k] </a:t>
            </a:r>
            <a:endParaRPr lang="en-US" dirty="0" smtClean="0"/>
          </a:p>
          <a:p>
            <a:pPr lvl="1"/>
            <a:r>
              <a:rPr lang="en-US" dirty="0" smtClean="0"/>
              <a:t>We need to increase the capacity of the list to hold the new element. Weather the list is implemented as a Python list or an array, this would take </a:t>
            </a:r>
            <a:r>
              <a:rPr lang="en-US" b="1" dirty="0" smtClean="0"/>
              <a:t>n</a:t>
            </a:r>
            <a:r>
              <a:rPr lang="en-US" dirty="0" smtClean="0"/>
              <a:t> steps.</a:t>
            </a:r>
          </a:p>
          <a:p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find_pos</a:t>
            </a:r>
            <a:r>
              <a:rPr lang="en-US" dirty="0" smtClean="0"/>
              <a:t>(k, </a:t>
            </a:r>
            <a:r>
              <a:rPr lang="en-US" dirty="0" err="1" smtClean="0"/>
              <a:t>my_list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We need to find the right spot for the new number, which takes </a:t>
            </a:r>
            <a:r>
              <a:rPr lang="en-US" b="1" dirty="0" smtClean="0"/>
              <a:t>n</a:t>
            </a:r>
            <a:r>
              <a:rPr lang="en-US" dirty="0" smtClean="0"/>
              <a:t> steps</a:t>
            </a:r>
          </a:p>
          <a:p>
            <a:r>
              <a:rPr lang="en-US" dirty="0" smtClean="0"/>
              <a:t>for j in range(</a:t>
            </a:r>
            <a:r>
              <a:rPr lang="en-US" dirty="0" err="1" smtClean="0"/>
              <a:t>len</a:t>
            </a:r>
            <a:r>
              <a:rPr lang="en-US" dirty="0" smtClean="0"/>
              <a:t>(</a:t>
            </a:r>
            <a:r>
              <a:rPr lang="en-US" dirty="0" err="1" smtClean="0"/>
              <a:t>new_list</a:t>
            </a:r>
            <a:r>
              <a:rPr lang="en-US" dirty="0" smtClean="0"/>
              <a:t>)-1, i-1, -1):</a:t>
            </a:r>
          </a:p>
          <a:p>
            <a:pPr lvl="1"/>
            <a:r>
              <a:rPr lang="en-US" dirty="0" smtClean="0"/>
              <a:t>Shifting elements to the right takes </a:t>
            </a:r>
            <a:r>
              <a:rPr lang="en-US" b="1" dirty="0" smtClean="0"/>
              <a:t>2*n</a:t>
            </a:r>
            <a:r>
              <a:rPr lang="en-US" dirty="0" smtClean="0"/>
              <a:t> </a:t>
            </a:r>
            <a:r>
              <a:rPr lang="en-US" dirty="0" smtClean="0"/>
              <a:t>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0439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linked list we can make two of the three operations in constant time!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532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05471"/>
            <a:ext cx="8252640" cy="858600"/>
          </a:xfrm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altLang="en-US" smtClean="0"/>
              <a:t>Linked Structure</a:t>
            </a: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2960" y="977258"/>
            <a:ext cx="7659360" cy="3394440"/>
          </a:xfrm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 smtClean="0"/>
              <a:t>Constructed using a collection of objects called </a:t>
            </a:r>
            <a:r>
              <a:rPr lang="en-US" altLang="en-US" b="1" dirty="0" smtClean="0"/>
              <a:t>nodes</a:t>
            </a:r>
            <a:r>
              <a:rPr lang="en-US" altLang="en-US" dirty="0" smtClean="0"/>
              <a:t>.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 smtClean="0"/>
              <a:t>Each node contains data and at least one </a:t>
            </a:r>
            <a:r>
              <a:rPr lang="en-US" altLang="en-US" dirty="0" smtClean="0"/>
              <a:t>reference </a:t>
            </a:r>
            <a:r>
              <a:rPr lang="en-US" altLang="en-US" dirty="0" smtClean="0"/>
              <a:t>or </a:t>
            </a:r>
            <a:r>
              <a:rPr lang="en-US" altLang="en-US" b="1" dirty="0" smtClean="0"/>
              <a:t>link</a:t>
            </a:r>
            <a:r>
              <a:rPr lang="en-US" altLang="en-US" dirty="0" smtClean="0"/>
              <a:t> to another node.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b="1" dirty="0" smtClean="0"/>
              <a:t>Linked list</a:t>
            </a:r>
            <a:r>
              <a:rPr lang="en-US" altLang="en-US" dirty="0" smtClean="0"/>
              <a:t> – a linked structure in which the nodes are linked together in linear order.</a:t>
            </a:r>
          </a:p>
        </p:txBody>
      </p:sp>
      <p:pic>
        <p:nvPicPr>
          <p:cNvPr id="819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3280" y="3865685"/>
            <a:ext cx="7038720" cy="1122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759905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05471"/>
            <a:ext cx="8252640" cy="858600"/>
          </a:xfrm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altLang="en-US" smtClean="0"/>
              <a:t>Linked List</a:t>
            </a: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7080" y="1009770"/>
            <a:ext cx="7659360" cy="3394440"/>
          </a:xfrm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 smtClean="0"/>
              <a:t>Terms:</a:t>
            </a:r>
          </a:p>
          <a:p>
            <a:pPr marL="791736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b="1" dirty="0" smtClean="0"/>
              <a:t>node</a:t>
            </a:r>
            <a:r>
              <a:rPr lang="en-US" altLang="en-US" dirty="0" smtClean="0"/>
              <a:t> – each element in the list.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b="1" dirty="0" smtClean="0"/>
              <a:t>head</a:t>
            </a:r>
            <a:r>
              <a:rPr lang="en-US" altLang="en-US" dirty="0" smtClean="0"/>
              <a:t> – first node in the list.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b="1" dirty="0" smtClean="0"/>
              <a:t>tail</a:t>
            </a:r>
            <a:r>
              <a:rPr lang="en-US" altLang="en-US" dirty="0" smtClean="0"/>
              <a:t> – last node in the list; link field has a null reference. </a:t>
            </a:r>
          </a:p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altLang="en-US" dirty="0" smtClean="0"/>
          </a:p>
        </p:txBody>
      </p:sp>
      <p:pic>
        <p:nvPicPr>
          <p:cNvPr id="1024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3280" y="3740205"/>
            <a:ext cx="7038720" cy="1122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4" name="Group 8"/>
          <p:cNvGrpSpPr/>
          <p:nvPr/>
        </p:nvGrpSpPr>
        <p:grpSpPr>
          <a:xfrm>
            <a:off x="7473395" y="3640685"/>
            <a:ext cx="475195" cy="796459"/>
            <a:chOff x="7511969" y="4387861"/>
            <a:chExt cx="475195" cy="1061945"/>
          </a:xfrm>
        </p:grpSpPr>
        <p:sp>
          <p:nvSpPr>
            <p:cNvPr id="2" name="Rectangle 1"/>
            <p:cNvSpPr/>
            <p:nvPr/>
          </p:nvSpPr>
          <p:spPr>
            <a:xfrm>
              <a:off x="7592992" y="4710897"/>
              <a:ext cx="358815" cy="37038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7710665" y="4875399"/>
              <a:ext cx="77167" cy="8394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511969" y="4387861"/>
              <a:ext cx="475195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tail</a:t>
              </a:r>
              <a:endParaRPr lang="en-US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7761686" y="4917370"/>
              <a:ext cx="0" cy="53243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9767801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05471"/>
            <a:ext cx="8252640" cy="858600"/>
          </a:xfrm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altLang="en-US" dirty="0" smtClean="0"/>
              <a:t>How does it look like in Python?</a:t>
            </a: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891995"/>
            <a:ext cx="7659360" cy="3394440"/>
          </a:xfrm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 smtClean="0"/>
              <a:t>The nodes are constructed from a simple storage class: 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altLang="en-US" dirty="0"/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altLang="en-US" dirty="0" smtClean="0"/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 smtClean="0"/>
              <a:t>List contains two nodes, a head and a tail</a:t>
            </a:r>
          </a:p>
        </p:txBody>
      </p:sp>
      <p:sp>
        <p:nvSpPr>
          <p:cNvPr id="18438" name="Text Box 3"/>
          <p:cNvSpPr txBox="1">
            <a:spLocks noChangeArrowheads="1"/>
          </p:cNvSpPr>
          <p:nvPr/>
        </p:nvSpPr>
        <p:spPr bwMode="auto">
          <a:xfrm>
            <a:off x="2365921" y="1655520"/>
            <a:ext cx="4496654" cy="12604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5087" rIns="0" bIns="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eaLnBrk="1">
              <a:lnSpc>
                <a:spcPct val="94000"/>
              </a:lnSpc>
            </a:pPr>
            <a:r>
              <a:rPr lang="en-US" altLang="en-US" sz="1996" b="1" dirty="0">
                <a:solidFill>
                  <a:srgbClr val="000000"/>
                </a:solidFill>
                <a:latin typeface="Courier New" panose="02070309020205020404" pitchFamily="49" charset="0"/>
              </a:rPr>
              <a:t>class</a:t>
            </a:r>
            <a:r>
              <a:rPr lang="en-US" altLang="en-US" sz="1996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996" dirty="0" err="1">
                <a:solidFill>
                  <a:srgbClr val="000000"/>
                </a:solidFill>
                <a:latin typeface="Courier New" panose="02070309020205020404" pitchFamily="49" charset="0"/>
              </a:rPr>
              <a:t>ListNode</a:t>
            </a:r>
            <a:r>
              <a:rPr lang="en-US" altLang="en-US" sz="1996" dirty="0">
                <a:solidFill>
                  <a:srgbClr val="000000"/>
                </a:solidFill>
                <a:latin typeface="Courier New" panose="02070309020205020404" pitchFamily="49" charset="0"/>
              </a:rPr>
              <a:t>:</a:t>
            </a:r>
          </a:p>
          <a:p>
            <a:pPr eaLnBrk="1">
              <a:lnSpc>
                <a:spcPct val="94000"/>
              </a:lnSpc>
            </a:pPr>
            <a:r>
              <a:rPr lang="en-US" altLang="en-US" sz="1996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1996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1996" dirty="0">
                <a:solidFill>
                  <a:srgbClr val="000000"/>
                </a:solidFill>
                <a:latin typeface="Courier New" panose="02070309020205020404" pitchFamily="49" charset="0"/>
              </a:rPr>
              <a:t> __</a:t>
            </a:r>
            <a:r>
              <a:rPr lang="en-US" altLang="en-US" sz="1996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</a:t>
            </a:r>
            <a:r>
              <a:rPr lang="en-US" altLang="en-US" sz="1996" dirty="0">
                <a:solidFill>
                  <a:srgbClr val="000000"/>
                </a:solidFill>
                <a:latin typeface="Courier New" panose="02070309020205020404" pitchFamily="49" charset="0"/>
              </a:rPr>
              <a:t>__( self, data ):</a:t>
            </a:r>
          </a:p>
          <a:p>
            <a:pPr eaLnBrk="1">
              <a:lnSpc>
                <a:spcPct val="94000"/>
              </a:lnSpc>
            </a:pPr>
            <a:r>
              <a:rPr lang="en-US" altLang="en-US" sz="1996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996" dirty="0" err="1">
                <a:solidFill>
                  <a:srgbClr val="000000"/>
                </a:solidFill>
                <a:latin typeface="Courier New" panose="02070309020205020404" pitchFamily="49" charset="0"/>
              </a:rPr>
              <a:t>self.data</a:t>
            </a:r>
            <a:r>
              <a:rPr lang="en-US" altLang="en-US" sz="1996" dirty="0">
                <a:solidFill>
                  <a:srgbClr val="000000"/>
                </a:solidFill>
                <a:latin typeface="Courier New" panose="02070309020205020404" pitchFamily="49" charset="0"/>
              </a:rPr>
              <a:t> = data</a:t>
            </a:r>
          </a:p>
          <a:p>
            <a:pPr eaLnBrk="1">
              <a:lnSpc>
                <a:spcPct val="94000"/>
              </a:lnSpc>
            </a:pPr>
            <a:r>
              <a:rPr lang="en-US" altLang="en-US" sz="1996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996" dirty="0" err="1">
                <a:solidFill>
                  <a:srgbClr val="000000"/>
                </a:solidFill>
                <a:latin typeface="Courier New" panose="02070309020205020404" pitchFamily="49" charset="0"/>
              </a:rPr>
              <a:t>self.next</a:t>
            </a:r>
            <a:r>
              <a:rPr lang="en-US" altLang="en-US" sz="1996" dirty="0">
                <a:solidFill>
                  <a:srgbClr val="000000"/>
                </a:solidFill>
                <a:latin typeface="Courier New" panose="02070309020205020404" pitchFamily="49" charset="0"/>
              </a:rPr>
              <a:t> = None     </a:t>
            </a:r>
          </a:p>
          <a:p>
            <a:pPr eaLnBrk="1">
              <a:lnSpc>
                <a:spcPct val="94000"/>
              </a:lnSpc>
            </a:pPr>
            <a:endParaRPr lang="en-US" altLang="en-US" sz="1996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344698" y="3487980"/>
            <a:ext cx="4410720" cy="107244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5087" rIns="0" bIns="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eaLnBrk="1">
              <a:lnSpc>
                <a:spcPct val="94000"/>
              </a:lnSpc>
            </a:pPr>
            <a:r>
              <a:rPr lang="en-US" altLang="en-US" sz="1996" b="1" dirty="0">
                <a:solidFill>
                  <a:srgbClr val="000000"/>
                </a:solidFill>
                <a:latin typeface="Courier New" panose="02070309020205020404" pitchFamily="49" charset="0"/>
              </a:rPr>
              <a:t>class</a:t>
            </a:r>
            <a:r>
              <a:rPr lang="en-US" altLang="en-US" sz="1996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996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UserList</a:t>
            </a:r>
            <a:r>
              <a:rPr lang="en-US" altLang="en-US" sz="1996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:</a:t>
            </a:r>
            <a:endParaRPr lang="en-US" altLang="en-US" sz="1996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>
              <a:lnSpc>
                <a:spcPct val="94000"/>
              </a:lnSpc>
            </a:pPr>
            <a:r>
              <a:rPr lang="en-US" altLang="en-US" sz="1996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1996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1996" dirty="0">
                <a:solidFill>
                  <a:srgbClr val="000000"/>
                </a:solidFill>
                <a:latin typeface="Courier New" panose="02070309020205020404" pitchFamily="49" charset="0"/>
              </a:rPr>
              <a:t> __</a:t>
            </a:r>
            <a:r>
              <a:rPr lang="en-US" altLang="en-US" sz="1996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</a:t>
            </a:r>
            <a:r>
              <a:rPr lang="en-US" altLang="en-US" sz="1996" dirty="0">
                <a:solidFill>
                  <a:srgbClr val="000000"/>
                </a:solidFill>
                <a:latin typeface="Courier New" panose="02070309020205020404" pitchFamily="49" charset="0"/>
              </a:rPr>
              <a:t>__( </a:t>
            </a:r>
            <a:r>
              <a:rPr lang="en-US" altLang="en-US" sz="1996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self ):</a:t>
            </a:r>
            <a:endParaRPr lang="en-US" altLang="en-US" sz="1996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>
              <a:lnSpc>
                <a:spcPct val="94000"/>
              </a:lnSpc>
            </a:pPr>
            <a:r>
              <a:rPr lang="en-US" altLang="en-US" sz="1996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996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self.head</a:t>
            </a:r>
            <a:r>
              <a:rPr lang="en-US" altLang="en-US" sz="1996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996" dirty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r>
              <a:rPr lang="en-US" altLang="en-US" sz="1996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None</a:t>
            </a:r>
            <a:endParaRPr lang="en-US" altLang="en-US" sz="1996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>
              <a:lnSpc>
                <a:spcPct val="94000"/>
              </a:lnSpc>
            </a:pPr>
            <a:r>
              <a:rPr lang="en-US" altLang="en-US" sz="1996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996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self.tail</a:t>
            </a:r>
            <a:r>
              <a:rPr lang="en-US" altLang="en-US" sz="1996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996" dirty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r>
              <a:rPr lang="en-US" altLang="en-US" sz="1996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None</a:t>
            </a:r>
            <a:endParaRPr lang="en-US" altLang="en-US" sz="1996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06047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470"/>
            <a:ext cx="8229600" cy="857250"/>
          </a:xfrm>
        </p:spPr>
        <p:txBody>
          <a:bodyPr/>
          <a:lstStyle/>
          <a:p>
            <a:r>
              <a:rPr lang="en-US" dirty="0" smtClean="0"/>
              <a:t>How to build a list?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57201" y="942189"/>
            <a:ext cx="8171315" cy="117144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5087" rIns="0" bIns="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eaLnBrk="1">
              <a:lnSpc>
                <a:spcPct val="94000"/>
              </a:lnSpc>
            </a:pPr>
            <a:r>
              <a:rPr lang="en-US" altLang="en-US" sz="1996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my_list</a:t>
            </a:r>
            <a:r>
              <a:rPr lang="en-US" altLang="en-US" sz="1996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altLang="en-US" sz="1996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UserList</a:t>
            </a:r>
            <a:r>
              <a:rPr lang="en-US" altLang="en-US" sz="1996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()  # initial list head == None</a:t>
            </a:r>
          </a:p>
          <a:p>
            <a:pPr eaLnBrk="1">
              <a:lnSpc>
                <a:spcPct val="94000"/>
              </a:lnSpc>
            </a:pPr>
            <a:r>
              <a:rPr lang="en-US" altLang="en-US" sz="1996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a_node</a:t>
            </a:r>
            <a:r>
              <a:rPr lang="en-US" altLang="en-US" sz="1996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altLang="en-US" sz="1996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ListNode</a:t>
            </a:r>
            <a:r>
              <a:rPr lang="en-US" altLang="en-US" sz="1996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(12) # create a node</a:t>
            </a:r>
          </a:p>
          <a:p>
            <a:pPr eaLnBrk="1">
              <a:lnSpc>
                <a:spcPct val="94000"/>
              </a:lnSpc>
            </a:pPr>
            <a:r>
              <a:rPr lang="en-US" altLang="en-US" sz="1996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my_list.insert_after</a:t>
            </a:r>
            <a:r>
              <a:rPr lang="en-US" altLang="en-US" sz="1996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(node)  # insert the node to list</a:t>
            </a:r>
          </a:p>
          <a:p>
            <a:pPr eaLnBrk="1">
              <a:lnSpc>
                <a:spcPct val="94000"/>
              </a:lnSpc>
            </a:pPr>
            <a:r>
              <a:rPr lang="en-US" altLang="en-US" sz="1996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my_list.insert_after</a:t>
            </a:r>
            <a:r>
              <a:rPr lang="en-US" altLang="en-US" sz="1996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1996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ListNode</a:t>
            </a:r>
            <a:r>
              <a:rPr lang="en-US" altLang="en-US" sz="1996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(3))# another node</a:t>
            </a:r>
          </a:p>
        </p:txBody>
      </p:sp>
      <p:grpSp>
        <p:nvGrpSpPr>
          <p:cNvPr id="3" name="Group 18"/>
          <p:cNvGrpSpPr/>
          <p:nvPr/>
        </p:nvGrpSpPr>
        <p:grpSpPr>
          <a:xfrm>
            <a:off x="320700" y="2220950"/>
            <a:ext cx="1369995" cy="1267030"/>
            <a:chOff x="1061478" y="2766879"/>
            <a:chExt cx="1369995" cy="1689373"/>
          </a:xfrm>
        </p:grpSpPr>
        <p:grpSp>
          <p:nvGrpSpPr>
            <p:cNvPr id="5" name="Group 4"/>
            <p:cNvGrpSpPr/>
            <p:nvPr/>
          </p:nvGrpSpPr>
          <p:grpSpPr>
            <a:xfrm>
              <a:off x="1921397" y="2789622"/>
              <a:ext cx="475195" cy="1061945"/>
              <a:chOff x="7511969" y="4387861"/>
              <a:chExt cx="475195" cy="1061945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7592992" y="4710897"/>
                <a:ext cx="358815" cy="370389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7710665" y="4875399"/>
                <a:ext cx="77167" cy="8394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7511969" y="4387861"/>
                <a:ext cx="475195" cy="492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tail</a:t>
                </a:r>
                <a:endParaRPr lang="en-US" dirty="0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>
                <a:off x="7761686" y="4917370"/>
                <a:ext cx="0" cy="53243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1061478" y="2766879"/>
              <a:ext cx="654346" cy="1061945"/>
              <a:chOff x="7511969" y="4387861"/>
              <a:chExt cx="654346" cy="106194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7592992" y="4710897"/>
                <a:ext cx="358815" cy="370389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7710665" y="4875399"/>
                <a:ext cx="77167" cy="8394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511969" y="4387861"/>
                <a:ext cx="654346" cy="492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head</a:t>
                </a:r>
                <a:endParaRPr lang="en-US" dirty="0"/>
              </a:p>
            </p:txBody>
          </p:sp>
          <p:cxnSp>
            <p:nvCxnSpPr>
              <p:cNvPr id="14" name="Straight Arrow Connector 13"/>
              <p:cNvCxnSpPr/>
              <p:nvPr/>
            </p:nvCxnSpPr>
            <p:spPr>
              <a:xfrm>
                <a:off x="7761686" y="4917370"/>
                <a:ext cx="0" cy="53243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Rounded Rectangle 14"/>
            <p:cNvSpPr/>
            <p:nvPr/>
          </p:nvSpPr>
          <p:spPr>
            <a:xfrm>
              <a:off x="1072263" y="3893537"/>
              <a:ext cx="1359210" cy="56271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160826" y="3995487"/>
              <a:ext cx="487710" cy="358814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96780" y="3994658"/>
              <a:ext cx="358815" cy="37038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023640" y="4095686"/>
              <a:ext cx="115747" cy="1480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094858" y="2202418"/>
            <a:ext cx="348710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The ‘next’ field has a value of None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1547534" y="2614575"/>
            <a:ext cx="683589" cy="5679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" name="Group 48"/>
          <p:cNvGrpSpPr/>
          <p:nvPr/>
        </p:nvGrpSpPr>
        <p:grpSpPr>
          <a:xfrm>
            <a:off x="1083180" y="3791558"/>
            <a:ext cx="2966664" cy="1223472"/>
            <a:chOff x="1083180" y="4660454"/>
            <a:chExt cx="2966664" cy="1631296"/>
          </a:xfrm>
        </p:grpSpPr>
        <p:grpSp>
          <p:nvGrpSpPr>
            <p:cNvPr id="21" name="Group 26"/>
            <p:cNvGrpSpPr/>
            <p:nvPr/>
          </p:nvGrpSpPr>
          <p:grpSpPr>
            <a:xfrm>
              <a:off x="3502720" y="4661918"/>
              <a:ext cx="475195" cy="1061945"/>
              <a:chOff x="7511969" y="4387861"/>
              <a:chExt cx="475195" cy="1061945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7592992" y="4710897"/>
                <a:ext cx="358815" cy="370389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7710665" y="4875399"/>
                <a:ext cx="77167" cy="8394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7511969" y="4387861"/>
                <a:ext cx="475195" cy="492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tail</a:t>
                </a:r>
                <a:endParaRPr lang="en-US" dirty="0"/>
              </a:p>
            </p:txBody>
          </p:sp>
          <p:cxnSp>
            <p:nvCxnSpPr>
              <p:cNvPr id="40" name="Straight Arrow Connector 39"/>
              <p:cNvCxnSpPr/>
              <p:nvPr/>
            </p:nvCxnSpPr>
            <p:spPr>
              <a:xfrm>
                <a:off x="7761686" y="4917370"/>
                <a:ext cx="0" cy="53243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7"/>
            <p:cNvGrpSpPr/>
            <p:nvPr/>
          </p:nvGrpSpPr>
          <p:grpSpPr>
            <a:xfrm>
              <a:off x="1083180" y="4660454"/>
              <a:ext cx="654346" cy="1061945"/>
              <a:chOff x="7511969" y="4387861"/>
              <a:chExt cx="654346" cy="1061945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7592992" y="4710897"/>
                <a:ext cx="358815" cy="370389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7710665" y="4875399"/>
                <a:ext cx="77167" cy="8394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7511969" y="4387861"/>
                <a:ext cx="654346" cy="492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head</a:t>
                </a:r>
                <a:endParaRPr lang="en-US" dirty="0"/>
              </a:p>
            </p:txBody>
          </p:sp>
          <p:cxnSp>
            <p:nvCxnSpPr>
              <p:cNvPr id="36" name="Straight Arrow Connector 35"/>
              <p:cNvCxnSpPr/>
              <p:nvPr/>
            </p:nvCxnSpPr>
            <p:spPr>
              <a:xfrm>
                <a:off x="7761686" y="4917370"/>
                <a:ext cx="0" cy="53243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40"/>
            <p:cNvGrpSpPr/>
            <p:nvPr/>
          </p:nvGrpSpPr>
          <p:grpSpPr>
            <a:xfrm>
              <a:off x="1083180" y="5729035"/>
              <a:ext cx="1359210" cy="562715"/>
              <a:chOff x="1083180" y="5729035"/>
              <a:chExt cx="1359210" cy="562715"/>
            </a:xfrm>
          </p:grpSpPr>
          <p:sp>
            <p:nvSpPr>
              <p:cNvPr id="29" name="Rounded Rectangle 28"/>
              <p:cNvSpPr/>
              <p:nvPr/>
            </p:nvSpPr>
            <p:spPr>
              <a:xfrm>
                <a:off x="1083180" y="5729035"/>
                <a:ext cx="1359210" cy="562715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1171743" y="5830985"/>
                <a:ext cx="487710" cy="358814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12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1907697" y="5830156"/>
                <a:ext cx="358815" cy="370389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2034557" y="5931184"/>
                <a:ext cx="115747" cy="1480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41"/>
            <p:cNvGrpSpPr/>
            <p:nvPr/>
          </p:nvGrpSpPr>
          <p:grpSpPr>
            <a:xfrm>
              <a:off x="2690634" y="5723863"/>
              <a:ext cx="1359210" cy="562715"/>
              <a:chOff x="1083180" y="5729035"/>
              <a:chExt cx="1359210" cy="562715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1083180" y="5729035"/>
                <a:ext cx="1359210" cy="562715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1171743" y="5830985"/>
                <a:ext cx="487710" cy="358814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1907697" y="5830156"/>
                <a:ext cx="358815" cy="370389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2034557" y="5931184"/>
                <a:ext cx="115747" cy="1480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8" name="Straight Arrow Connector 47"/>
            <p:cNvCxnSpPr>
              <a:stCxn id="32" idx="6"/>
              <a:endCxn id="43" idx="1"/>
            </p:cNvCxnSpPr>
            <p:nvPr/>
          </p:nvCxnSpPr>
          <p:spPr>
            <a:xfrm flipV="1">
              <a:off x="2150304" y="6005221"/>
              <a:ext cx="540330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0" name="Picture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50360" y="2571750"/>
            <a:ext cx="5478895" cy="1076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0106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1900</TotalTime>
  <Words>568</Words>
  <Application>Microsoft Office PowerPoint</Application>
  <PresentationFormat>On-screen Show (16:9)</PresentationFormat>
  <Paragraphs>85</Paragraphs>
  <Slides>15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Consider this problem</vt:lpstr>
      <vt:lpstr>Slide 3</vt:lpstr>
      <vt:lpstr>Let’s look at one issue at a time</vt:lpstr>
      <vt:lpstr>Linked lists</vt:lpstr>
      <vt:lpstr>Linked Structure</vt:lpstr>
      <vt:lpstr>Linked List</vt:lpstr>
      <vt:lpstr>How does it look like in Python?</vt:lpstr>
      <vt:lpstr>How to build a list?</vt:lpstr>
      <vt:lpstr>Try out an example</vt:lpstr>
      <vt:lpstr>Exercise: write the function insert_before() that inserts the node before the head.</vt:lpstr>
      <vt:lpstr>Removing nodes</vt:lpstr>
      <vt:lpstr>Removing nodes</vt:lpstr>
      <vt:lpstr>Removing Nodes</vt:lpstr>
      <vt:lpstr>Removing nodes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Meng</cp:lastModifiedBy>
  <cp:revision>174</cp:revision>
  <dcterms:created xsi:type="dcterms:W3CDTF">2013-08-21T19:17:07Z</dcterms:created>
  <dcterms:modified xsi:type="dcterms:W3CDTF">2020-02-05T01:35:53Z</dcterms:modified>
</cp:coreProperties>
</file>