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2" r:id="rId2"/>
    <p:sldId id="257" r:id="rId3"/>
    <p:sldId id="277" r:id="rId4"/>
    <p:sldId id="278" r:id="rId5"/>
    <p:sldId id="279" r:id="rId6"/>
    <p:sldId id="282" r:id="rId7"/>
    <p:sldId id="280" r:id="rId8"/>
    <p:sldId id="283" r:id="rId9"/>
    <p:sldId id="281" r:id="rId10"/>
    <p:sldId id="284" r:id="rId11"/>
    <p:sldId id="296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44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A0E4346A-4256-46CF-B2F5-8B28FFE3244C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56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43E589-19D8-4F06-AF16-C482430EB4A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207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43E589-19D8-4F06-AF16-C482430EB4A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077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1E6F94-3026-4605-B21C-5F837650A84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291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1E6F94-3026-4605-B21C-5F837650A84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5325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329005-3131-4D00-94BC-6EB768E82F4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692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329005-3131-4D00-94BC-6EB768E82F4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806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>
                <a:ea typeface="ＭＳ Ｐゴシック"/>
              </a:rPr>
              <a:t>Doubly Linked List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Doubly Linked: Insert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(3) Insert at the end after the </a:t>
            </a:r>
            <a:r>
              <a:rPr lang="en-US" altLang="en-US" b="1" dirty="0"/>
              <a:t>tail</a:t>
            </a:r>
            <a:r>
              <a:rPr lang="en-US" altLang="en-US" dirty="0"/>
              <a:t>.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866511"/>
            <a:ext cx="5486400" cy="1802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801" y="3946095"/>
            <a:ext cx="2022092" cy="71558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 err="1"/>
              <a:t>node.prev</a:t>
            </a:r>
            <a:r>
              <a:rPr lang="en-US" sz="1350" dirty="0"/>
              <a:t> = </a:t>
            </a:r>
            <a:r>
              <a:rPr lang="en-US" sz="1350" dirty="0" err="1"/>
              <a:t>self.tail</a:t>
            </a:r>
            <a:r>
              <a:rPr lang="en-US" sz="1350" dirty="0"/>
              <a:t>            </a:t>
            </a:r>
          </a:p>
          <a:p>
            <a:r>
              <a:rPr lang="en-US" sz="1350" dirty="0" err="1"/>
              <a:t>self.tail.next</a:t>
            </a:r>
            <a:r>
              <a:rPr lang="en-US" sz="1350" dirty="0"/>
              <a:t> = node            </a:t>
            </a:r>
          </a:p>
          <a:p>
            <a:r>
              <a:rPr lang="en-US" sz="1350" dirty="0" err="1"/>
              <a:t>self.tail</a:t>
            </a:r>
            <a:r>
              <a:rPr lang="en-US" sz="1350" dirty="0"/>
              <a:t> = node</a:t>
            </a:r>
          </a:p>
        </p:txBody>
      </p:sp>
    </p:spTree>
    <p:extLst>
      <p:ext uri="{BB962C8B-B14F-4D97-AF65-F5344CB8AC3E}">
        <p14:creationId xmlns:p14="http://schemas.microsoft.com/office/powerpoint/2010/main" val="332754099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</a:t>
            </a:r>
            <a:r>
              <a:rPr lang="en-US" dirty="0" err="1" smtClean="0"/>
              <a:t>insert_before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Implement </a:t>
            </a:r>
            <a:r>
              <a:rPr lang="en-US" dirty="0" err="1" smtClean="0"/>
              <a:t>insert_after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Implement </a:t>
            </a:r>
            <a:r>
              <a:rPr lang="en-US" dirty="0" err="1" smtClean="0"/>
              <a:t>insert_sorted</a:t>
            </a:r>
            <a:r>
              <a:rPr lang="en-US" smtClean="0"/>
              <a:t>()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893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Advanced Linked lists</a:t>
            </a:r>
            <a:br>
              <a:rPr lang="en-US" b="1" dirty="0"/>
            </a:br>
            <a:r>
              <a:rPr lang="en-US" sz="3000" dirty="0"/>
              <a:t>Doubly Linked and Circular Lists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Revised based on textbook author’s notes.</a:t>
            </a:r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  <a:defRPr/>
            </a:pPr>
            <a:r>
              <a:rPr lang="en-US" altLang="en-US" dirty="0"/>
              <a:t>Doubly linked lists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80924" y="1070371"/>
            <a:ext cx="6332934" cy="3742135"/>
          </a:xfrm>
          <a:prstGeom prst="rect">
            <a:avLst/>
          </a:prstGeom>
          <a:ln/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3850" indent="-242888">
              <a:buSzPct val="45000"/>
              <a:buFont typeface="Wingdings" panose="05000000000000000000" pitchFamily="2" charset="2"/>
              <a:buChar char=""/>
              <a:tabLst>
                <a:tab pos="542925" algn="l"/>
                <a:tab pos="1085850" algn="l"/>
                <a:tab pos="1628775" algn="l"/>
                <a:tab pos="2171700" algn="l"/>
                <a:tab pos="2714625" algn="l"/>
                <a:tab pos="3257550" algn="l"/>
                <a:tab pos="3800475" algn="l"/>
                <a:tab pos="4343400" algn="l"/>
                <a:tab pos="4886325" algn="l"/>
                <a:tab pos="5429250" algn="l"/>
                <a:tab pos="5972175" algn="l"/>
              </a:tabLst>
            </a:pPr>
            <a:r>
              <a:rPr lang="en-US" altLang="en-US" sz="2400" dirty="0"/>
              <a:t>A linked list in which each node contains a data component(s) and two links: </a:t>
            </a:r>
          </a:p>
          <a:p>
            <a:pPr marL="647700" lvl="1" indent="-242888">
              <a:buSzPct val="45000"/>
              <a:buFont typeface="Wingdings" panose="05000000000000000000" pitchFamily="2" charset="2"/>
              <a:buChar char=""/>
              <a:tabLst>
                <a:tab pos="542925" algn="l"/>
                <a:tab pos="1085850" algn="l"/>
                <a:tab pos="1628775" algn="l"/>
                <a:tab pos="2171700" algn="l"/>
                <a:tab pos="2714625" algn="l"/>
                <a:tab pos="3257550" algn="l"/>
                <a:tab pos="3800475" algn="l"/>
                <a:tab pos="4343400" algn="l"/>
                <a:tab pos="4886325" algn="l"/>
                <a:tab pos="5429250" algn="l"/>
                <a:tab pos="5972175" algn="l"/>
              </a:tabLst>
            </a:pPr>
            <a:r>
              <a:rPr lang="en-US" altLang="en-US" sz="2100" dirty="0"/>
              <a:t>one pointing the next node and </a:t>
            </a:r>
          </a:p>
          <a:p>
            <a:pPr marL="647700" lvl="1" indent="-242888">
              <a:buSzPct val="45000"/>
              <a:buFont typeface="Wingdings" panose="05000000000000000000" pitchFamily="2" charset="2"/>
              <a:buChar char=""/>
              <a:tabLst>
                <a:tab pos="542925" algn="l"/>
                <a:tab pos="1085850" algn="l"/>
                <a:tab pos="1628775" algn="l"/>
                <a:tab pos="2171700" algn="l"/>
                <a:tab pos="2714625" algn="l"/>
                <a:tab pos="3257550" algn="l"/>
                <a:tab pos="3800475" algn="l"/>
                <a:tab pos="4343400" algn="l"/>
                <a:tab pos="4886325" algn="l"/>
                <a:tab pos="5429250" algn="l"/>
                <a:tab pos="5972175" algn="l"/>
              </a:tabLst>
            </a:pPr>
            <a:r>
              <a:rPr lang="en-US" altLang="en-US" sz="2100" dirty="0"/>
              <a:t>one pointing to the preceding node.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926" y="2951777"/>
            <a:ext cx="4324350" cy="1083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7719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Python’s term …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23850" indent="-242888">
              <a:buSzPct val="45000"/>
              <a:buFont typeface="Wingdings" panose="05000000000000000000" pitchFamily="2" charset="2"/>
              <a:buChar char=""/>
              <a:tabLst>
                <a:tab pos="542925" algn="l"/>
                <a:tab pos="1085850" algn="l"/>
                <a:tab pos="1628775" algn="l"/>
                <a:tab pos="2171700" algn="l"/>
                <a:tab pos="2714625" algn="l"/>
                <a:tab pos="3257550" algn="l"/>
                <a:tab pos="3800475" algn="l"/>
                <a:tab pos="4343400" algn="l"/>
                <a:tab pos="4886325" algn="l"/>
                <a:tab pos="5429250" algn="l"/>
                <a:tab pos="5972175" algn="l"/>
              </a:tabLst>
            </a:pPr>
            <a:r>
              <a:rPr lang="en-US" altLang="en-US" dirty="0"/>
              <a:t>The node storage class is similar to that of a singly linked list.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914055" y="2266348"/>
            <a:ext cx="3315890" cy="107989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13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500" b="1" dirty="0">
                <a:latin typeface="Courier New" panose="02070309020205020404" pitchFamily="49" charset="0"/>
              </a:rPr>
              <a:t>class</a:t>
            </a:r>
            <a:r>
              <a:rPr lang="en-US" altLang="en-US" sz="1500" dirty="0">
                <a:latin typeface="Courier New" panose="02070309020205020404" pitchFamily="49" charset="0"/>
              </a:rPr>
              <a:t> </a:t>
            </a:r>
            <a:r>
              <a:rPr lang="en-US" altLang="en-US" sz="1500" dirty="0" err="1">
                <a:latin typeface="Courier New" panose="02070309020205020404" pitchFamily="49" charset="0"/>
              </a:rPr>
              <a:t>DListNode</a:t>
            </a:r>
            <a:r>
              <a:rPr lang="en-US" altLang="en-US" sz="15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500" dirty="0">
                <a:latin typeface="Courier New" panose="02070309020205020404" pitchFamily="49" charset="0"/>
              </a:rPr>
              <a:t>  </a:t>
            </a:r>
            <a:r>
              <a:rPr lang="en-US" altLang="en-US" sz="15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500" dirty="0">
                <a:latin typeface="Courier New" panose="02070309020205020404" pitchFamily="49" charset="0"/>
              </a:rPr>
              <a:t> __</a:t>
            </a:r>
            <a:r>
              <a:rPr lang="en-US" altLang="en-US" sz="1500" dirty="0" err="1">
                <a:latin typeface="Courier New" panose="02070309020205020404" pitchFamily="49" charset="0"/>
              </a:rPr>
              <a:t>init</a:t>
            </a:r>
            <a:r>
              <a:rPr lang="en-US" altLang="en-US" sz="1500" dirty="0">
                <a:latin typeface="Courier New" panose="02070309020205020404" pitchFamily="49" charset="0"/>
              </a:rPr>
              <a:t>__( self, data ):</a:t>
            </a:r>
          </a:p>
          <a:p>
            <a:pPr>
              <a:lnSpc>
                <a:spcPct val="94000"/>
              </a:lnSpc>
            </a:pPr>
            <a:r>
              <a:rPr lang="en-US" altLang="en-US" sz="1500" dirty="0">
                <a:latin typeface="Courier New" panose="02070309020205020404" pitchFamily="49" charset="0"/>
              </a:rPr>
              <a:t>    </a:t>
            </a:r>
            <a:r>
              <a:rPr lang="en-US" altLang="en-US" sz="1500" dirty="0" err="1">
                <a:latin typeface="Courier New" panose="02070309020205020404" pitchFamily="49" charset="0"/>
              </a:rPr>
              <a:t>self.data</a:t>
            </a:r>
            <a:r>
              <a:rPr lang="en-US" altLang="en-US" sz="1500" dirty="0">
                <a:latin typeface="Courier New" panose="02070309020205020404" pitchFamily="49" charset="0"/>
              </a:rPr>
              <a:t> = data</a:t>
            </a:r>
          </a:p>
          <a:p>
            <a:pPr>
              <a:lnSpc>
                <a:spcPct val="94000"/>
              </a:lnSpc>
            </a:pPr>
            <a:r>
              <a:rPr lang="en-US" altLang="en-US" sz="1500" dirty="0">
                <a:latin typeface="Courier New" panose="02070309020205020404" pitchFamily="49" charset="0"/>
              </a:rPr>
              <a:t>    </a:t>
            </a:r>
            <a:r>
              <a:rPr lang="en-US" altLang="en-US" sz="1500" dirty="0" err="1">
                <a:latin typeface="Courier New" panose="02070309020205020404" pitchFamily="49" charset="0"/>
              </a:rPr>
              <a:t>self.next</a:t>
            </a:r>
            <a:r>
              <a:rPr lang="en-US" altLang="en-US" sz="1500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r>
              <a:rPr lang="en-US" altLang="en-US" sz="1500" dirty="0">
                <a:latin typeface="Courier New" panose="02070309020205020404" pitchFamily="49" charset="0"/>
              </a:rPr>
              <a:t>    </a:t>
            </a:r>
            <a:r>
              <a:rPr lang="en-US" altLang="en-US" sz="1500" dirty="0" err="1">
                <a:latin typeface="Courier New" panose="02070309020205020404" pitchFamily="49" charset="0"/>
              </a:rPr>
              <a:t>self.prev</a:t>
            </a:r>
            <a:r>
              <a:rPr lang="en-US" altLang="en-US" sz="1500" dirty="0">
                <a:latin typeface="Courier New" panose="02070309020205020404" pitchFamily="49" charset="0"/>
              </a:rPr>
              <a:t> = None</a:t>
            </a:r>
          </a:p>
        </p:txBody>
      </p:sp>
    </p:spTree>
    <p:extLst>
      <p:ext uri="{BB962C8B-B14F-4D97-AF65-F5344CB8AC3E}">
        <p14:creationId xmlns:p14="http://schemas.microsoft.com/office/powerpoint/2010/main" val="3411312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640" y="2102305"/>
            <a:ext cx="4665600" cy="214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Doubly Linked: Insert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961136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(1) Insert in the middle before a given node.</a:t>
            </a:r>
          </a:p>
        </p:txBody>
      </p:sp>
    </p:spTree>
    <p:extLst>
      <p:ext uri="{BB962C8B-B14F-4D97-AF65-F5344CB8AC3E}">
        <p14:creationId xmlns:p14="http://schemas.microsoft.com/office/powerpoint/2010/main" val="342689402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640" y="1813922"/>
            <a:ext cx="4665600" cy="214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Doubly Linked: Insert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961136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(1) Insert in the middle before a given node.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0731" y="4101679"/>
            <a:ext cx="2072812" cy="9233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 err="1"/>
              <a:t>node.next</a:t>
            </a:r>
            <a:r>
              <a:rPr lang="en-US" sz="1350" dirty="0"/>
              <a:t> = cur        </a:t>
            </a:r>
          </a:p>
          <a:p>
            <a:r>
              <a:rPr lang="en-US" sz="1350" dirty="0" err="1"/>
              <a:t>node.prev</a:t>
            </a:r>
            <a:r>
              <a:rPr lang="en-US" sz="1350" dirty="0"/>
              <a:t> = </a:t>
            </a:r>
            <a:r>
              <a:rPr lang="en-US" sz="1350" dirty="0" err="1"/>
              <a:t>cur.prev</a:t>
            </a:r>
            <a:r>
              <a:rPr lang="en-US" sz="1350" dirty="0"/>
              <a:t>        </a:t>
            </a:r>
          </a:p>
          <a:p>
            <a:r>
              <a:rPr lang="en-US" sz="1350" dirty="0" err="1"/>
              <a:t>node.prev.next</a:t>
            </a:r>
            <a:r>
              <a:rPr lang="en-US" sz="1350" dirty="0"/>
              <a:t> = node        </a:t>
            </a:r>
          </a:p>
          <a:p>
            <a:r>
              <a:rPr lang="en-US" sz="1350" dirty="0" err="1"/>
              <a:t>cur.prev</a:t>
            </a:r>
            <a:r>
              <a:rPr lang="en-US" sz="1350" dirty="0"/>
              <a:t> = node</a:t>
            </a:r>
          </a:p>
        </p:txBody>
      </p:sp>
    </p:spTree>
    <p:extLst>
      <p:ext uri="{BB962C8B-B14F-4D97-AF65-F5344CB8AC3E}">
        <p14:creationId xmlns:p14="http://schemas.microsoft.com/office/powerpoint/2010/main" val="36233065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Doubly Linked: Insert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6573784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(2) Insert at the front before the </a:t>
            </a:r>
            <a:r>
              <a:rPr lang="en-US" altLang="en-US" b="1" dirty="0"/>
              <a:t>head</a:t>
            </a:r>
            <a:r>
              <a:rPr lang="en-US" altLang="en-US" dirty="0"/>
              <a:t>.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866511"/>
            <a:ext cx="5486400" cy="1802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403313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Doubly Linked: Insert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6573784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(2) Insert at the front before the </a:t>
            </a:r>
            <a:r>
              <a:rPr lang="en-US" altLang="en-US" b="1" dirty="0"/>
              <a:t>head</a:t>
            </a:r>
            <a:r>
              <a:rPr lang="en-US" altLang="en-US" dirty="0"/>
              <a:t>.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866511"/>
            <a:ext cx="5486400" cy="1802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801" y="4062714"/>
            <a:ext cx="2159374" cy="71558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 err="1"/>
              <a:t>node.next</a:t>
            </a:r>
            <a:r>
              <a:rPr lang="en-US" sz="1350" dirty="0"/>
              <a:t> = </a:t>
            </a:r>
            <a:r>
              <a:rPr lang="en-US" sz="1350" dirty="0" err="1"/>
              <a:t>self.head</a:t>
            </a:r>
            <a:r>
              <a:rPr lang="en-US" sz="1350" dirty="0"/>
              <a:t>            </a:t>
            </a:r>
          </a:p>
          <a:p>
            <a:r>
              <a:rPr lang="en-US" sz="1350" dirty="0" err="1"/>
              <a:t>self.head.prev</a:t>
            </a:r>
            <a:r>
              <a:rPr lang="en-US" sz="1350" dirty="0"/>
              <a:t> = node            </a:t>
            </a:r>
          </a:p>
          <a:p>
            <a:r>
              <a:rPr lang="en-US" sz="1350" dirty="0" err="1"/>
              <a:t>self.head</a:t>
            </a:r>
            <a:r>
              <a:rPr lang="en-US" sz="1350" dirty="0"/>
              <a:t> = node</a:t>
            </a:r>
          </a:p>
        </p:txBody>
      </p:sp>
    </p:spTree>
    <p:extLst>
      <p:ext uri="{BB962C8B-B14F-4D97-AF65-F5344CB8AC3E}">
        <p14:creationId xmlns:p14="http://schemas.microsoft.com/office/powerpoint/2010/main" val="83612851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Doubly Linked: Insert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(3) Insert at the end after the </a:t>
            </a:r>
            <a:r>
              <a:rPr lang="en-US" altLang="en-US" b="1" dirty="0"/>
              <a:t>tail</a:t>
            </a:r>
            <a:r>
              <a:rPr lang="en-US" altLang="en-US" dirty="0"/>
              <a:t>.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866511"/>
            <a:ext cx="5486400" cy="1802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190346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1905</TotalTime>
  <Words>236</Words>
  <Application>Microsoft Office PowerPoint</Application>
  <PresentationFormat>On-screen Show (16:9)</PresentationFormat>
  <Paragraphs>51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Bitstream Vera Sans</vt:lpstr>
      <vt:lpstr>Calibri</vt:lpstr>
      <vt:lpstr>Courier New</vt:lpstr>
      <vt:lpstr>Times New Roman</vt:lpstr>
      <vt:lpstr>Wingdings</vt:lpstr>
      <vt:lpstr>Office Theme</vt:lpstr>
      <vt:lpstr>PowerPoint Presentation</vt:lpstr>
      <vt:lpstr>Advanced Linked lists Doubly Linked and Circular Lists</vt:lpstr>
      <vt:lpstr>Doubly linked lists</vt:lpstr>
      <vt:lpstr>In Python’s term …</vt:lpstr>
      <vt:lpstr>Doubly Linked: Insert</vt:lpstr>
      <vt:lpstr>Doubly Linked: Insert</vt:lpstr>
      <vt:lpstr>Doubly Linked: Insert</vt:lpstr>
      <vt:lpstr>Doubly Linked: Insert</vt:lpstr>
      <vt:lpstr>Doubly Linked: Insert</vt:lpstr>
      <vt:lpstr>Doubly Linked: Insert</vt:lpstr>
      <vt:lpstr>Exercise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173</cp:revision>
  <dcterms:created xsi:type="dcterms:W3CDTF">2013-08-21T19:17:07Z</dcterms:created>
  <dcterms:modified xsi:type="dcterms:W3CDTF">2020-02-12T12:42:07Z</dcterms:modified>
</cp:coreProperties>
</file>