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2" r:id="rId2"/>
    <p:sldId id="263" r:id="rId3"/>
    <p:sldId id="264" r:id="rId4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9202"/>
    <a:srgbClr val="00AACC"/>
    <a:srgbClr val="6C1A00"/>
    <a:srgbClr val="007033"/>
    <a:srgbClr val="5EEC3C"/>
    <a:srgbClr val="FFCC66"/>
    <a:srgbClr val="990099"/>
    <a:srgbClr val="CC0099"/>
    <a:srgbClr val="1D3A00"/>
    <a:srgbClr val="0032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4" d="100"/>
          <a:sy n="114" d="100"/>
        </p:scale>
        <p:origin x="1446" y="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C8129B-D670-45A8-80B6-38E72459867A}" type="datetimeFigureOut">
              <a:rPr lang="en-US" smtClean="0"/>
              <a:pPr/>
              <a:t>2/17/2020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9FFDEE-DC9A-4B34-B786-A450E1885E8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5253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" name="TextShape 1"/>
          <p:cNvSpPr txBox="1"/>
          <p:nvPr/>
        </p:nvSpPr>
        <p:spPr>
          <a:xfrm>
            <a:off x="3886200" y="868680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>
              <a:lnSpc>
                <a:spcPct val="100000"/>
              </a:lnSpc>
            </a:pPr>
            <a:fld id="{8F7B04B0-F537-40CD-8864-A81A69644531}" type="slidenum">
              <a:rPr lang="en-US" sz="1200" strike="noStrike">
                <a:solidFill>
                  <a:srgbClr val="000000"/>
                </a:solidFill>
                <a:latin typeface="Times New Roman"/>
                <a:ea typeface="ＭＳ Ｐゴシック"/>
              </a:rPr>
              <a:pPr>
                <a:lnSpc>
                  <a:spcPct val="100000"/>
                </a:lnSpc>
              </a:pPr>
              <a:t>1</a:t>
            </a:fld>
            <a:endParaRPr/>
          </a:p>
        </p:txBody>
      </p:sp>
      <p:sp>
        <p:nvSpPr>
          <p:cNvPr id="408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8840" cy="4114440"/>
          </a:xfrm>
          <a:prstGeom prst="rect">
            <a:avLst/>
          </a:prstGeom>
        </p:spPr>
        <p:txBody>
          <a:bodyPr/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450223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17900" y="1960930"/>
            <a:ext cx="7177135" cy="1985165"/>
          </a:xfr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rgbClr val="007033"/>
                </a:solidFill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7900" y="3946095"/>
            <a:ext cx="7177135" cy="763525"/>
          </a:xfrm>
        </p:spPr>
        <p:txBody>
          <a:bodyPr>
            <a:normAutofit/>
          </a:bodyPr>
          <a:lstStyle>
            <a:lvl1pPr marL="0" indent="0" algn="r">
              <a:buNone/>
              <a:defRPr sz="2800" b="0" i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blipFill dpi="0" rotWithShape="1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2/17/2020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</p:spPr>
        <p:txBody>
          <a:bodyPr/>
          <a:lstStyle>
            <a:lvl1pPr>
              <a:defRPr>
                <a:solidFill>
                  <a:srgbClr val="6C1A00"/>
                </a:solidFill>
              </a:defRPr>
            </a:lvl1pPr>
          </a:lstStyle>
          <a:p>
            <a:r>
              <a:rPr lang="en-US" dirty="0" smtClean="0"/>
              <a:t>CompEd2019, Chengdu, China</a:t>
            </a:r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blipFill dpi="0" rotWithShape="1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2/17/2020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</p:spPr>
        <p:txBody>
          <a:bodyPr/>
          <a:lstStyle>
            <a:lvl1pPr>
              <a:defRPr>
                <a:solidFill>
                  <a:srgbClr val="6C1A00"/>
                </a:solidFill>
              </a:defRPr>
            </a:lvl1pPr>
          </a:lstStyle>
          <a:p>
            <a:r>
              <a:rPr lang="en-US" dirty="0" smtClean="0"/>
              <a:t>CompEd2019, Chengdu, China</a:t>
            </a:r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1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2/17/2020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</p:spPr>
        <p:txBody>
          <a:bodyPr/>
          <a:lstStyle>
            <a:lvl1pPr>
              <a:defRPr>
                <a:solidFill>
                  <a:srgbClr val="6C1A00"/>
                </a:solidFill>
              </a:defRPr>
            </a:lvl1pPr>
          </a:lstStyle>
          <a:p>
            <a:r>
              <a:rPr lang="en-US" dirty="0" smtClean="0"/>
              <a:t>CompEd2019, Chengdu, China</a:t>
            </a:r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281175"/>
            <a:ext cx="8246069" cy="763525"/>
          </a:xfrm>
        </p:spPr>
        <p:txBody>
          <a:bodyPr>
            <a:normAutofit/>
          </a:bodyPr>
          <a:lstStyle>
            <a:lvl1pPr algn="r">
              <a:defRPr sz="3600" baseline="0">
                <a:solidFill>
                  <a:srgbClr val="007033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6" y="1197405"/>
            <a:ext cx="8246070" cy="3512215"/>
          </a:xfrm>
        </p:spPr>
        <p:txBody>
          <a:bodyPr/>
          <a:lstStyle>
            <a:lvl1pPr algn="l">
              <a:defRPr sz="2800">
                <a:solidFill>
                  <a:schemeClr val="tx1"/>
                </a:solidFill>
              </a:defRPr>
            </a:lvl1pPr>
            <a:lvl2pPr algn="l">
              <a:defRPr>
                <a:solidFill>
                  <a:schemeClr val="tx1"/>
                </a:solidFill>
              </a:defRPr>
            </a:lvl2pPr>
            <a:lvl3pPr algn="l">
              <a:defRPr>
                <a:solidFill>
                  <a:schemeClr val="tx1"/>
                </a:solidFill>
              </a:defRPr>
            </a:lvl3pPr>
            <a:lvl4pPr algn="l">
              <a:defRPr>
                <a:solidFill>
                  <a:schemeClr val="tx1"/>
                </a:solidFill>
              </a:defRPr>
            </a:lvl4pPr>
            <a:lvl5pPr algn="l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6C1A00"/>
                </a:solidFill>
              </a:defRPr>
            </a:lvl1pPr>
          </a:lstStyle>
          <a:p>
            <a:r>
              <a:rPr lang="en-US" dirty="0" smtClean="0"/>
              <a:t>CompEd2019, Chengdu, China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433880"/>
            <a:ext cx="8093365" cy="572644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007033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6" y="1044700"/>
            <a:ext cx="8093364" cy="3511061"/>
          </a:xfrm>
        </p:spPr>
        <p:txBody>
          <a:bodyPr/>
          <a:lstStyle>
            <a:lvl1pPr algn="l">
              <a:defRPr sz="2800">
                <a:solidFill>
                  <a:schemeClr val="tx1"/>
                </a:solidFill>
              </a:defRPr>
            </a:lvl1pPr>
            <a:lvl2pPr algn="l">
              <a:defRPr>
                <a:solidFill>
                  <a:schemeClr val="tx1"/>
                </a:solidFill>
              </a:defRPr>
            </a:lvl2pPr>
            <a:lvl3pPr algn="l">
              <a:defRPr>
                <a:solidFill>
                  <a:schemeClr val="tx1"/>
                </a:solidFill>
              </a:defRPr>
            </a:lvl3pPr>
            <a:lvl4pPr algn="l">
              <a:defRPr>
                <a:solidFill>
                  <a:schemeClr val="tx1"/>
                </a:solidFill>
              </a:defRPr>
            </a:lvl4pPr>
            <a:lvl5pPr algn="l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6C1A00"/>
                </a:solidFill>
              </a:defRPr>
            </a:lvl1pPr>
          </a:lstStyle>
          <a:p>
            <a:r>
              <a:rPr lang="en-US" dirty="0" smtClean="0"/>
              <a:t>CompEd2019, Chengdu, China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1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6C1A00"/>
                </a:solidFill>
              </a:defRPr>
            </a:lvl1pPr>
          </a:lstStyle>
          <a:p>
            <a:r>
              <a:rPr lang="en-US" dirty="0" smtClean="0"/>
              <a:t>CompEd2019, Chengdu, China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blipFill dpi="0" rotWithShape="1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281176"/>
            <a:ext cx="8246069" cy="916230"/>
          </a:xfrm>
        </p:spPr>
        <p:txBody>
          <a:bodyPr>
            <a:normAutofit/>
          </a:bodyPr>
          <a:lstStyle>
            <a:lvl1pPr algn="r">
              <a:defRPr sz="3600" baseline="0">
                <a:solidFill>
                  <a:srgbClr val="5EEC3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6879" y="1655520"/>
            <a:ext cx="4040188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6879" y="2135341"/>
            <a:ext cx="4040188" cy="2137871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0" y="1655520"/>
            <a:ext cx="4041775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135341"/>
            <a:ext cx="4041775" cy="2137871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2/17/2020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</p:spPr>
        <p:txBody>
          <a:bodyPr/>
          <a:lstStyle>
            <a:lvl1pPr>
              <a:defRPr>
                <a:solidFill>
                  <a:srgbClr val="6C1A00"/>
                </a:solidFill>
              </a:defRPr>
            </a:lvl1pPr>
          </a:lstStyle>
          <a:p>
            <a:r>
              <a:rPr lang="en-US" dirty="0" smtClean="0"/>
              <a:t>CompEd2019, Chengdu, China</a:t>
            </a:r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1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2/17/2020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</p:spPr>
        <p:txBody>
          <a:bodyPr/>
          <a:lstStyle>
            <a:lvl1pPr>
              <a:defRPr>
                <a:solidFill>
                  <a:srgbClr val="6C1A00"/>
                </a:solidFill>
              </a:defRPr>
            </a:lvl1pPr>
          </a:lstStyle>
          <a:p>
            <a:r>
              <a:rPr lang="en-US" dirty="0" smtClean="0"/>
              <a:t>CompEd2019, Chengdu, China</a:t>
            </a:r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blipFill dpi="0" rotWithShape="1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2/17/2020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</p:spPr>
        <p:txBody>
          <a:bodyPr/>
          <a:lstStyle>
            <a:lvl1pPr>
              <a:defRPr>
                <a:solidFill>
                  <a:srgbClr val="6C1A00"/>
                </a:solidFill>
              </a:defRPr>
            </a:lvl1pPr>
          </a:lstStyle>
          <a:p>
            <a:r>
              <a:rPr lang="en-US" dirty="0" smtClean="0"/>
              <a:t>CompEd2019, Chengdu, China</a:t>
            </a:r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dpi="0" rotWithShape="1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2/17/2020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</p:spPr>
        <p:txBody>
          <a:bodyPr/>
          <a:lstStyle>
            <a:lvl1pPr>
              <a:defRPr>
                <a:solidFill>
                  <a:srgbClr val="6C1A00"/>
                </a:solidFill>
              </a:defRPr>
            </a:lvl1pPr>
          </a:lstStyle>
          <a:p>
            <a:r>
              <a:rPr lang="en-US" dirty="0" smtClean="0"/>
              <a:t>CompEd2019, Chengdu, China</a:t>
            </a:r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FD6D7A0-E93F-41B3-989C-1EFD83334D05}"/>
              </a:ext>
            </a:extLst>
          </p:cNvPr>
          <p:cNvSpPr txBox="1"/>
          <p:nvPr userDrawn="1"/>
        </p:nvSpPr>
        <p:spPr>
          <a:xfrm>
            <a:off x="-9150" y="5213747"/>
            <a:ext cx="83896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>
                <a:solidFill>
                  <a:schemeClr val="bg1">
                    <a:lumMod val="65000"/>
                  </a:schemeClr>
                </a:solidFill>
              </a:rPr>
              <a:t>This presentation uses a free template provided by FPPT.com</a:t>
            </a:r>
          </a:p>
          <a:p>
            <a:r>
              <a:rPr lang="en-US" sz="1400">
                <a:solidFill>
                  <a:schemeClr val="bg1">
                    <a:lumMod val="65000"/>
                  </a:schemeClr>
                </a:solidFill>
              </a:rPr>
              <a:t>www.free-power-point-templates.com</a:t>
            </a:r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CustomShape 3"/>
          <p:cNvSpPr/>
          <p:nvPr/>
        </p:nvSpPr>
        <p:spPr>
          <a:xfrm>
            <a:off x="914400" y="440308"/>
            <a:ext cx="7268040" cy="98199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4000" strike="noStrike" dirty="0" smtClean="0">
                <a:solidFill>
                  <a:schemeClr val="tx2"/>
                </a:solidFill>
                <a:latin typeface="+mj-lt"/>
                <a:ea typeface="ＭＳ Ｐゴシック"/>
              </a:rPr>
              <a:t>CSCI 204: Data Structures &amp; Algorithms</a:t>
            </a:r>
            <a:endParaRPr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26" name="CustomShape 5"/>
          <p:cNvSpPr/>
          <p:nvPr/>
        </p:nvSpPr>
        <p:spPr>
          <a:xfrm>
            <a:off x="2292357" y="2405062"/>
            <a:ext cx="4114440" cy="933505"/>
          </a:xfrm>
          <a:prstGeom prst="rect">
            <a:avLst/>
          </a:prstGeom>
          <a:noFill/>
          <a:ln w="19080">
            <a:noFill/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3200" dirty="0" smtClean="0"/>
              <a:t>Exam 1 Review</a:t>
            </a:r>
            <a:endParaRPr sz="3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F9D70459-44AE-4329-9938-16C992EFD9D0}" type="slidenum">
              <a:rPr lang="uk-UA" sz="1200" strike="noStrike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57613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Let’s work in groups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Each group solves one problem (20~ minutes), then the group answers questions from other groups about their solution.</a:t>
            </a:r>
          </a:p>
          <a:p>
            <a:r>
              <a:rPr lang="en-US" dirty="0" smtClean="0"/>
              <a:t>A set of initial code is given at the course website for each of the problems, e.g. node definition, list definition, etc.</a:t>
            </a:r>
          </a:p>
          <a:p>
            <a:r>
              <a:rPr lang="en-US" dirty="0" smtClean="0"/>
              <a:t>Send me an email of your group’s solution by </a:t>
            </a:r>
            <a:r>
              <a:rPr lang="en-US" b="1" dirty="0" smtClean="0"/>
              <a:t>the end of the class. </a:t>
            </a:r>
            <a:r>
              <a:rPr lang="en-US" dirty="0" smtClean="0"/>
              <a:t>I will share mine with the class </a:t>
            </a:r>
            <a:r>
              <a:rPr lang="en-US" smtClean="0"/>
              <a:t>later today.</a:t>
            </a:r>
            <a:endParaRPr lang="en-US" dirty="0" smtClean="0"/>
          </a:p>
          <a:p>
            <a:pPr marL="971550" lvl="1" indent="-514350">
              <a:buFont typeface="+mj-lt"/>
              <a:buAutoNum type="arabicPeriod"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Write a Python function that can remove all nodes with data value in a specific range in </a:t>
            </a:r>
            <a:r>
              <a:rPr lang="en-US" smtClean="0"/>
              <a:t>a </a:t>
            </a:r>
            <a:r>
              <a:rPr lang="en-US" smtClean="0"/>
              <a:t>singly </a:t>
            </a:r>
            <a:r>
              <a:rPr lang="en-US" dirty="0" smtClean="0"/>
              <a:t>linked list </a:t>
            </a:r>
            <a:r>
              <a:rPr lang="en-US" b="1" dirty="0" smtClean="0"/>
              <a:t>in one traversal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Write a Python function that can count the number of nodes in a circular linked list with a specific data value.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Write an operator overloading function __sub__ that removes a node with specified value in a singly linked list.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Write a recursive function to compute the length of a </a:t>
            </a:r>
            <a:r>
              <a:rPr lang="en-US" dirty="0" smtClean="0"/>
              <a:t>doubly </a:t>
            </a:r>
            <a:r>
              <a:rPr lang="en-US" dirty="0" smtClean="0"/>
              <a:t>linked list.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Write a child class Car with a constructor, string function, length function that inherits information from a parent class Vehicle.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2053</TotalTime>
  <Words>196</Words>
  <Application>Microsoft Office PowerPoint</Application>
  <PresentationFormat>On-screen Show (16:9)</PresentationFormat>
  <Paragraphs>14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MS PGothic</vt:lpstr>
      <vt:lpstr>Arial</vt:lpstr>
      <vt:lpstr>Calibri</vt:lpstr>
      <vt:lpstr>Times New Roman</vt:lpstr>
      <vt:lpstr>Office Theme</vt:lpstr>
      <vt:lpstr>PowerPoint Presentation</vt:lpstr>
      <vt:lpstr>Let’s work in groups</vt:lpstr>
      <vt:lpstr>Problems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Xiannong Meng</cp:lastModifiedBy>
  <cp:revision>177</cp:revision>
  <dcterms:created xsi:type="dcterms:W3CDTF">2013-08-21T19:17:07Z</dcterms:created>
  <dcterms:modified xsi:type="dcterms:W3CDTF">2020-02-17T12:38:20Z</dcterms:modified>
</cp:coreProperties>
</file>