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8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78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5B1BC8-AA1A-46BE-98FE-EC4D12B8577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762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63AA34-E501-4169-8C27-5FD6186561F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516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DFAB78-D468-491A-A8EF-32618BC31CA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69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03DB4C-F417-43A7-BE06-AFC13DC518D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318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CEB2D9-B7ED-431D-A3F7-2A9AE922018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37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51200" cy="8576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242131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2990834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4821627"/>
            <a:ext cx="384480" cy="218183"/>
          </a:xfrm>
        </p:spPr>
        <p:txBody>
          <a:bodyPr/>
          <a:lstStyle>
            <a:lvl1pPr>
              <a:defRPr/>
            </a:lvl1pPr>
          </a:lstStyle>
          <a:p>
            <a:fld id="{2EA4ECB1-29BF-460A-9C11-15425A4110C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4666090"/>
            <a:ext cx="2128320" cy="15445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4821627"/>
            <a:ext cx="2897280" cy="21818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74755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lindromelist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Stacks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Stack Implementation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29813" y="1064071"/>
            <a:ext cx="6500576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Several common ways to implement a stack: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Python list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easiest to implement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Linked list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better choice when a large number of push and pop operations are performed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0117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the Stack ADT in two different ways</a:t>
            </a:r>
          </a:p>
          <a:p>
            <a:pPr lvl="1"/>
            <a:r>
              <a:rPr lang="en-US" dirty="0" smtClean="0"/>
              <a:t>Using a singly linked list</a:t>
            </a:r>
          </a:p>
          <a:p>
            <a:pPr lvl="1"/>
            <a:r>
              <a:rPr lang="en-US" dirty="0" smtClean="0"/>
              <a:t>Using a Python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06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smtClean="0"/>
              <a:t>Stacks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08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Stacks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restricted access container that stores a linear collection.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Very common for solving problems in computer science.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Provides a </a:t>
            </a:r>
            <a:r>
              <a:rPr lang="en-US" altLang="en-US" b="1" dirty="0"/>
              <a:t>last-in first-out</a:t>
            </a:r>
            <a:r>
              <a:rPr lang="en-US" altLang="en-US" dirty="0">
                <a:solidFill>
                  <a:srgbClr val="104475"/>
                </a:solidFill>
              </a:rPr>
              <a:t> </a:t>
            </a:r>
            <a:r>
              <a:rPr lang="en-US" altLang="en-US" dirty="0"/>
              <a:t>(LIFO) protocol.</a:t>
            </a:r>
          </a:p>
        </p:txBody>
      </p:sp>
    </p:spTree>
    <p:extLst>
      <p:ext uri="{BB962C8B-B14F-4D97-AF65-F5344CB8AC3E}">
        <p14:creationId xmlns:p14="http://schemas.microsoft.com/office/powerpoint/2010/main" val="362739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Stack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091000"/>
            <a:ext cx="6347871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New items are added and existing items are removed from the </a:t>
            </a:r>
            <a:r>
              <a:rPr lang="en-US" altLang="en-US" b="1" dirty="0"/>
              <a:t>top</a:t>
            </a:r>
            <a:r>
              <a:rPr lang="en-US" altLang="en-US" dirty="0"/>
              <a:t> of the stack.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160" y="2132191"/>
            <a:ext cx="3192480" cy="218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327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stacks are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190886"/>
            <a:ext cx="6903725" cy="3213324"/>
          </a:xfrm>
        </p:spPr>
        <p:txBody>
          <a:bodyPr>
            <a:normAutofit/>
          </a:bodyPr>
          <a:lstStyle/>
          <a:p>
            <a:r>
              <a:rPr lang="en-US" dirty="0" smtClean="0"/>
              <a:t>Many computer science problems (and real life problems) are solved using stacks.</a:t>
            </a:r>
          </a:p>
          <a:p>
            <a:r>
              <a:rPr lang="en-US" dirty="0" smtClean="0"/>
              <a:t>We’ll touch a few here.</a:t>
            </a:r>
          </a:p>
          <a:p>
            <a:pPr lvl="1"/>
            <a:r>
              <a:rPr lang="en-US" dirty="0"/>
              <a:t>D</a:t>
            </a:r>
            <a:r>
              <a:rPr lang="en-US" smtClean="0"/>
              <a:t>etermine </a:t>
            </a:r>
            <a:r>
              <a:rPr lang="en-US" dirty="0" smtClean="0"/>
              <a:t>if a string is a </a:t>
            </a:r>
            <a:r>
              <a:rPr lang="en-US" dirty="0" smtClean="0"/>
              <a:t>palindrome</a:t>
            </a:r>
          </a:p>
          <a:p>
            <a:pPr lvl="1"/>
            <a:r>
              <a:rPr lang="en-US" dirty="0" smtClean="0"/>
              <a:t>Find paths among a set of cities</a:t>
            </a:r>
          </a:p>
          <a:p>
            <a:pPr lvl="1"/>
            <a:r>
              <a:rPr lang="en-US" dirty="0" smtClean="0"/>
              <a:t>Evaluate math expressions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537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palindrome problem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85" y="3335275"/>
            <a:ext cx="6261955" cy="140354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07080" y="1063229"/>
            <a:ext cx="68717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800" dirty="0" smtClean="0"/>
              <a:t>A palindrome is a string that reads the same in forward and backward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800" dirty="0" smtClean="0"/>
              <a:t>Here </a:t>
            </a:r>
            <a:r>
              <a:rPr lang="en-US" sz="2800" dirty="0"/>
              <a:t>is a list of palindrome</a:t>
            </a:r>
          </a:p>
          <a:p>
            <a:pPr lvl="1"/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www.palindromelist.net</a:t>
            </a:r>
            <a:endParaRPr lang="en-US" sz="2800" dirty="0" smtClean="0"/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800" dirty="0" smtClean="0"/>
              <a:t>We saw the solution recursion before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404460" y="1808225"/>
            <a:ext cx="1559722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A Toyota’s a Toyota.</a:t>
            </a:r>
          </a:p>
          <a:p>
            <a:r>
              <a:rPr lang="en-US" sz="1350" dirty="0"/>
              <a:t>Civic</a:t>
            </a:r>
          </a:p>
          <a:p>
            <a:r>
              <a:rPr lang="en-US" sz="1350" dirty="0"/>
              <a:t>Go dog.</a:t>
            </a:r>
          </a:p>
          <a:p>
            <a:r>
              <a:rPr lang="en-US" sz="1350" dirty="0"/>
              <a:t>Tell a ballet.</a:t>
            </a:r>
          </a:p>
        </p:txBody>
      </p:sp>
    </p:spTree>
    <p:extLst>
      <p:ext uri="{BB962C8B-B14F-4D97-AF65-F5344CB8AC3E}">
        <p14:creationId xmlns:p14="http://schemas.microsoft.com/office/powerpoint/2010/main" val="152391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also solve the problem using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200151"/>
            <a:ext cx="6751020" cy="157470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Given a string s, put the sting into a stack, then take the one on stack out in order (LIFO). If the two are the same, it is a palindrome!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769299" y="2774853"/>
            <a:ext cx="5674152" cy="1977476"/>
            <a:chOff x="1769299" y="2774853"/>
            <a:chExt cx="5674152" cy="1977476"/>
          </a:xfrm>
        </p:grpSpPr>
        <p:grpSp>
          <p:nvGrpSpPr>
            <p:cNvPr id="19" name="Group 18"/>
            <p:cNvGrpSpPr/>
            <p:nvPr/>
          </p:nvGrpSpPr>
          <p:grpSpPr>
            <a:xfrm>
              <a:off x="1769299" y="2774853"/>
              <a:ext cx="4635215" cy="1977476"/>
              <a:chOff x="835065" y="3699803"/>
              <a:chExt cx="6180286" cy="2636635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003881" y="4318780"/>
                <a:ext cx="966504" cy="615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civic</a:t>
                </a:r>
                <a:endParaRPr lang="en-US" sz="1350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835065" y="3699803"/>
                <a:ext cx="2291909" cy="553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100" dirty="0"/>
                  <a:t>Original string</a:t>
                </a:r>
                <a:endParaRPr lang="en-US" sz="135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590045" y="3711523"/>
                <a:ext cx="1370632" cy="553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100" dirty="0"/>
                  <a:t>In-stack</a:t>
                </a:r>
                <a:endParaRPr lang="en-US" sz="135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744793" y="4330500"/>
                <a:ext cx="966504" cy="615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civic</a:t>
                </a:r>
                <a:endParaRPr lang="en-US" sz="13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500945" y="3723243"/>
                <a:ext cx="1287105" cy="553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100" dirty="0"/>
                  <a:t>Output</a:t>
                </a:r>
                <a:endParaRPr lang="en-US" sz="15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739618" y="4330500"/>
                <a:ext cx="966504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70C0"/>
                    </a:solidFill>
                  </a:rPr>
                  <a:t>civic</a:t>
                </a:r>
                <a:endParaRPr lang="en-US" sz="135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001533" y="5047969"/>
                <a:ext cx="1275733" cy="615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/>
                  <a:t>godog</a:t>
                </a:r>
                <a:endParaRPr lang="en-US" sz="135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42445" y="5031553"/>
                <a:ext cx="1275733" cy="615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FF0000"/>
                    </a:solidFill>
                  </a:rPr>
                  <a:t>godog</a:t>
                </a:r>
                <a:endParaRPr lang="en-US" sz="13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739618" y="5031553"/>
                <a:ext cx="1275733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0070C0"/>
                    </a:solidFill>
                  </a:rPr>
                  <a:t>godog</a:t>
                </a:r>
                <a:endParaRPr lang="en-US" sz="135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99185" y="5720885"/>
                <a:ext cx="1071233" cy="615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hello</a:t>
                </a:r>
                <a:endParaRPr lang="en-US" sz="135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40097" y="5704469"/>
                <a:ext cx="1071233" cy="615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FF0000"/>
                    </a:solidFill>
                  </a:rPr>
                  <a:t>olleh</a:t>
                </a:r>
                <a:endParaRPr lang="en-US" sz="13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23187" y="5692749"/>
                <a:ext cx="1071233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0070C0"/>
                    </a:solidFill>
                  </a:rPr>
                  <a:t>olleh</a:t>
                </a:r>
                <a:endParaRPr lang="en-US" sz="135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6949323" y="3331419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49323" y="3832143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87877" y="4315728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9806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470FDD4-5541-4637-8623-6FCE15B8544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Stack ADT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64071"/>
            <a:ext cx="7111396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</a:t>
            </a:r>
            <a:r>
              <a:rPr lang="en-US" altLang="en-US" i="1" dirty="0">
                <a:solidFill>
                  <a:srgbClr val="104475"/>
                </a:solidFill>
              </a:rPr>
              <a:t>stack</a:t>
            </a:r>
            <a:r>
              <a:rPr lang="en-US" altLang="en-US" dirty="0"/>
              <a:t>  stores a linear collection of items with access limited to a last-in first-out order.</a:t>
            </a:r>
          </a:p>
          <a:p>
            <a:pPr marL="344488" lvl="1" indent="-22701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Adding and removing items is restricted to the top of the stack.</a:t>
            </a:r>
          </a:p>
        </p:txBody>
      </p:sp>
      <p:graphicFrame>
        <p:nvGraphicFramePr>
          <p:cNvPr id="614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168682"/>
              </p:ext>
            </p:extLst>
          </p:nvPr>
        </p:nvGraphicFramePr>
        <p:xfrm>
          <a:off x="4724705" y="2820567"/>
          <a:ext cx="2179440" cy="2096745"/>
        </p:xfrm>
        <a:graphic>
          <a:graphicData uri="http://schemas.openxmlformats.org/drawingml/2006/table">
            <a:tbl>
              <a:tblPr/>
              <a:tblGrid>
                <a:gridCol w="217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955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Stack()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is_empty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peek()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push( item )</a:t>
                      </a:r>
                    </a:p>
                  </a:txBody>
                  <a:tcPr marL="43105" marR="43105" marT="141560" marB="129560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383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Stack Example</a:t>
            </a:r>
          </a:p>
        </p:txBody>
      </p:sp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100961" y="1201231"/>
            <a:ext cx="5983254" cy="36610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Extracts a collection of integer values from the user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and prints them in reverse order.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f</a:t>
            </a:r>
            <a:r>
              <a:rPr lang="en-US" altLang="en-US" sz="1400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rom </a:t>
            </a:r>
            <a:r>
              <a:rPr lang="en-US" alt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list_stack</a:t>
            </a:r>
            <a:r>
              <a:rPr lang="en-US" altLang="en-US" sz="1400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import Stack</a:t>
            </a:r>
          </a:p>
          <a:p>
            <a:pPr>
              <a:lnSpc>
                <a:spcPct val="94000"/>
              </a:lnSpc>
            </a:pPr>
            <a:r>
              <a:rPr lang="en-US" altLang="en-US" sz="1400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#from </a:t>
            </a:r>
            <a:r>
              <a:rPr lang="en-US" alt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pyliststack</a:t>
            </a:r>
            <a:r>
              <a:rPr lang="en-US" altLang="en-US" sz="1400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tx1"/>
                </a:solidFill>
                <a:latin typeface="Courier New" panose="02070309020205020404" pitchFamily="49" charset="0"/>
              </a:rPr>
              <a:t>import </a:t>
            </a:r>
            <a:r>
              <a:rPr lang="en-US" altLang="en-US" sz="1400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Stack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PROMPT = "Enter an </a:t>
            </a:r>
            <a:r>
              <a:rPr lang="en-US" altLang="en-US" sz="1400" dirty="0" err="1"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latin typeface="Courier New" panose="02070309020205020404" pitchFamily="49" charset="0"/>
              </a:rPr>
              <a:t> value (&lt;0 to end): "</a:t>
            </a:r>
          </a:p>
          <a:p>
            <a:pPr>
              <a:lnSpc>
                <a:spcPct val="94000"/>
              </a:lnSpc>
            </a:pPr>
            <a:r>
              <a:rPr lang="en-US" altLang="en-US" sz="1400" dirty="0" err="1">
                <a:latin typeface="Courier New" panose="02070309020205020404" pitchFamily="49" charset="0"/>
              </a:rPr>
              <a:t>my_stack</a:t>
            </a:r>
            <a:r>
              <a:rPr lang="en-US" altLang="en-US" sz="1400" dirty="0">
                <a:latin typeface="Courier New" panose="02070309020205020404" pitchFamily="49" charset="0"/>
              </a:rPr>
              <a:t> = Stack()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Extract the values and push them onto a stack.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value = </a:t>
            </a:r>
            <a:r>
              <a:rPr lang="en-US" altLang="en-US" sz="1400" dirty="0" err="1"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latin typeface="Courier New" panose="02070309020205020404" pitchFamily="49" charset="0"/>
              </a:rPr>
              <a:t>(input( PROMPT ))</a:t>
            </a: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while</a:t>
            </a:r>
            <a:r>
              <a:rPr lang="en-US" altLang="en-US" sz="1400" dirty="0">
                <a:latin typeface="Courier New" panose="02070309020205020404" pitchFamily="49" charset="0"/>
              </a:rPr>
              <a:t> value &gt;= 0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my_stack.push</a:t>
            </a:r>
            <a:r>
              <a:rPr lang="en-US" altLang="en-US" sz="1400" dirty="0">
                <a:latin typeface="Courier New" panose="02070309020205020404" pitchFamily="49" charset="0"/>
              </a:rPr>
              <a:t>( value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value =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latin typeface="Courier New" panose="02070309020205020404" pitchFamily="49" charset="0"/>
              </a:rPr>
              <a:t>(input( PROMPT ))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Pop the values from the stack and print each.</a:t>
            </a: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while</a:t>
            </a:r>
            <a:r>
              <a:rPr lang="en-US" altLang="en-US" sz="1400" dirty="0">
                <a:latin typeface="Courier New" panose="02070309020205020404" pitchFamily="49" charset="0"/>
              </a:rPr>
              <a:t> not </a:t>
            </a:r>
            <a:r>
              <a:rPr lang="en-US" altLang="en-US" sz="1400" dirty="0" err="1">
                <a:latin typeface="Courier New" panose="02070309020205020404" pitchFamily="49" charset="0"/>
              </a:rPr>
              <a:t>my_stack.is_empty</a:t>
            </a:r>
            <a:r>
              <a:rPr lang="en-US" altLang="en-US" sz="1400" dirty="0">
                <a:latin typeface="Courier New" panose="02070309020205020404" pitchFamily="49" charset="0"/>
              </a:rPr>
              <a:t>()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value = my_stack.pop()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print</a:t>
            </a:r>
            <a:r>
              <a:rPr lang="en-US" altLang="en-US" sz="1400" dirty="0">
                <a:latin typeface="Courier New" panose="02070309020205020404" pitchFamily="49" charset="0"/>
              </a:rPr>
              <a:t>( value )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reverse.py</a:t>
            </a:r>
          </a:p>
        </p:txBody>
      </p:sp>
    </p:spTree>
    <p:extLst>
      <p:ext uri="{BB962C8B-B14F-4D97-AF65-F5344CB8AC3E}">
        <p14:creationId xmlns:p14="http://schemas.microsoft.com/office/powerpoint/2010/main" val="3788949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</TotalTime>
  <Words>423</Words>
  <Application>Microsoft Office PowerPoint</Application>
  <PresentationFormat>On-screen Show (16:9)</PresentationFormat>
  <Paragraphs>90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PGothic</vt:lpstr>
      <vt:lpstr>Arial</vt:lpstr>
      <vt:lpstr>Bitstream Vera Sans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Stacks </vt:lpstr>
      <vt:lpstr>Stacks</vt:lpstr>
      <vt:lpstr>The Stack</vt:lpstr>
      <vt:lpstr>Why stacks are useful?</vt:lpstr>
      <vt:lpstr>The palindrome problem</vt:lpstr>
      <vt:lpstr>We can also solve the problem using stacks</vt:lpstr>
      <vt:lpstr>The Stack ADT</vt:lpstr>
      <vt:lpstr>Stack Example</vt:lpstr>
      <vt:lpstr>Stack Implementation</vt:lpstr>
      <vt:lpstr>Activity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176</cp:revision>
  <dcterms:created xsi:type="dcterms:W3CDTF">2013-08-21T19:17:07Z</dcterms:created>
  <dcterms:modified xsi:type="dcterms:W3CDTF">2020-02-21T12:37:31Z</dcterms:modified>
</cp:coreProperties>
</file>