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44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875DEE-70A0-40A0-BCDE-BC632EB8B2D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5676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4C3841-2A10-4519-9C63-EBF2BF11863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397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D63547-9FD7-498B-870D-570FBC7E633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1052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EB6902-3D3E-425C-B883-7DF569346A3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8412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141CD9-B546-49BF-9525-AA31242E19E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6310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17EA3E-D0AF-4870-8FBC-5768F03B319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23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0EB3CB-958D-4838-9C26-197B3F0DAF3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067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139E3C-11FB-4983-A259-A629C166C72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42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4699AB-69E2-493F-98D3-EF5494DC69A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6540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610327-9F1E-45C5-BDB2-123C78DB239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5094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F31404-8D4E-4C89-9831-64302132BCF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126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9B361F-EC46-45DB-A426-17ED9FAB96A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356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78684B-AF51-4D47-9967-B37E7F77FD5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714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56AD79-E119-4425-B6AF-DEAACBA2C06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26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05222"/>
            <a:ext cx="8251200" cy="8576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242131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2990834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4821627"/>
            <a:ext cx="384480" cy="218183"/>
          </a:xfrm>
        </p:spPr>
        <p:txBody>
          <a:bodyPr/>
          <a:lstStyle>
            <a:lvl1pPr>
              <a:defRPr/>
            </a:lvl1pPr>
          </a:lstStyle>
          <a:p>
            <a:fld id="{2EA4ECB1-29BF-460A-9C11-15425A4110C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4666090"/>
            <a:ext cx="2128320" cy="154457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4821627"/>
            <a:ext cx="2897280" cy="21818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174755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26" name="CustomShape 5"/>
          <p:cNvSpPr/>
          <p:nvPr/>
        </p:nvSpPr>
        <p:spPr>
          <a:xfrm>
            <a:off x="2292357" y="2405062"/>
            <a:ext cx="4114440" cy="933505"/>
          </a:xfrm>
          <a:prstGeom prst="rect">
            <a:avLst/>
          </a:prstGeom>
          <a:noFill/>
          <a:ln w="19080">
            <a:noFill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ea typeface="ＭＳ Ｐゴシック"/>
              </a:rPr>
              <a:t>Stack Applications</a:t>
            </a:r>
            <a:endParaRPr sz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Infix to Postfix (cont)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15841" y="1242271"/>
            <a:ext cx="5744520" cy="2703824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expression at the end of step 2: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altLang="en-US" dirty="0"/>
          </a:p>
          <a:p>
            <a:pPr marL="587529" lvl="1" indent="-220323">
              <a:spcAft>
                <a:spcPts val="4898"/>
              </a:spcAft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3</a:t>
            </a:r>
            <a:r>
              <a:rPr lang="en-US" altLang="en-US" dirty="0"/>
              <a:t>. Remove all of the parentheses.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Which results in the postfix version.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143407" y="1806283"/>
            <a:ext cx="2561760" cy="2548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3373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((A B *) (C D /) +)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378511" y="2950087"/>
            <a:ext cx="1752840" cy="2548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3373" rIns="0" bIns="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A B * C D / +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65195" y="4325441"/>
            <a:ext cx="6992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implementation of infix2postfix.py is left as a part of the lab exercise.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667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Evaluating Postfix Expressions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6871725" cy="3394440"/>
          </a:xfrm>
          <a:ln/>
        </p:spPr>
        <p:txBody>
          <a:bodyPr>
            <a:normAutofit fontScale="85000" lnSpcReduction="2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evaluate a valid postfix expression using a stack structure.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For each token:</a:t>
            </a:r>
          </a:p>
          <a:p>
            <a:pPr marL="460375" lvl="1" indent="-171450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If the current token is an operand, push its value onto the stack.</a:t>
            </a:r>
          </a:p>
          <a:p>
            <a:pPr marL="460375" lvl="1" indent="-171450">
              <a:buSzPct val="4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If the current token is an operator:</a:t>
            </a:r>
          </a:p>
          <a:p>
            <a:pPr marL="1143010" lvl="2" indent="-457200">
              <a:buSzPct val="7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pop the top two operands off the stack.</a:t>
            </a:r>
          </a:p>
          <a:p>
            <a:pPr marL="1143010" lvl="2" indent="-457200">
              <a:buSzPct val="7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perform </a:t>
            </a:r>
            <a:r>
              <a:rPr lang="en-US" altLang="en-US" dirty="0"/>
              <a:t>the operation (top value is RHS operand).</a:t>
            </a:r>
          </a:p>
          <a:p>
            <a:pPr marL="1143010" lvl="2" indent="-457200">
              <a:buSzPct val="75000"/>
              <a:buFont typeface="+mj-lt"/>
              <a:buAutoNum type="arabicPeriod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push the result of the operation back on the stack.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final result will be the last value on the stack.</a:t>
            </a:r>
          </a:p>
        </p:txBody>
      </p:sp>
    </p:spTree>
    <p:extLst>
      <p:ext uri="{BB962C8B-B14F-4D97-AF65-F5344CB8AC3E}">
        <p14:creationId xmlns:p14="http://schemas.microsoft.com/office/powerpoint/2010/main" val="14540672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Postfix Evaluation Examples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064071"/>
            <a:ext cx="702443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 illustrate the use of the algorithm, assume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existence of an empty stack, and</a:t>
            </a:r>
          </a:p>
          <a:p>
            <a:pPr marL="587529" lvl="1" indent="-220323">
              <a:spcAft>
                <a:spcPts val="9797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following variable </a:t>
            </a:r>
            <a:r>
              <a:rPr lang="en-US" altLang="en-US" dirty="0" smtClean="0"/>
              <a:t>assignments</a:t>
            </a:r>
          </a:p>
          <a:p>
            <a:pPr marL="287492" indent="-220323">
              <a:spcAft>
                <a:spcPts val="9797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Evaluate </a:t>
            </a:r>
            <a:r>
              <a:rPr lang="en-US" altLang="en-US" dirty="0"/>
              <a:t>the valid expression:</a:t>
            </a:r>
            <a:r>
              <a:rPr lang="en-US" altLang="en-US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426121" y="2801962"/>
            <a:ext cx="2291760" cy="50976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3373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A = 8       C = 3</a:t>
            </a:r>
          </a:p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B = 2       D = 4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426121" y="4512383"/>
            <a:ext cx="1752840" cy="2548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3373" rIns="0" bIns="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A B C + * D /</a:t>
            </a:r>
          </a:p>
        </p:txBody>
      </p:sp>
    </p:spTree>
    <p:extLst>
      <p:ext uri="{BB962C8B-B14F-4D97-AF65-F5344CB8AC3E}">
        <p14:creationId xmlns:p14="http://schemas.microsoft.com/office/powerpoint/2010/main" val="25052102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Postfix Example #1</a:t>
            </a:r>
          </a:p>
        </p:txBody>
      </p:sp>
      <p:graphicFrame>
        <p:nvGraphicFramePr>
          <p:cNvPr id="25602" name="Group 2"/>
          <p:cNvGraphicFramePr>
            <a:graphicFrameLocks noGrp="1"/>
          </p:cNvGraphicFramePr>
          <p:nvPr/>
        </p:nvGraphicFramePr>
        <p:xfrm>
          <a:off x="1861201" y="1116991"/>
          <a:ext cx="5486400" cy="3475610"/>
        </p:xfrm>
        <a:graphic>
          <a:graphicData uri="http://schemas.openxmlformats.org/drawingml/2006/table">
            <a:tbl>
              <a:tblPr/>
              <a:tblGrid>
                <a:gridCol w="77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0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Token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Alg Step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Stack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Description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BC+*D/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A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B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C+*D/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8 2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B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+*D/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8 2 3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C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ABC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+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*D/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2(a)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 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pop top two values: y = 3, x = 2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2(b)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 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compute z = x + y or z = 2 + 3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2(c)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8 5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result (5) of the addition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ABC+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*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2(a)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pop top two values: y = 5, x = 8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2(b)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compute z = x * y or z = 8 * 5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2(c)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40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result (40) of the multiplication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ABC+*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40 4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D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ABC+*D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2(a)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pop top two values: y = 4, x = 40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2(b)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compute z = x / y or z = 40 / 4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2(c)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10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result (10) of the division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2346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Postfix Example #2</a:t>
            </a:r>
          </a:p>
        </p:txBody>
      </p:sp>
      <p:graphicFrame>
        <p:nvGraphicFramePr>
          <p:cNvPr id="26626" name="Group 2"/>
          <p:cNvGraphicFramePr>
            <a:graphicFrameLocks noGrp="1"/>
          </p:cNvGraphicFramePr>
          <p:nvPr/>
        </p:nvGraphicFramePr>
        <p:xfrm>
          <a:off x="1861201" y="1949671"/>
          <a:ext cx="5486400" cy="2979498"/>
        </p:xfrm>
        <a:graphic>
          <a:graphicData uri="http://schemas.openxmlformats.org/drawingml/2006/table">
            <a:tbl>
              <a:tblPr/>
              <a:tblGrid>
                <a:gridCol w="77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0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Token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Alg Step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Stack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Description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B*CD+ 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A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B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*CD+ 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8 2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B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*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CD+ 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2(a)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pop top two values: y = 2, x = 8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2(b)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 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compute z = x * y or z = 8 * 2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2(c)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16 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result (16) of the multiplication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AB*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D+ 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16 3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C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AB*C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+ 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16 3 4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D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AB*CD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+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 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2(a)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16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pop top two values: y = 4, x = 3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2(b)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16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compute z = x + y or z = 3 + 4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2(c)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16 7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result (7) of the addition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Error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xxxxxx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xxxxxx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Too many values left on the stack.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6787" name="Rectangle 163"/>
          <p:cNvSpPr>
            <a:spLocks noGrp="1" noChangeArrowheads="1"/>
          </p:cNvSpPr>
          <p:nvPr>
            <p:ph type="body" idx="1"/>
          </p:nvPr>
        </p:nvSpPr>
        <p:spPr>
          <a:xfrm>
            <a:off x="1564201" y="891995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What happens if the expression is invalid?</a:t>
            </a:r>
          </a:p>
        </p:txBody>
      </p:sp>
      <p:sp>
        <p:nvSpPr>
          <p:cNvPr id="26788" name="Text Box 164"/>
          <p:cNvSpPr txBox="1">
            <a:spLocks noChangeArrowheads="1"/>
          </p:cNvSpPr>
          <p:nvPr/>
        </p:nvSpPr>
        <p:spPr bwMode="auto">
          <a:xfrm>
            <a:off x="3695041" y="1538190"/>
            <a:ext cx="1482840" cy="2548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3373" rIns="0" bIns="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A B * C D +</a:t>
            </a:r>
          </a:p>
        </p:txBody>
      </p:sp>
    </p:spTree>
    <p:extLst>
      <p:ext uri="{BB962C8B-B14F-4D97-AF65-F5344CB8AC3E}">
        <p14:creationId xmlns:p14="http://schemas.microsoft.com/office/powerpoint/2010/main" val="411345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DF88522-683C-48CE-A16B-BF0362EB028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Postfix Example #3</a:t>
            </a:r>
          </a:p>
        </p:txBody>
      </p:sp>
      <p:graphicFrame>
        <p:nvGraphicFramePr>
          <p:cNvPr id="27650" name="Group 2"/>
          <p:cNvGraphicFramePr>
            <a:graphicFrameLocks noGrp="1"/>
          </p:cNvGraphicFramePr>
          <p:nvPr/>
        </p:nvGraphicFramePr>
        <p:xfrm>
          <a:off x="1861201" y="2366551"/>
          <a:ext cx="5486400" cy="1985704"/>
        </p:xfrm>
        <a:graphic>
          <a:graphicData uri="http://schemas.openxmlformats.org/drawingml/2006/table">
            <a:tbl>
              <a:tblPr/>
              <a:tblGrid>
                <a:gridCol w="778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1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0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Token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Alg Step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Stack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Description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B*+C/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A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B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*+C/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1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8 2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value of B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*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+C/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2(a)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pop top two values: y = 2, x = 8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2(b)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 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compute z = x * y or z = 8 * 2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37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2(c)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Bitstream Vera Sans" charset="0"/>
                          <a:cs typeface="Bitstream Vera Sans" charset="0"/>
                        </a:rPr>
                        <a:t>16 </a:t>
                      </a:r>
                    </a:p>
                  </a:txBody>
                  <a:tcPr marL="61229" marR="61229" marT="41096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push result (16) of the multiplication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AB*</a:t>
                      </a: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+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C/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2(a)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Bitstream Vera Sans" charset="0"/>
                        <a:cs typeface="Bitstream Vera Sans" charset="0"/>
                      </a:endParaRP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pop top two values: y = 16, x = ?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05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Error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xxxxxx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xxxxxx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altLang="en-US" sz="1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Only one value on stack, two needed.</a:t>
                      </a:r>
                    </a:p>
                  </a:txBody>
                  <a:tcPr marL="61229" marR="61229" marT="42640" marB="31839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759" name="Rectangle 111"/>
          <p:cNvSpPr>
            <a:spLocks noGrp="1" noChangeArrowheads="1"/>
          </p:cNvSpPr>
          <p:nvPr>
            <p:ph type="body" idx="1"/>
          </p:nvPr>
        </p:nvSpPr>
        <p:spPr>
          <a:xfrm>
            <a:off x="1802281" y="957815"/>
            <a:ext cx="574452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What happens if there are too many operators for the given number of operands?</a:t>
            </a:r>
          </a:p>
        </p:txBody>
      </p:sp>
      <p:sp>
        <p:nvSpPr>
          <p:cNvPr id="27760" name="Text Box 112"/>
          <p:cNvSpPr txBox="1">
            <a:spLocks noChangeArrowheads="1"/>
          </p:cNvSpPr>
          <p:nvPr/>
        </p:nvSpPr>
        <p:spPr bwMode="auto">
          <a:xfrm>
            <a:off x="4113885" y="1907528"/>
            <a:ext cx="1482840" cy="2548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3373" rIns="0" bIns="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A B * + C /</a:t>
            </a:r>
          </a:p>
        </p:txBody>
      </p:sp>
    </p:spTree>
    <p:extLst>
      <p:ext uri="{BB962C8B-B14F-4D97-AF65-F5344CB8AC3E}">
        <p14:creationId xmlns:p14="http://schemas.microsoft.com/office/powerpoint/2010/main" val="1713770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F7CE7DB-7FC9-4AA3-A27E-78732978F91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Stack Applications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18447"/>
            <a:ext cx="6653281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Many applications encountered in computer science requires the use of a stack.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Balanced delimiters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Postfix expressions</a:t>
            </a:r>
          </a:p>
        </p:txBody>
      </p:sp>
    </p:spTree>
    <p:extLst>
      <p:ext uri="{BB962C8B-B14F-4D97-AF65-F5344CB8AC3E}">
        <p14:creationId xmlns:p14="http://schemas.microsoft.com/office/powerpoint/2010/main" val="3625711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8DB8774-AB24-441D-9461-06778AE7B70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Balanced Delimiters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6653281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Many applications use delimiters to group strings of text or simple data into subparts.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mathematical expressions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programming languages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HTML markup </a:t>
            </a:r>
          </a:p>
        </p:txBody>
      </p:sp>
    </p:spTree>
    <p:extLst>
      <p:ext uri="{BB962C8B-B14F-4D97-AF65-F5344CB8AC3E}">
        <p14:creationId xmlns:p14="http://schemas.microsoft.com/office/powerpoint/2010/main" val="38996376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CEC6993-8006-4F5C-8A55-FAF4D6305E7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Source Code Example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271"/>
            <a:ext cx="6500576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Consider the following </a:t>
            </a:r>
            <a:r>
              <a:rPr lang="en-US" altLang="en-US" dirty="0" smtClean="0"/>
              <a:t>C </a:t>
            </a:r>
            <a:r>
              <a:rPr lang="en-US" altLang="en-US" dirty="0"/>
              <a:t>source code: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882516" y="1960930"/>
            <a:ext cx="5677845" cy="239197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sum_list</a:t>
            </a:r>
            <a:r>
              <a:rPr lang="en-US" altLang="en-US" sz="1600" dirty="0">
                <a:latin typeface="Courier New" panose="02070309020205020404" pitchFamily="49" charset="0"/>
              </a:rPr>
              <a:t>(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the_list</a:t>
            </a:r>
            <a:r>
              <a:rPr lang="en-US" altLang="en-US" sz="1600" dirty="0">
                <a:latin typeface="Courier New" panose="02070309020205020404" pitchFamily="49" charset="0"/>
              </a:rPr>
              <a:t>[],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size )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{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sum = 0;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= 0;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while(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&lt; size ) {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  sum += </a:t>
            </a:r>
            <a:r>
              <a:rPr lang="en-US" altLang="en-US" sz="1600" dirty="0" err="1" smtClean="0">
                <a:latin typeface="Courier New" panose="02070309020205020404" pitchFamily="49" charset="0"/>
              </a:rPr>
              <a:t>the_list</a:t>
            </a:r>
            <a:r>
              <a:rPr lang="en-US" altLang="en-US" sz="1600" dirty="0">
                <a:latin typeface="Courier New" panose="02070309020205020404" pitchFamily="49" charset="0"/>
              </a:rPr>
              <a:t>[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];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+= 1;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}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  return sum;</a:t>
            </a:r>
          </a:p>
          <a:p>
            <a:pPr>
              <a:lnSpc>
                <a:spcPct val="94000"/>
              </a:lnSpc>
            </a:pPr>
            <a:r>
              <a:rPr lang="en-US" altLang="en-US" sz="1600" dirty="0">
                <a:latin typeface="Courier New" panose="02070309020205020404" pitchFamily="49" charset="0"/>
              </a:rPr>
              <a:t>     }</a:t>
            </a:r>
          </a:p>
          <a:p>
            <a:pPr>
              <a:lnSpc>
                <a:spcPct val="94000"/>
              </a:lnSpc>
            </a:pPr>
            <a:endParaRPr lang="en-US" altLang="en-US" sz="1088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342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2793FA0-0A15-4DF4-B082-BA7DB9A42C6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Source Code Example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73298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delimiters must be paired and balanced. 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can design and implement an algorithm to: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read </a:t>
            </a:r>
            <a:r>
              <a:rPr lang="en-US" altLang="en-US" dirty="0"/>
              <a:t>a </a:t>
            </a:r>
            <a:r>
              <a:rPr lang="en-US" altLang="en-US" dirty="0" smtClean="0"/>
              <a:t>C </a:t>
            </a:r>
            <a:r>
              <a:rPr lang="en-US" altLang="en-US" dirty="0"/>
              <a:t>source file, and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determine if the delimiters are properly paired.</a:t>
            </a:r>
          </a:p>
        </p:txBody>
      </p:sp>
    </p:spTree>
    <p:extLst>
      <p:ext uri="{BB962C8B-B14F-4D97-AF65-F5344CB8AC3E}">
        <p14:creationId xmlns:p14="http://schemas.microsoft.com/office/powerpoint/2010/main" val="2209297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 dirty="0"/>
              <a:t>Valid </a:t>
            </a:r>
            <a:r>
              <a:rPr lang="en-US" altLang="en-US" dirty="0" smtClean="0"/>
              <a:t>C </a:t>
            </a:r>
            <a:r>
              <a:rPr lang="en-US" altLang="en-US" dirty="0"/>
              <a:t>Source?</a:t>
            </a:r>
          </a:p>
        </p:txBody>
      </p:sp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332081" y="1201231"/>
            <a:ext cx="4479840" cy="35272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9257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225" b="1" dirty="0">
                <a:latin typeface="Courier New" panose="02070309020205020404" pitchFamily="49" charset="0"/>
              </a:rPr>
              <a:t>from</a:t>
            </a:r>
            <a:r>
              <a:rPr lang="en-US" altLang="en-US" sz="1225" dirty="0">
                <a:latin typeface="Courier New" panose="02070309020205020404" pitchFamily="49" charset="0"/>
              </a:rPr>
              <a:t> </a:t>
            </a:r>
            <a:r>
              <a:rPr lang="en-US" altLang="en-US" sz="1225" dirty="0" err="1" smtClean="0">
                <a:latin typeface="Courier New" panose="02070309020205020404" pitchFamily="49" charset="0"/>
              </a:rPr>
              <a:t>list_stack</a:t>
            </a:r>
            <a:r>
              <a:rPr lang="en-US" altLang="en-US" sz="1225" dirty="0" smtClean="0">
                <a:latin typeface="Courier New" panose="02070309020205020404" pitchFamily="49" charset="0"/>
              </a:rPr>
              <a:t> </a:t>
            </a:r>
            <a:r>
              <a:rPr lang="en-US" altLang="en-US" sz="1225" b="1" dirty="0">
                <a:latin typeface="Courier New" panose="02070309020205020404" pitchFamily="49" charset="0"/>
              </a:rPr>
              <a:t>import</a:t>
            </a:r>
            <a:r>
              <a:rPr lang="en-US" altLang="en-US" sz="1225" dirty="0">
                <a:latin typeface="Courier New" panose="02070309020205020404" pitchFamily="49" charset="0"/>
              </a:rPr>
              <a:t> Stack</a:t>
            </a:r>
          </a:p>
          <a:p>
            <a:pPr>
              <a:lnSpc>
                <a:spcPct val="94000"/>
              </a:lnSpc>
            </a:pPr>
            <a:endParaRPr lang="en-US" altLang="en-US" sz="1225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225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25" dirty="0">
                <a:latin typeface="Courier New" panose="02070309020205020404" pitchFamily="49" charset="0"/>
              </a:rPr>
              <a:t> </a:t>
            </a:r>
            <a:r>
              <a:rPr lang="en-US" altLang="en-US" sz="1225" dirty="0" err="1" smtClean="0">
                <a:latin typeface="Courier New" panose="02070309020205020404" pitchFamily="49" charset="0"/>
              </a:rPr>
              <a:t>is_validSource</a:t>
            </a:r>
            <a:r>
              <a:rPr lang="en-US" altLang="en-US" sz="1225" dirty="0">
                <a:latin typeface="Courier New" panose="02070309020205020404" pitchFamily="49" charset="0"/>
              </a:rPr>
              <a:t>( </a:t>
            </a:r>
            <a:r>
              <a:rPr lang="en-US" altLang="en-US" sz="1225" dirty="0" err="1">
                <a:latin typeface="Courier New" panose="02070309020205020404" pitchFamily="49" charset="0"/>
              </a:rPr>
              <a:t>srcfile</a:t>
            </a:r>
            <a:r>
              <a:rPr lang="en-US" altLang="en-US" sz="1225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s = Stack() 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</a:t>
            </a:r>
            <a:r>
              <a:rPr lang="en-US" altLang="en-US" sz="1225" b="1" dirty="0">
                <a:latin typeface="Courier New" panose="02070309020205020404" pitchFamily="49" charset="0"/>
              </a:rPr>
              <a:t>for</a:t>
            </a:r>
            <a:r>
              <a:rPr lang="en-US" altLang="en-US" sz="1225" dirty="0">
                <a:latin typeface="Courier New" panose="02070309020205020404" pitchFamily="49" charset="0"/>
              </a:rPr>
              <a:t> line </a:t>
            </a:r>
            <a:r>
              <a:rPr lang="en-US" altLang="en-US" sz="1225" b="1" dirty="0">
                <a:latin typeface="Courier New" panose="02070309020205020404" pitchFamily="49" charset="0"/>
              </a:rPr>
              <a:t>in</a:t>
            </a:r>
            <a:r>
              <a:rPr lang="en-US" altLang="en-US" sz="1225" dirty="0">
                <a:latin typeface="Courier New" panose="02070309020205020404" pitchFamily="49" charset="0"/>
              </a:rPr>
              <a:t> </a:t>
            </a:r>
            <a:r>
              <a:rPr lang="en-US" altLang="en-US" sz="1225" dirty="0" err="1">
                <a:latin typeface="Courier New" panose="02070309020205020404" pitchFamily="49" charset="0"/>
              </a:rPr>
              <a:t>srcfile</a:t>
            </a:r>
            <a:r>
              <a:rPr lang="en-US" altLang="en-US" sz="1225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</a:t>
            </a:r>
            <a:r>
              <a:rPr lang="en-US" altLang="en-US" sz="1225" b="1" dirty="0">
                <a:latin typeface="Courier New" panose="02070309020205020404" pitchFamily="49" charset="0"/>
              </a:rPr>
              <a:t>for</a:t>
            </a:r>
            <a:r>
              <a:rPr lang="en-US" altLang="en-US" sz="1225" dirty="0">
                <a:latin typeface="Courier New" panose="02070309020205020404" pitchFamily="49" charset="0"/>
              </a:rPr>
              <a:t> token </a:t>
            </a:r>
            <a:r>
              <a:rPr lang="en-US" altLang="en-US" sz="1225" b="1" dirty="0">
                <a:latin typeface="Courier New" panose="02070309020205020404" pitchFamily="49" charset="0"/>
              </a:rPr>
              <a:t>in</a:t>
            </a:r>
            <a:r>
              <a:rPr lang="en-US" altLang="en-US" sz="1225" dirty="0">
                <a:latin typeface="Courier New" panose="02070309020205020404" pitchFamily="49" charset="0"/>
              </a:rPr>
              <a:t> line :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</a:t>
            </a:r>
            <a:r>
              <a:rPr lang="en-US" altLang="en-US" sz="1225" b="1" dirty="0">
                <a:latin typeface="Courier New" panose="02070309020205020404" pitchFamily="49" charset="0"/>
              </a:rPr>
              <a:t>if</a:t>
            </a:r>
            <a:r>
              <a:rPr lang="en-US" altLang="en-US" sz="1225" dirty="0">
                <a:latin typeface="Courier New" panose="02070309020205020404" pitchFamily="49" charset="0"/>
              </a:rPr>
              <a:t> token </a:t>
            </a:r>
            <a:r>
              <a:rPr lang="en-US" altLang="en-US" sz="1225" b="1" dirty="0">
                <a:latin typeface="Courier New" panose="02070309020205020404" pitchFamily="49" charset="0"/>
              </a:rPr>
              <a:t>in</a:t>
            </a:r>
            <a:r>
              <a:rPr lang="en-US" altLang="en-US" sz="1225" dirty="0">
                <a:latin typeface="Courier New" panose="02070309020205020404" pitchFamily="49" charset="0"/>
              </a:rPr>
              <a:t> "{[(" :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</a:t>
            </a:r>
            <a:r>
              <a:rPr lang="en-US" altLang="en-US" sz="1225" dirty="0" err="1">
                <a:latin typeface="Courier New" panose="02070309020205020404" pitchFamily="49" charset="0"/>
              </a:rPr>
              <a:t>s.push</a:t>
            </a:r>
            <a:r>
              <a:rPr lang="en-US" altLang="en-US" sz="1225" dirty="0">
                <a:latin typeface="Courier New" panose="02070309020205020404" pitchFamily="49" charset="0"/>
              </a:rPr>
              <a:t>( token )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</a:t>
            </a:r>
            <a:r>
              <a:rPr lang="en-US" altLang="en-US" sz="1225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225" dirty="0">
                <a:latin typeface="Courier New" panose="02070309020205020404" pitchFamily="49" charset="0"/>
              </a:rPr>
              <a:t> token </a:t>
            </a:r>
            <a:r>
              <a:rPr lang="en-US" altLang="en-US" sz="1225" b="1" dirty="0">
                <a:latin typeface="Courier New" panose="02070309020205020404" pitchFamily="49" charset="0"/>
              </a:rPr>
              <a:t>in</a:t>
            </a:r>
            <a:r>
              <a:rPr lang="en-US" altLang="en-US" sz="1225" dirty="0">
                <a:latin typeface="Courier New" panose="02070309020205020404" pitchFamily="49" charset="0"/>
              </a:rPr>
              <a:t> "}])" :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</a:t>
            </a:r>
            <a:r>
              <a:rPr lang="en-US" altLang="en-US" sz="1225" b="1" dirty="0">
                <a:latin typeface="Courier New" panose="02070309020205020404" pitchFamily="49" charset="0"/>
              </a:rPr>
              <a:t>if</a:t>
            </a:r>
            <a:r>
              <a:rPr lang="en-US" altLang="en-US" sz="1225" dirty="0">
                <a:latin typeface="Courier New" panose="02070309020205020404" pitchFamily="49" charset="0"/>
              </a:rPr>
              <a:t> </a:t>
            </a:r>
            <a:r>
              <a:rPr lang="en-US" altLang="en-US" sz="1225" dirty="0" err="1" smtClean="0">
                <a:latin typeface="Courier New" panose="02070309020205020404" pitchFamily="49" charset="0"/>
              </a:rPr>
              <a:t>s.is_empty</a:t>
            </a:r>
            <a:r>
              <a:rPr lang="en-US" altLang="en-US" sz="1225" dirty="0">
                <a:latin typeface="Courier New" panose="02070309020205020404" pitchFamily="49" charset="0"/>
              </a:rPr>
              <a:t>() :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  </a:t>
            </a:r>
            <a:r>
              <a:rPr lang="en-US" altLang="en-US" sz="1225" b="1" dirty="0">
                <a:latin typeface="Courier New" panose="02070309020205020404" pitchFamily="49" charset="0"/>
              </a:rPr>
              <a:t>return</a:t>
            </a:r>
            <a:r>
              <a:rPr lang="en-US" altLang="en-US" sz="1225" dirty="0">
                <a:latin typeface="Courier New" panose="02070309020205020404" pitchFamily="49" charset="0"/>
              </a:rPr>
              <a:t> False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</a:t>
            </a:r>
            <a:r>
              <a:rPr lang="en-US" altLang="en-US" sz="1225" b="1" dirty="0">
                <a:latin typeface="Courier New" panose="02070309020205020404" pitchFamily="49" charset="0"/>
              </a:rPr>
              <a:t>else</a:t>
            </a:r>
            <a:r>
              <a:rPr lang="en-US" altLang="en-US" sz="1225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  left = s.pop()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  </a:t>
            </a:r>
            <a:r>
              <a:rPr lang="en-US" altLang="en-US" sz="1225" b="1" dirty="0">
                <a:latin typeface="Courier New" panose="02070309020205020404" pitchFamily="49" charset="0"/>
              </a:rPr>
              <a:t>if</a:t>
            </a:r>
            <a:r>
              <a:rPr lang="en-US" altLang="en-US" sz="1225" dirty="0">
                <a:latin typeface="Courier New" panose="02070309020205020404" pitchFamily="49" charset="0"/>
              </a:rPr>
              <a:t> (token == "}" </a:t>
            </a:r>
            <a:r>
              <a:rPr lang="en-US" altLang="en-US" sz="1225" b="1" dirty="0">
                <a:latin typeface="Courier New" panose="02070309020205020404" pitchFamily="49" charset="0"/>
              </a:rPr>
              <a:t>and</a:t>
            </a:r>
            <a:r>
              <a:rPr lang="en-US" altLang="en-US" sz="1225" dirty="0">
                <a:latin typeface="Courier New" panose="02070309020205020404" pitchFamily="49" charset="0"/>
              </a:rPr>
              <a:t> left != "{") </a:t>
            </a:r>
            <a:r>
              <a:rPr lang="en-US" altLang="en-US" sz="1225" b="1" dirty="0">
                <a:latin typeface="Courier New" panose="02070309020205020404" pitchFamily="49" charset="0"/>
              </a:rPr>
              <a:t>or</a:t>
            </a:r>
            <a:r>
              <a:rPr lang="en-US" altLang="en-US" sz="1225" dirty="0">
                <a:latin typeface="Courier New" panose="02070309020205020404" pitchFamily="49" charset="0"/>
              </a:rPr>
              <a:t> \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     (token == "]" </a:t>
            </a:r>
            <a:r>
              <a:rPr lang="en-US" altLang="en-US" sz="1225" b="1" dirty="0">
                <a:latin typeface="Courier New" panose="02070309020205020404" pitchFamily="49" charset="0"/>
              </a:rPr>
              <a:t>and</a:t>
            </a:r>
            <a:r>
              <a:rPr lang="en-US" altLang="en-US" sz="1225" dirty="0">
                <a:latin typeface="Courier New" panose="02070309020205020404" pitchFamily="49" charset="0"/>
              </a:rPr>
              <a:t> left != "[") </a:t>
            </a:r>
            <a:r>
              <a:rPr lang="en-US" altLang="en-US" sz="1225" b="1" dirty="0">
                <a:latin typeface="Courier New" panose="02070309020205020404" pitchFamily="49" charset="0"/>
              </a:rPr>
              <a:t>or</a:t>
            </a:r>
            <a:r>
              <a:rPr lang="en-US" altLang="en-US" sz="1225" dirty="0">
                <a:latin typeface="Courier New" panose="02070309020205020404" pitchFamily="49" charset="0"/>
              </a:rPr>
              <a:t> \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     (token == ")" </a:t>
            </a:r>
            <a:r>
              <a:rPr lang="en-US" altLang="en-US" sz="1225" b="1" dirty="0">
                <a:latin typeface="Courier New" panose="02070309020205020404" pitchFamily="49" charset="0"/>
              </a:rPr>
              <a:t>and</a:t>
            </a:r>
            <a:r>
              <a:rPr lang="en-US" altLang="en-US" sz="1225" dirty="0">
                <a:latin typeface="Courier New" panose="02070309020205020404" pitchFamily="49" charset="0"/>
              </a:rPr>
              <a:t> left != "(") :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    </a:t>
            </a:r>
            <a:r>
              <a:rPr lang="en-US" altLang="en-US" sz="1225" b="1" dirty="0">
                <a:latin typeface="Courier New" panose="02070309020205020404" pitchFamily="49" charset="0"/>
              </a:rPr>
              <a:t>return</a:t>
            </a:r>
            <a:r>
              <a:rPr lang="en-US" altLang="en-US" sz="1225" dirty="0">
                <a:latin typeface="Courier New" panose="02070309020205020404" pitchFamily="49" charset="0"/>
              </a:rPr>
              <a:t> False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             </a:t>
            </a:r>
          </a:p>
          <a:p>
            <a:pPr>
              <a:lnSpc>
                <a:spcPct val="94000"/>
              </a:lnSpc>
            </a:pPr>
            <a:r>
              <a:rPr lang="en-US" altLang="en-US" sz="1225" dirty="0">
                <a:latin typeface="Courier New" panose="02070309020205020404" pitchFamily="49" charset="0"/>
              </a:rPr>
              <a:t>  </a:t>
            </a:r>
            <a:r>
              <a:rPr lang="en-US" altLang="en-US" sz="1225" b="1" dirty="0">
                <a:latin typeface="Courier New" panose="02070309020205020404" pitchFamily="49" charset="0"/>
              </a:rPr>
              <a:t>return</a:t>
            </a:r>
            <a:r>
              <a:rPr lang="en-US" altLang="en-US" sz="1225" dirty="0">
                <a:latin typeface="Courier New" panose="02070309020205020404" pitchFamily="49" charset="0"/>
              </a:rPr>
              <a:t> </a:t>
            </a:r>
            <a:r>
              <a:rPr lang="en-US" altLang="en-US" sz="1225" dirty="0" err="1" smtClean="0">
                <a:latin typeface="Courier New" panose="02070309020205020404" pitchFamily="49" charset="0"/>
              </a:rPr>
              <a:t>s.is_empty</a:t>
            </a:r>
            <a:r>
              <a:rPr lang="en-US" altLang="en-US" sz="1225" dirty="0">
                <a:latin typeface="Courier New" panose="02070309020205020404" pitchFamily="49" charset="0"/>
              </a:rPr>
              <a:t>() </a:t>
            </a:r>
          </a:p>
          <a:p>
            <a:pPr>
              <a:lnSpc>
                <a:spcPct val="94000"/>
              </a:lnSpc>
            </a:pPr>
            <a:endParaRPr lang="en-US" altLang="en-US" sz="1225" i="1" dirty="0">
              <a:solidFill>
                <a:srgbClr val="003B7C"/>
              </a:solidFill>
              <a:latin typeface="Courier New" panose="02070309020205020404" pitchFamily="49" charset="0"/>
            </a:endParaRP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25"/>
          </a:p>
        </p:txBody>
      </p:sp>
      <p:sp>
        <p:nvSpPr>
          <p:cNvPr id="2" name="TextBox 1"/>
          <p:cNvSpPr txBox="1"/>
          <p:nvPr/>
        </p:nvSpPr>
        <p:spPr>
          <a:xfrm>
            <a:off x="7232451" y="2266340"/>
            <a:ext cx="1499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tack_apps.py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3294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Mathematical Expressions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59785" y="1242271"/>
            <a:ext cx="7024430" cy="3394440"/>
          </a:xfrm>
          <a:ln/>
        </p:spPr>
        <p:txBody>
          <a:bodyPr>
            <a:normAutofit fontScale="92500" lnSpcReduction="2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We work with mathematical expressions on a regular basis.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Easy to determine the order of evaluation.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Easy to calculate.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But the task is more difficult in computer programs.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program </a:t>
            </a:r>
            <a:r>
              <a:rPr lang="en-US" altLang="en-US" dirty="0" smtClean="0"/>
              <a:t>cannot </a:t>
            </a:r>
            <a:r>
              <a:rPr lang="en-US" altLang="en-US" dirty="0"/>
              <a:t>visualize the expression to determine the order of evaluation. 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Must examine one token at a time.</a:t>
            </a:r>
          </a:p>
        </p:txBody>
      </p:sp>
    </p:spTree>
    <p:extLst>
      <p:ext uri="{BB962C8B-B14F-4D97-AF65-F5344CB8AC3E}">
        <p14:creationId xmlns:p14="http://schemas.microsoft.com/office/powerpoint/2010/main" val="3049165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Types of Expressions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242271"/>
            <a:ext cx="7329840" cy="3394440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Three different notations can be used: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infix:  </a:t>
            </a:r>
            <a:r>
              <a:rPr lang="en-US" altLang="en-US" dirty="0">
                <a:latin typeface="Courier New" panose="02070309020205020404" pitchFamily="49" charset="0"/>
              </a:rPr>
              <a:t> A + B * </a:t>
            </a:r>
            <a:r>
              <a:rPr lang="en-US" altLang="en-US" dirty="0" smtClean="0">
                <a:latin typeface="Courier New" panose="02070309020205020404" pitchFamily="49" charset="0"/>
              </a:rPr>
              <a:t>C</a:t>
            </a:r>
          </a:p>
          <a:p>
            <a:pPr marL="987579" lvl="2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mtClean="0"/>
              <a:t> Easy </a:t>
            </a:r>
            <a:r>
              <a:rPr lang="en-US" altLang="en-US" dirty="0" smtClean="0"/>
              <a:t>for humans, but challenge for program, should we evaluate 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A+B</a:t>
            </a:r>
            <a:r>
              <a:rPr lang="en-US" altLang="en-US" dirty="0" smtClean="0"/>
              <a:t> first or 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B*C </a:t>
            </a:r>
            <a:r>
              <a:rPr lang="en-US" altLang="en-US" dirty="0" smtClean="0"/>
              <a:t>first?</a:t>
            </a:r>
            <a:endParaRPr lang="en-US" altLang="en-US" dirty="0"/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prefix:  </a:t>
            </a:r>
            <a:r>
              <a:rPr lang="en-US" altLang="en-US" dirty="0">
                <a:latin typeface="Courier New" panose="02070309020205020404" pitchFamily="49" charset="0"/>
              </a:rPr>
              <a:t> + A * B C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postfix:  </a:t>
            </a:r>
            <a:r>
              <a:rPr lang="en-US" altLang="en-US" dirty="0">
                <a:latin typeface="Courier New" panose="02070309020205020404" pitchFamily="49" charset="0"/>
              </a:rPr>
              <a:t> A B C * </a:t>
            </a:r>
            <a:r>
              <a:rPr lang="en-US" altLang="en-US" dirty="0" smtClean="0">
                <a:latin typeface="Courier New" panose="02070309020205020404" pitchFamily="49" charset="0"/>
              </a:rPr>
              <a:t>+</a:t>
            </a:r>
          </a:p>
          <a:p>
            <a:pPr marL="987579" lvl="2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Very natural for program to handle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0187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Infix to Postfix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2490" y="1242271"/>
            <a:ext cx="6871725" cy="3394440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Infix expressions can be easily converted by hand to postfix notation.</a:t>
            </a:r>
          </a:p>
          <a:p>
            <a:pPr marL="293765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endParaRPr lang="en-US" altLang="en-US" dirty="0"/>
          </a:p>
          <a:p>
            <a:pPr marL="587529" lvl="1" indent="-220323">
              <a:spcAft>
                <a:spcPts val="4898"/>
              </a:spcAft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1. Fully parenthesize the </a:t>
            </a:r>
            <a:r>
              <a:rPr lang="en-US" altLang="en-US" dirty="0" smtClean="0"/>
              <a:t>expression.</a:t>
            </a:r>
          </a:p>
          <a:p>
            <a:pPr marL="587529" lvl="1" indent="-220323">
              <a:buSzPct val="45000"/>
              <a:buNone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 smtClean="0"/>
              <a:t>2. For each set of (), move operator to the end of the closing parenthesis.</a:t>
            </a:r>
            <a:endParaRPr lang="en-US" altLang="en-US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695581" y="2206452"/>
            <a:ext cx="1752840" cy="2548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3373" rIns="0" bIns="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A * B + C / D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299221" y="3185771"/>
            <a:ext cx="2561760" cy="2548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3373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((A * B) + (C / D))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3291121" y="4509271"/>
            <a:ext cx="2561760" cy="25488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13373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768" dirty="0">
                <a:latin typeface="Courier New" panose="02070309020205020404" pitchFamily="49" charset="0"/>
              </a:rPr>
              <a:t>((A B *) (C D /) +)</a:t>
            </a:r>
          </a:p>
        </p:txBody>
      </p:sp>
    </p:spTree>
    <p:extLst>
      <p:ext uri="{BB962C8B-B14F-4D97-AF65-F5344CB8AC3E}">
        <p14:creationId xmlns:p14="http://schemas.microsoft.com/office/powerpoint/2010/main" val="18011076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1936</TotalTime>
  <Words>1109</Words>
  <Application>Microsoft Office PowerPoint</Application>
  <PresentationFormat>On-screen Show (16:9)</PresentationFormat>
  <Paragraphs>241</Paragraphs>
  <Slides>15</Slides>
  <Notes>15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MS PGothic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Stack Applications</vt:lpstr>
      <vt:lpstr>Balanced Delimiters</vt:lpstr>
      <vt:lpstr>Source Code Example</vt:lpstr>
      <vt:lpstr>Source Code Example</vt:lpstr>
      <vt:lpstr>Valid C Source?</vt:lpstr>
      <vt:lpstr>Mathematical Expressions</vt:lpstr>
      <vt:lpstr>Types of Expressions</vt:lpstr>
      <vt:lpstr>Infix to Postfix</vt:lpstr>
      <vt:lpstr>Infix to Postfix (cont)</vt:lpstr>
      <vt:lpstr>Evaluating Postfix Expressions</vt:lpstr>
      <vt:lpstr>Postfix Evaluation Examples</vt:lpstr>
      <vt:lpstr>Postfix Example #1</vt:lpstr>
      <vt:lpstr>Postfix Example #2</vt:lpstr>
      <vt:lpstr>Postfix Example #3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179</cp:revision>
  <dcterms:created xsi:type="dcterms:W3CDTF">2013-08-21T19:17:07Z</dcterms:created>
  <dcterms:modified xsi:type="dcterms:W3CDTF">2020-02-23T15:49:47Z</dcterms:modified>
</cp:coreProperties>
</file>