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7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97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B53255D-6D17-444B-8582-F6B6C7D9769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0984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FD1677-4F31-49B8-82B7-956F7FB20CF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094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4789-06FC-423C-9B43-89A3678D27B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190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0E3B18-A9D3-432E-9186-E2B809E1826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4926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509CE27-FAA4-47E8-BC12-2781268C3F2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010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338813-F2E0-4919-9F80-8E2AF5FAFD0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5791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9E06D8-161D-42DD-A320-1D7223CF582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0968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CFE944-42BD-4122-92EF-0E9DC975679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4628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92F193-E53B-47FC-9D57-1EAE280EB22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5346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05222"/>
            <a:ext cx="8251200" cy="8576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121" y="1242131"/>
            <a:ext cx="7657920" cy="1645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121" y="2990834"/>
            <a:ext cx="7657920" cy="1645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>
          <a:xfrm>
            <a:off x="8298720" y="4821627"/>
            <a:ext cx="384480" cy="218183"/>
          </a:xfrm>
        </p:spPr>
        <p:txBody>
          <a:bodyPr/>
          <a:lstStyle>
            <a:lvl1pPr>
              <a:defRPr/>
            </a:lvl1pPr>
          </a:lstStyle>
          <a:p>
            <a:fld id="{212BFDF1-8F21-44AC-92B2-F416D4A891C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>
          <a:xfrm>
            <a:off x="6164641" y="4666090"/>
            <a:ext cx="2128320" cy="154457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>
          <a:xfrm>
            <a:off x="5401440" y="4821627"/>
            <a:ext cx="2897280" cy="21818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  –  </a:t>
            </a:r>
          </a:p>
        </p:txBody>
      </p:sp>
    </p:spTree>
    <p:extLst>
      <p:ext uri="{BB962C8B-B14F-4D97-AF65-F5344CB8AC3E}">
        <p14:creationId xmlns:p14="http://schemas.microsoft.com/office/powerpoint/2010/main" val="2122726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 smtClean="0"/>
              <a:t>Queue ADT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  <p:sp>
        <p:nvSpPr>
          <p:cNvPr id="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bg1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99640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6588DE6-938F-4F77-ABF6-3B3AC18F614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Queue: Linked List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4" y="1044700"/>
            <a:ext cx="748254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How should the data be organized?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Use both head and tail references.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Let the head of the list represent the front of the queue and the tail the back.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081" y="3967660"/>
            <a:ext cx="5860080" cy="741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521" y="3186005"/>
            <a:ext cx="2495880" cy="45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90945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in-class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a linked list queue</a:t>
            </a:r>
          </a:p>
          <a:p>
            <a:r>
              <a:rPr lang="en-US" dirty="0" smtClean="0"/>
              <a:t>Test your implementation </a:t>
            </a:r>
            <a:r>
              <a:rPr lang="en-US" smtClean="0"/>
              <a:t>with test_linkedlist_queue.py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70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B9BF0C6-639D-49BC-A6DC-3A7855D24A2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128470"/>
            <a:ext cx="6189480" cy="858600"/>
          </a:xfrm>
          <a:noFill/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Queue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044700"/>
            <a:ext cx="7024430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2400" dirty="0"/>
              <a:t>A restricted access container that stores a linear collection.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2000" dirty="0"/>
              <a:t>Very common for solving problems in computer science that require data to be processed in the order in which it was received.</a:t>
            </a:r>
          </a:p>
          <a:p>
            <a:pPr marL="587529" lvl="1" indent="-220323">
              <a:spcAft>
                <a:spcPts val="1633"/>
              </a:spcAft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2000" dirty="0"/>
              <a:t>Provides a </a:t>
            </a:r>
            <a:r>
              <a:rPr lang="en-US" altLang="en-US" sz="2000" b="1" dirty="0"/>
              <a:t>first-in first-out</a:t>
            </a:r>
            <a:r>
              <a:rPr lang="en-US" altLang="en-US" sz="2000" dirty="0">
                <a:solidFill>
                  <a:srgbClr val="104475"/>
                </a:solidFill>
              </a:rPr>
              <a:t> </a:t>
            </a:r>
            <a:r>
              <a:rPr lang="en-US" altLang="en-US" sz="2000" dirty="0"/>
              <a:t>(FIFO) protocol.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2400" dirty="0"/>
              <a:t>New items are added at the </a:t>
            </a:r>
            <a:r>
              <a:rPr lang="en-US" altLang="en-US" sz="2400" b="1" dirty="0"/>
              <a:t>back</a:t>
            </a:r>
            <a:r>
              <a:rPr lang="en-US" altLang="en-US" sz="2400" dirty="0"/>
              <a:t> while existing items are removed from the </a:t>
            </a:r>
            <a:r>
              <a:rPr lang="en-US" altLang="en-US" sz="2400" b="1" dirty="0"/>
              <a:t>front</a:t>
            </a:r>
            <a:r>
              <a:rPr lang="en-US" altLang="en-US" sz="2400" dirty="0"/>
              <a:t> of the queue.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921" y="4426047"/>
            <a:ext cx="3026160" cy="551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5146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0A6292A-BCCF-4C38-9AD9-6410863F405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The Queue ADT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4" y="1242271"/>
            <a:ext cx="748254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</a:t>
            </a:r>
            <a:r>
              <a:rPr lang="en-US" altLang="en-US" i="1" dirty="0">
                <a:solidFill>
                  <a:srgbClr val="104475"/>
                </a:solidFill>
              </a:rPr>
              <a:t>queue</a:t>
            </a:r>
            <a:r>
              <a:rPr lang="en-US" altLang="en-US" dirty="0"/>
              <a:t> stores a linear collection of items with access limited to a first-in first-out order.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New items are added to the back.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Existing items are removed from the front.</a:t>
            </a: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extLst/>
          </p:nvPr>
        </p:nvGraphicFramePr>
        <p:xfrm>
          <a:off x="3624301" y="3295278"/>
          <a:ext cx="1911600" cy="1771308"/>
        </p:xfrm>
        <a:graphic>
          <a:graphicData uri="http://schemas.openxmlformats.org/drawingml/2006/table">
            <a:tbl>
              <a:tblPr/>
              <a:tblGrid>
                <a:gridCol w="191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0890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 marL="431800" indent="-215900"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Queue()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is_empty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len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enqueue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 item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dequeue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43105" marR="43105" marT="141560" marB="129560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2809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DF262C4-B2F0-426A-91E4-AFA5F45B825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 Example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687172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following code creates the queue from </a:t>
            </a:r>
            <a:r>
              <a:rPr lang="en-US" altLang="en-US" dirty="0" smtClean="0"/>
              <a:t>the earlier slide.</a:t>
            </a:r>
            <a:endParaRPr lang="en-US" altLang="en-US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308500" y="2253691"/>
            <a:ext cx="1555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Q = Queue()</a:t>
            </a:r>
          </a:p>
          <a:p>
            <a:pPr>
              <a:lnSpc>
                <a:spcPct val="94000"/>
              </a:lnSpc>
            </a:pPr>
            <a:r>
              <a:rPr lang="en-US" altLang="en-US" sz="1361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361" dirty="0">
                <a:latin typeface="Courier New" panose="02070309020205020404" pitchFamily="49" charset="0"/>
              </a:rPr>
              <a:t>( 28 )</a:t>
            </a:r>
          </a:p>
          <a:p>
            <a:pPr>
              <a:lnSpc>
                <a:spcPct val="94000"/>
              </a:lnSpc>
            </a:pPr>
            <a:r>
              <a:rPr lang="en-US" altLang="en-US" sz="1361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361" dirty="0">
                <a:latin typeface="Courier New" panose="02070309020205020404" pitchFamily="49" charset="0"/>
              </a:rPr>
              <a:t>( 19 )</a:t>
            </a:r>
          </a:p>
          <a:p>
            <a:pPr>
              <a:lnSpc>
                <a:spcPct val="94000"/>
              </a:lnSpc>
            </a:pPr>
            <a:r>
              <a:rPr lang="en-US" altLang="en-US" sz="1361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361" dirty="0">
                <a:latin typeface="Courier New" panose="02070309020205020404" pitchFamily="49" charset="0"/>
              </a:rPr>
              <a:t>( 45 )</a:t>
            </a:r>
          </a:p>
          <a:p>
            <a:pPr>
              <a:lnSpc>
                <a:spcPct val="94000"/>
              </a:lnSpc>
            </a:pPr>
            <a:r>
              <a:rPr lang="en-US" altLang="en-US" sz="1361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361" dirty="0">
                <a:latin typeface="Courier New" panose="02070309020205020404" pitchFamily="49" charset="0"/>
              </a:rPr>
              <a:t>( 13 )</a:t>
            </a:r>
          </a:p>
          <a:p>
            <a:pPr>
              <a:lnSpc>
                <a:spcPct val="94000"/>
              </a:lnSpc>
            </a:pPr>
            <a:r>
              <a:rPr lang="en-US" altLang="en-US" sz="1361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361" dirty="0">
                <a:latin typeface="Courier New" panose="02070309020205020404" pitchFamily="49" charset="0"/>
              </a:rPr>
              <a:t>( 7 )</a:t>
            </a:r>
          </a:p>
          <a:p>
            <a:pPr>
              <a:lnSpc>
                <a:spcPct val="94000"/>
              </a:lnSpc>
            </a:pPr>
            <a:endParaRPr lang="en-US" altLang="en-US" sz="1361" dirty="0">
              <a:latin typeface="Courier New" panose="02070309020205020404" pitchFamily="49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201" y="2538542"/>
            <a:ext cx="3026160" cy="551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6579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EB75EDA-800C-4B7D-BFB4-B0F885F73F7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 Example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732984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can remove items from the queue and add more items.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09630" y="2283391"/>
            <a:ext cx="1555200" cy="131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x = </a:t>
            </a:r>
            <a:r>
              <a:rPr lang="en-US" altLang="en-US" sz="1361" dirty="0" err="1">
                <a:latin typeface="Courier New" panose="02070309020205020404" pitchFamily="49" charset="0"/>
              </a:rPr>
              <a:t>Q.dequeue</a:t>
            </a:r>
            <a:r>
              <a:rPr lang="en-US" altLang="en-US" sz="1361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361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361" dirty="0">
                <a:latin typeface="Courier New" panose="02070309020205020404" pitchFamily="49" charset="0"/>
              </a:rPr>
              <a:t>( 21 )</a:t>
            </a:r>
          </a:p>
          <a:p>
            <a:pPr>
              <a:lnSpc>
                <a:spcPct val="94000"/>
              </a:lnSpc>
            </a:pPr>
            <a:r>
              <a:rPr lang="en-US" altLang="en-US" sz="1361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361" dirty="0">
                <a:latin typeface="Courier New" panose="02070309020205020404" pitchFamily="49" charset="0"/>
              </a:rPr>
              <a:t>( 74 )</a:t>
            </a:r>
          </a:p>
          <a:p>
            <a:pPr>
              <a:lnSpc>
                <a:spcPct val="94000"/>
              </a:lnSpc>
            </a:pPr>
            <a:endParaRPr lang="en-US" altLang="en-US" sz="1088" dirty="0">
              <a:latin typeface="Courier New" panose="02070309020205020404" pitchFamily="49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921" y="2026567"/>
            <a:ext cx="3178440" cy="2806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2114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711389D-5FF7-4A5C-9190-DF28F70EE9A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 Implementation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4" y="1242271"/>
            <a:ext cx="6871725" cy="3394440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Several common ways to implement a </a:t>
            </a:r>
            <a:r>
              <a:rPr lang="en-US" altLang="en-US" dirty="0" smtClean="0"/>
              <a:t>queue:</a:t>
            </a:r>
            <a:endParaRPr lang="en-US" altLang="en-US" dirty="0"/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Python list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easiest to implement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Linked list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reduces memory wastes by eliminating the extra capacity created with </a:t>
            </a:r>
            <a:r>
              <a:rPr lang="en-US" altLang="en-US" dirty="0" smtClean="0"/>
              <a:t>an array.</a:t>
            </a:r>
            <a:endParaRPr lang="en-US" altLang="en-US" dirty="0"/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Circular array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fast operations with a fixed size queue.</a:t>
            </a:r>
          </a:p>
        </p:txBody>
      </p:sp>
    </p:spTree>
    <p:extLst>
      <p:ext uri="{BB962C8B-B14F-4D97-AF65-F5344CB8AC3E}">
        <p14:creationId xmlns:p14="http://schemas.microsoft.com/office/powerpoint/2010/main" val="22646806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BFC3D35-F54D-427C-977A-464E4E7678A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Queue: Python List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717713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How is the data organized within the Python list?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Add new items to the end of the list.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Remove items from the front of the list.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655" y="3338710"/>
            <a:ext cx="2495880" cy="45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760" y="3991420"/>
            <a:ext cx="2592000" cy="71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3097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A50E2FC-754B-4CCB-A8C6-91C50535AD2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Queue: Python List</a:t>
            </a:r>
          </a:p>
        </p:txBody>
      </p:sp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100961" y="1201231"/>
            <a:ext cx="5640840" cy="3433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088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088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088" i="1" dirty="0">
                <a:solidFill>
                  <a:srgbClr val="104475"/>
                </a:solidFill>
                <a:latin typeface="Courier New" panose="02070309020205020404" pitchFamily="49" charset="0"/>
              </a:rPr>
              <a:t># Implementation of the Queue ADT using a Python list.</a:t>
            </a:r>
          </a:p>
          <a:p>
            <a:pPr>
              <a:lnSpc>
                <a:spcPct val="94000"/>
              </a:lnSpc>
            </a:pPr>
            <a:r>
              <a:rPr lang="en-US" altLang="en-US" sz="1088" b="1" dirty="0">
                <a:latin typeface="Courier New" panose="02070309020205020404" pitchFamily="49" charset="0"/>
              </a:rPr>
              <a:t>class</a:t>
            </a:r>
            <a:r>
              <a:rPr lang="en-US" altLang="en-US" sz="1088" dirty="0">
                <a:latin typeface="Courier New" panose="02070309020205020404" pitchFamily="49" charset="0"/>
              </a:rPr>
              <a:t> Queue :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</a:t>
            </a:r>
            <a:r>
              <a:rPr lang="en-US" altLang="en-US" sz="1088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088" dirty="0">
                <a:latin typeface="Courier New" panose="02070309020205020404" pitchFamily="49" charset="0"/>
              </a:rPr>
              <a:t> __</a:t>
            </a:r>
            <a:r>
              <a:rPr lang="en-US" altLang="en-US" sz="1088" dirty="0" err="1">
                <a:latin typeface="Courier New" panose="02070309020205020404" pitchFamily="49" charset="0"/>
              </a:rPr>
              <a:t>init</a:t>
            </a:r>
            <a:r>
              <a:rPr lang="en-US" altLang="en-US" sz="1088" dirty="0">
                <a:latin typeface="Courier New" panose="02070309020205020404" pitchFamily="49" charset="0"/>
              </a:rPr>
              <a:t>__( self ):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self._</a:t>
            </a:r>
            <a:r>
              <a:rPr lang="en-US" altLang="en-US" sz="1088" dirty="0" err="1">
                <a:latin typeface="Courier New" panose="02070309020205020404" pitchFamily="49" charset="0"/>
              </a:rPr>
              <a:t>qlist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>
                <a:latin typeface="Courier New" panose="02070309020205020404" pitchFamily="49" charset="0"/>
              </a:rPr>
              <a:t>= list()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</a:t>
            </a:r>
            <a:r>
              <a:rPr lang="en-US" altLang="en-US" sz="1088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is_empty</a:t>
            </a:r>
            <a:r>
              <a:rPr lang="en-US" altLang="en-US" sz="1088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  <a:r>
              <a:rPr lang="en-US" altLang="en-US" sz="1088" b="1" dirty="0">
                <a:latin typeface="Courier New" panose="02070309020205020404" pitchFamily="49" charset="0"/>
              </a:rPr>
              <a:t>return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len</a:t>
            </a:r>
            <a:r>
              <a:rPr lang="en-US" altLang="en-US" sz="1088" dirty="0">
                <a:latin typeface="Courier New" panose="02070309020205020404" pitchFamily="49" charset="0"/>
              </a:rPr>
              <a:t>( self ) == 0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</a:t>
            </a:r>
            <a:r>
              <a:rPr lang="en-US" altLang="en-US" sz="1088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088" dirty="0">
                <a:latin typeface="Courier New" panose="02070309020205020404" pitchFamily="49" charset="0"/>
              </a:rPr>
              <a:t> __</a:t>
            </a:r>
            <a:r>
              <a:rPr lang="en-US" altLang="en-US" sz="1088" dirty="0" err="1">
                <a:latin typeface="Courier New" panose="02070309020205020404" pitchFamily="49" charset="0"/>
              </a:rPr>
              <a:t>len</a:t>
            </a:r>
            <a:r>
              <a:rPr lang="en-US" altLang="en-US" sz="1088" dirty="0">
                <a:latin typeface="Courier New" panose="02070309020205020404" pitchFamily="49" charset="0"/>
              </a:rPr>
              <a:t>__( self ):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  <a:r>
              <a:rPr lang="en-US" altLang="en-US" sz="1088" b="1" dirty="0">
                <a:latin typeface="Courier New" panose="02070309020205020404" pitchFamily="49" charset="0"/>
              </a:rPr>
              <a:t>return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len</a:t>
            </a:r>
            <a:r>
              <a:rPr lang="en-US" altLang="en-US" sz="1088" dirty="0">
                <a:latin typeface="Courier New" panose="02070309020205020404" pitchFamily="49" charset="0"/>
              </a:rPr>
              <a:t>( self._</a:t>
            </a:r>
            <a:r>
              <a:rPr lang="en-US" altLang="en-US" sz="1088" dirty="0" err="1">
                <a:latin typeface="Courier New" panose="02070309020205020404" pitchFamily="49" charset="0"/>
              </a:rPr>
              <a:t>qlist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endParaRPr lang="en-US" altLang="en-US" sz="1088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088" b="1" dirty="0">
                <a:latin typeface="Courier New" panose="02070309020205020404" pitchFamily="49" charset="0"/>
              </a:rPr>
              <a:t>  </a:t>
            </a:r>
            <a:r>
              <a:rPr lang="en-US" altLang="en-US" sz="1088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enqueue</a:t>
            </a:r>
            <a:r>
              <a:rPr lang="en-US" altLang="en-US" sz="1088" dirty="0">
                <a:latin typeface="Courier New" panose="02070309020205020404" pitchFamily="49" charset="0"/>
              </a:rPr>
              <a:t>( self, item ):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self._</a:t>
            </a:r>
            <a:r>
              <a:rPr lang="en-US" altLang="en-US" sz="1088" dirty="0" err="1">
                <a:latin typeface="Courier New" panose="02070309020205020404" pitchFamily="49" charset="0"/>
              </a:rPr>
              <a:t>qlist.append</a:t>
            </a:r>
            <a:r>
              <a:rPr lang="en-US" altLang="en-US" sz="1088" dirty="0">
                <a:latin typeface="Courier New" panose="02070309020205020404" pitchFamily="49" charset="0"/>
              </a:rPr>
              <a:t>( item )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</a:t>
            </a:r>
            <a:r>
              <a:rPr lang="en-US" altLang="en-US" sz="1088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dequeue</a:t>
            </a:r>
            <a:r>
              <a:rPr lang="en-US" altLang="en-US" sz="1088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  <a:r>
              <a:rPr lang="en-US" altLang="en-US" sz="1088" b="1" dirty="0">
                <a:latin typeface="Courier New" panose="02070309020205020404" pitchFamily="49" charset="0"/>
              </a:rPr>
              <a:t>assert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b="1" dirty="0">
                <a:latin typeface="Courier New" panose="02070309020205020404" pitchFamily="49" charset="0"/>
              </a:rPr>
              <a:t>not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self.is_empty</a:t>
            </a:r>
            <a:r>
              <a:rPr lang="en-US" altLang="en-US" sz="1088" dirty="0">
                <a:latin typeface="Courier New" panose="02070309020205020404" pitchFamily="49" charset="0"/>
              </a:rPr>
              <a:t>(), "Cannot </a:t>
            </a:r>
            <a:r>
              <a:rPr lang="en-US" altLang="en-US" sz="1088" dirty="0" err="1">
                <a:latin typeface="Courier New" panose="02070309020205020404" pitchFamily="49" charset="0"/>
              </a:rPr>
              <a:t>dequeue</a:t>
            </a:r>
            <a:r>
              <a:rPr lang="en-US" altLang="en-US" sz="1088" dirty="0">
                <a:latin typeface="Courier New" panose="02070309020205020404" pitchFamily="49" charset="0"/>
              </a:rPr>
              <a:t> from an empty queue."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  <a:r>
              <a:rPr lang="en-US" altLang="en-US" sz="1088" b="1" dirty="0">
                <a:latin typeface="Courier New" panose="02070309020205020404" pitchFamily="49" charset="0"/>
              </a:rPr>
              <a:t>return</a:t>
            </a:r>
            <a:r>
              <a:rPr lang="en-US" altLang="en-US" sz="1088" dirty="0">
                <a:latin typeface="Courier New" panose="02070309020205020404" pitchFamily="49" charset="0"/>
              </a:rPr>
              <a:t> self._</a:t>
            </a:r>
            <a:r>
              <a:rPr lang="en-US" altLang="en-US" sz="1088" dirty="0" err="1">
                <a:latin typeface="Courier New" panose="02070309020205020404" pitchFamily="49" charset="0"/>
              </a:rPr>
              <a:t>qlist.pop</a:t>
            </a:r>
            <a:r>
              <a:rPr lang="en-US" altLang="en-US" sz="1088" dirty="0">
                <a:latin typeface="Courier New" panose="02070309020205020404" pitchFamily="49" charset="0"/>
              </a:rPr>
              <a:t>( 0 )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pylistqueue.py</a:t>
            </a:r>
          </a:p>
        </p:txBody>
      </p:sp>
    </p:spTree>
    <p:extLst>
      <p:ext uri="{BB962C8B-B14F-4D97-AF65-F5344CB8AC3E}">
        <p14:creationId xmlns:p14="http://schemas.microsoft.com/office/powerpoint/2010/main" val="41138927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88B8D38-EE01-454B-960F-EA2ED77F588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 Analysis: Python List</a:t>
            </a:r>
          </a:p>
        </p:txBody>
      </p:sp>
      <p:graphicFrame>
        <p:nvGraphicFramePr>
          <p:cNvPr id="1126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864633"/>
              </p:ext>
            </p:extLst>
          </p:nvPr>
        </p:nvGraphicFramePr>
        <p:xfrm>
          <a:off x="2980081" y="1477710"/>
          <a:ext cx="3183840" cy="1779894"/>
        </p:xfrm>
        <a:graphic>
          <a:graphicData uri="http://schemas.openxmlformats.org/drawingml/2006/table">
            <a:tbl>
              <a:tblPr/>
              <a:tblGrid>
                <a:gridCol w="159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Queue Operation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Worst Case</a:t>
                      </a:r>
                    </a:p>
                  </a:txBody>
                  <a:tcPr marL="24491" marR="24491" marT="36492" marB="24491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 = Queue()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len(q)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q.is_empty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q.enqueue(x)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O(n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)*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x = q.dequeue()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O(n)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76016" y="3669010"/>
            <a:ext cx="5344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While the </a:t>
            </a:r>
            <a:r>
              <a:rPr lang="en-US" b="1" dirty="0" err="1" smtClean="0"/>
              <a:t>enqueue</a:t>
            </a:r>
            <a:r>
              <a:rPr lang="en-US" b="1" dirty="0" smtClean="0"/>
              <a:t>()</a:t>
            </a:r>
            <a:r>
              <a:rPr lang="en-US" dirty="0" smtClean="0"/>
              <a:t> operation itself is O(1), the queue potentially needs to be expanded, which is O(n).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085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1883</TotalTime>
  <Words>492</Words>
  <Application>Microsoft Office PowerPoint</Application>
  <PresentationFormat>On-screen Show (16:9)</PresentationFormat>
  <Paragraphs>103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MS PGothic</vt:lpstr>
      <vt:lpstr>Arial</vt:lpstr>
      <vt:lpstr>Bitstream Vera Sans</vt:lpstr>
      <vt:lpstr>Calibri</vt:lpstr>
      <vt:lpstr>Courier New</vt:lpstr>
      <vt:lpstr>Symbol</vt:lpstr>
      <vt:lpstr>Times New Roman</vt:lpstr>
      <vt:lpstr>Wingdings</vt:lpstr>
      <vt:lpstr>Office Theme</vt:lpstr>
      <vt:lpstr>Queue ADT</vt:lpstr>
      <vt:lpstr>Queue</vt:lpstr>
      <vt:lpstr>The Queue ADT</vt:lpstr>
      <vt:lpstr>Queue Example</vt:lpstr>
      <vt:lpstr>Queue Example</vt:lpstr>
      <vt:lpstr>Queue Implementation</vt:lpstr>
      <vt:lpstr>Queue: Python List</vt:lpstr>
      <vt:lpstr>Queue: Python List</vt:lpstr>
      <vt:lpstr>Queue Analysis: Python List</vt:lpstr>
      <vt:lpstr>Queue: Linked List</vt:lpstr>
      <vt:lpstr>Your in-class work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171</cp:revision>
  <dcterms:created xsi:type="dcterms:W3CDTF">2013-08-21T19:17:07Z</dcterms:created>
  <dcterms:modified xsi:type="dcterms:W3CDTF">2020-02-27T14:17:52Z</dcterms:modified>
</cp:coreProperties>
</file>