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62" r:id="rId2"/>
    <p:sldId id="263" r:id="rId3"/>
    <p:sldId id="264" r:id="rId4"/>
    <p:sldId id="265" r:id="rId5"/>
    <p:sldId id="267" r:id="rId6"/>
    <p:sldId id="268" r:id="rId7"/>
    <p:sldId id="269" r:id="rId8"/>
    <p:sldId id="270" r:id="rId9"/>
    <p:sldId id="271" r:id="rId10"/>
    <p:sldId id="272" r:id="rId11"/>
    <p:sldId id="273" r:id="rId12"/>
    <p:sldId id="274" r:id="rId13"/>
    <p:sldId id="275" r:id="rId14"/>
    <p:sldId id="276" r:id="rId15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E9202"/>
    <a:srgbClr val="00AACC"/>
    <a:srgbClr val="6C1A00"/>
    <a:srgbClr val="007033"/>
    <a:srgbClr val="5EEC3C"/>
    <a:srgbClr val="FFCC66"/>
    <a:srgbClr val="990099"/>
    <a:srgbClr val="CC0099"/>
    <a:srgbClr val="1D3A00"/>
    <a:srgbClr val="0032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4" d="100"/>
          <a:sy n="114" d="100"/>
        </p:scale>
        <p:origin x="726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152705" cy="1527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49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C8129B-D670-45A8-80B6-38E72459867A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9FFDEE-DC9A-4B34-B786-A450E1885E8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52534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" name="TextShape 1"/>
          <p:cNvSpPr txBox="1"/>
          <p:nvPr/>
        </p:nvSpPr>
        <p:spPr>
          <a:xfrm>
            <a:off x="3886200" y="8686800"/>
            <a:ext cx="2971440" cy="456840"/>
          </a:xfrm>
          <a:prstGeom prst="rect">
            <a:avLst/>
          </a:prstGeom>
          <a:noFill/>
          <a:ln>
            <a:noFill/>
          </a:ln>
        </p:spPr>
        <p:txBody>
          <a:bodyPr anchor="b"/>
          <a:lstStyle/>
          <a:p>
            <a:pPr>
              <a:lnSpc>
                <a:spcPct val="100000"/>
              </a:lnSpc>
            </a:pPr>
            <a:fld id="{8F7B04B0-F537-40CD-8864-A81A69644531}" type="slidenum">
              <a:rPr lang="en-US" sz="1200" strike="noStrike">
                <a:solidFill>
                  <a:srgbClr val="000000"/>
                </a:solidFill>
                <a:latin typeface="Times New Roman"/>
                <a:ea typeface="ＭＳ Ｐゴシック"/>
              </a:rPr>
              <a:pPr>
                <a:lnSpc>
                  <a:spcPct val="100000"/>
                </a:lnSpc>
              </a:pPr>
              <a:t>1</a:t>
            </a:fld>
            <a:endParaRPr/>
          </a:p>
        </p:txBody>
      </p:sp>
      <p:sp>
        <p:nvSpPr>
          <p:cNvPr id="408" name="PlaceHolder 2"/>
          <p:cNvSpPr>
            <a:spLocks noGrp="1"/>
          </p:cNvSpPr>
          <p:nvPr>
            <p:ph type="body"/>
          </p:nvPr>
        </p:nvSpPr>
        <p:spPr>
          <a:xfrm>
            <a:off x="914400" y="4343400"/>
            <a:ext cx="5028840" cy="4114440"/>
          </a:xfrm>
          <a:prstGeom prst="rect">
            <a:avLst/>
          </a:prstGeom>
        </p:spPr>
        <p:txBody>
          <a:bodyPr/>
          <a:lstStyle/>
          <a:p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14502238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BB1FEF8-0317-4B47-B5EF-BC3F5F6157B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7475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475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2000441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166B191-595A-484F-988E-2D23F7A5D3E5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7577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577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6297124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4173CFE-FA2C-4D02-ADA8-3CB67A448B97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7680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680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7234607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54461856-DB1F-4412-BE9E-4B5C9EE33BF4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7782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782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99050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B761381E-DD9C-014E-82CA-C5A5E97D6283}" type="slidenum">
              <a:rPr lang="en-US"/>
              <a:pPr/>
              <a:t>2</a:t>
            </a:fld>
            <a:endParaRPr lang="en-US"/>
          </a:p>
        </p:txBody>
      </p:sp>
      <p:sp>
        <p:nvSpPr>
          <p:cNvPr id="93185" name="Text Box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1000" y="693738"/>
            <a:ext cx="6096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</p:sp>
      <p:sp>
        <p:nvSpPr>
          <p:cNvPr id="93186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6360" y="4342535"/>
            <a:ext cx="5486681" cy="4114511"/>
          </a:xfrm>
          <a:prstGeom prst="rect">
            <a:avLst/>
          </a:prstGeom>
          <a:noFill/>
          <a:ln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5475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E0FD1677-4F31-49B8-82B7-956F7FB20CF4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6144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71224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AD44789-06FC-423C-9B43-89A3678D27B0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246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43547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323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7125060-04EC-4C98-97F3-31D37AAB0B2A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696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96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432833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6A55DE8-A11C-4B89-B920-486DDD267FBC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706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06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6101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80686F3-394B-4D7B-9B3B-82446A0CBE5A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716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16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06735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11A9656B-D1A0-48DF-A657-F61EA56C46FD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727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27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920228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1C4F3DE-0296-46CB-919B-532BD316AD51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7372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533400" y="763588"/>
            <a:ext cx="6705600" cy="37719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373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77875" y="4776788"/>
            <a:ext cx="6218238" cy="4525962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9421140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517900" y="1960930"/>
            <a:ext cx="7177135" cy="1985165"/>
          </a:xfr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r">
              <a:defRPr sz="3600">
                <a:solidFill>
                  <a:srgbClr val="007033"/>
                </a:solidFill>
              </a:defRPr>
            </a:lvl1pPr>
          </a:lstStyle>
          <a:p>
            <a:r>
              <a:rPr lang="en-US" dirty="0"/>
              <a:t>Click to edit </a:t>
            </a:r>
            <a:br>
              <a:rPr lang="en-US" dirty="0"/>
            </a:br>
            <a:r>
              <a:rPr lang="en-US" dirty="0"/>
              <a:t>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7900" y="3946095"/>
            <a:ext cx="7177135" cy="763525"/>
          </a:xfrm>
        </p:spPr>
        <p:txBody>
          <a:bodyPr>
            <a:normAutofit/>
          </a:bodyPr>
          <a:lstStyle>
            <a:lvl1pPr marL="0" indent="0" algn="r">
              <a:buNone/>
              <a:defRPr sz="2800" b="0" i="0">
                <a:solidFill>
                  <a:schemeClr val="bg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387517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77607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4286657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89360994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6481" y="205222"/>
            <a:ext cx="8251200" cy="85761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97121" y="1242131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97121" y="2990834"/>
            <a:ext cx="7657920" cy="164501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0"/>
          </p:nvPr>
        </p:nvSpPr>
        <p:spPr>
          <a:xfrm>
            <a:off x="8298720" y="4821627"/>
            <a:ext cx="384480" cy="218183"/>
          </a:xfrm>
        </p:spPr>
        <p:txBody>
          <a:bodyPr/>
          <a:lstStyle>
            <a:lvl1pPr>
              <a:defRPr/>
            </a:lvl1pPr>
          </a:lstStyle>
          <a:p>
            <a:fld id="{212BFDF1-8F21-44AC-92B2-F416D4A891C9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6" name="Date Placeholder 5"/>
          <p:cNvSpPr>
            <a:spLocks noGrp="1"/>
          </p:cNvSpPr>
          <p:nvPr>
            <p:ph type="dt" idx="11"/>
          </p:nvPr>
        </p:nvSpPr>
        <p:spPr>
          <a:xfrm>
            <a:off x="6164641" y="4666090"/>
            <a:ext cx="2128320" cy="154457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idx="12"/>
          </p:nvPr>
        </p:nvSpPr>
        <p:spPr>
          <a:xfrm>
            <a:off x="5401440" y="4821627"/>
            <a:ext cx="2897280" cy="218183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en-US"/>
              <a:t>  –  </a:t>
            </a:r>
          </a:p>
        </p:txBody>
      </p:sp>
    </p:spTree>
    <p:extLst>
      <p:ext uri="{BB962C8B-B14F-4D97-AF65-F5344CB8AC3E}">
        <p14:creationId xmlns:p14="http://schemas.microsoft.com/office/powerpoint/2010/main" val="8662818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5"/>
            <a:ext cx="8246069" cy="763525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197405"/>
            <a:ext cx="8246070" cy="3512215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471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433880"/>
            <a:ext cx="8093365" cy="572644"/>
          </a:xfrm>
        </p:spPr>
        <p:txBody>
          <a:bodyPr>
            <a:normAutofit/>
          </a:bodyPr>
          <a:lstStyle>
            <a:lvl1pPr algn="l">
              <a:defRPr sz="3600">
                <a:solidFill>
                  <a:srgbClr val="007033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8966" y="1044700"/>
            <a:ext cx="8093364" cy="3511061"/>
          </a:xfrm>
        </p:spPr>
        <p:txBody>
          <a:bodyPr/>
          <a:lstStyle>
            <a:lvl1pPr algn="l">
              <a:defRPr sz="2800">
                <a:solidFill>
                  <a:schemeClr val="tx1"/>
                </a:solidFill>
              </a:defRPr>
            </a:lvl1pPr>
            <a:lvl2pPr algn="l">
              <a:defRPr>
                <a:solidFill>
                  <a:schemeClr val="tx1"/>
                </a:solidFill>
              </a:defRPr>
            </a:lvl2pPr>
            <a:lvl3pPr algn="l">
              <a:defRPr>
                <a:solidFill>
                  <a:schemeClr val="tx1"/>
                </a:solidFill>
              </a:defRPr>
            </a:lvl3pPr>
            <a:lvl4pPr algn="l">
              <a:defRPr>
                <a:solidFill>
                  <a:schemeClr val="tx1"/>
                </a:solidFill>
              </a:defRPr>
            </a:lvl4pPr>
            <a:lvl5pPr algn="l"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93913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34415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79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8965" y="281176"/>
            <a:ext cx="8246069" cy="916230"/>
          </a:xfrm>
        </p:spPr>
        <p:txBody>
          <a:bodyPr>
            <a:normAutofit/>
          </a:bodyPr>
          <a:lstStyle>
            <a:lvl1pPr algn="r">
              <a:defRPr sz="3600" baseline="0">
                <a:solidFill>
                  <a:srgbClr val="5EEC3C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6879" y="1655520"/>
            <a:ext cx="4040188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6879" y="2135341"/>
            <a:ext cx="4040188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000" y="1655520"/>
            <a:ext cx="4041775" cy="479822"/>
          </a:xfrm>
        </p:spPr>
        <p:txBody>
          <a:bodyPr anchor="b"/>
          <a:lstStyle>
            <a:lvl1pPr marL="0" indent="0" algn="ctr">
              <a:buNone/>
              <a:defRPr sz="2400" b="1">
                <a:solidFill>
                  <a:schemeClr val="bg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72000" y="2135341"/>
            <a:ext cx="4041775" cy="2137871"/>
          </a:xfrm>
        </p:spPr>
        <p:txBody>
          <a:bodyPr/>
          <a:lstStyle>
            <a:lvl1pPr algn="ctr">
              <a:defRPr sz="2400">
                <a:solidFill>
                  <a:schemeClr val="bg1"/>
                </a:solidFill>
              </a:defRPr>
            </a:lvl1pPr>
            <a:lvl2pPr algn="ctr">
              <a:defRPr sz="2000">
                <a:solidFill>
                  <a:schemeClr val="bg1"/>
                </a:solidFill>
              </a:defRPr>
            </a:lvl2pPr>
            <a:lvl3pPr algn="ctr">
              <a:defRPr sz="1800">
                <a:solidFill>
                  <a:schemeClr val="bg1"/>
                </a:solidFill>
              </a:defRPr>
            </a:lvl3pPr>
            <a:lvl4pPr algn="ctr">
              <a:defRPr sz="1600">
                <a:solidFill>
                  <a:schemeClr val="bg1"/>
                </a:solidFill>
              </a:defRPr>
            </a:lvl4pPr>
            <a:lvl5pPr algn="ctr">
              <a:defRPr sz="1600">
                <a:solidFill>
                  <a:schemeClr val="bg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122911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0297731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4251864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4767263"/>
            <a:ext cx="2895600" cy="273844"/>
          </a:xfrm>
        </p:spPr>
        <p:txBody>
          <a:bodyPr/>
          <a:lstStyle>
            <a:lvl1pPr>
              <a:defRPr>
                <a:solidFill>
                  <a:srgbClr val="6C1A00"/>
                </a:solidFill>
              </a:defRPr>
            </a:lvl1pPr>
          </a:lstStyle>
          <a:p>
            <a:r>
              <a:rPr lang="en-US" dirty="0" smtClean="0"/>
              <a:t>CompEd2019, Chengdu, China</a:t>
            </a:r>
          </a:p>
        </p:txBody>
      </p:sp>
    </p:spTree>
    <p:extLst>
      <p:ext uri="{BB962C8B-B14F-4D97-AF65-F5344CB8AC3E}">
        <p14:creationId xmlns:p14="http://schemas.microsoft.com/office/powerpoint/2010/main" val="31744526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74F12-AA26-4AC8-9962-C36BB8F32554}" type="datetimeFigureOut">
              <a:rPr lang="en-US" smtClean="0"/>
              <a:pPr/>
              <a:t>3/3/2020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2CCC60-E8CD-4174-8B1A-7DF615B22EE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FD6D7A0-E93F-41B3-989C-1EFD83334D05}"/>
              </a:ext>
            </a:extLst>
          </p:cNvPr>
          <p:cNvSpPr txBox="1"/>
          <p:nvPr userDrawn="1"/>
        </p:nvSpPr>
        <p:spPr>
          <a:xfrm>
            <a:off x="-9150" y="5213747"/>
            <a:ext cx="8389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This presentation uses a free template provided by FPPT.com</a:t>
            </a:r>
          </a:p>
          <a:p>
            <a:r>
              <a:rPr lang="en-US" sz="1400">
                <a:solidFill>
                  <a:schemeClr val="bg1">
                    <a:lumMod val="65000"/>
                  </a:schemeClr>
                </a:solidFill>
              </a:rPr>
              <a:t>www.free-power-point-templates.com</a:t>
            </a:r>
          </a:p>
        </p:txBody>
      </p:sp>
    </p:spTree>
    <p:extLst>
      <p:ext uri="{BB962C8B-B14F-4D97-AF65-F5344CB8AC3E}">
        <p14:creationId xmlns:p14="http://schemas.microsoft.com/office/powerpoint/2010/main" val="19440393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1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CustomShape 3"/>
          <p:cNvSpPr/>
          <p:nvPr/>
        </p:nvSpPr>
        <p:spPr>
          <a:xfrm>
            <a:off x="914400" y="440308"/>
            <a:ext cx="7268040" cy="98199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/>
          <a:lstStyle/>
          <a:p>
            <a:pPr algn="ctr">
              <a:lnSpc>
                <a:spcPct val="100000"/>
              </a:lnSpc>
            </a:pPr>
            <a:r>
              <a:rPr lang="en-US" sz="4000" strike="noStrike" dirty="0" smtClean="0">
                <a:solidFill>
                  <a:schemeClr val="tx2"/>
                </a:solidFill>
                <a:latin typeface="+mj-lt"/>
                <a:ea typeface="ＭＳ Ｐゴシック"/>
              </a:rPr>
              <a:t>CSCI 204: Data Structures &amp; Algorithms</a:t>
            </a:r>
            <a:endParaRPr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algn="r">
              <a:lnSpc>
                <a:spcPct val="100000"/>
              </a:lnSpc>
            </a:pPr>
            <a:fld id="{F9D70459-44AE-4329-9938-16C992EFD9D0}" type="slidenum">
              <a:rPr lang="uk-UA" sz="1200" strike="noStrike" smtClean="0">
                <a:solidFill>
                  <a:srgbClr val="8B8B8B"/>
                </a:solidFill>
                <a:latin typeface="Calibri"/>
              </a:rPr>
              <a:pPr algn="r">
                <a:lnSpc>
                  <a:spcPct val="100000"/>
                </a:lnSpc>
              </a:pPr>
              <a:t>1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576136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CF45A31-5A73-436C-A542-AD398EBDAA8B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1740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5" y="1044700"/>
            <a:ext cx="794066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What happens if we </a:t>
            </a:r>
            <a:r>
              <a:rPr lang="en-US" altLang="en-US" dirty="0" err="1"/>
              <a:t>enqueue</a:t>
            </a:r>
            <a:r>
              <a:rPr lang="en-US" altLang="en-US" dirty="0"/>
              <a:t> 39?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Since we are using a circular array, the same steps are followed.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But since </a:t>
            </a:r>
            <a:r>
              <a:rPr lang="en-US" altLang="en-US" dirty="0">
                <a:solidFill>
                  <a:srgbClr val="003B7C"/>
                </a:solidFill>
              </a:rPr>
              <a:t>back</a:t>
            </a:r>
            <a:r>
              <a:rPr lang="en-US" altLang="en-US" dirty="0"/>
              <a:t> is at the end of the array, it wraps around to the front.</a:t>
            </a: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71301" y="3468700"/>
            <a:ext cx="4017600" cy="12409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7347116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2DD7CFBD-F8A1-4F05-A28E-C11E78EF3DB8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1843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8434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365196" y="1201231"/>
            <a:ext cx="6566314" cy="3433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200" b="1" dirty="0">
                <a:latin typeface="Courier New" panose="02070309020205020404" pitchFamily="49" charset="0"/>
              </a:rPr>
              <a:t>class</a:t>
            </a:r>
            <a:r>
              <a:rPr lang="en-US" altLang="en-US" sz="1200" dirty="0">
                <a:latin typeface="Courier New" panose="02070309020205020404" pitchFamily="49" charset="0"/>
              </a:rPr>
              <a:t> Queue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__</a:t>
            </a:r>
            <a:r>
              <a:rPr lang="en-US" altLang="en-US" sz="1200" dirty="0" err="1">
                <a:latin typeface="Courier New" panose="02070309020205020404" pitchFamily="49" charset="0"/>
              </a:rPr>
              <a:t>init</a:t>
            </a:r>
            <a:r>
              <a:rPr lang="en-US" altLang="en-US" sz="1200" dirty="0">
                <a:latin typeface="Courier New" panose="02070309020205020404" pitchFamily="49" charset="0"/>
              </a:rPr>
              <a:t>__( self, </a:t>
            </a:r>
            <a:r>
              <a:rPr lang="en-US" altLang="en-US" sz="1200" dirty="0" err="1">
                <a:latin typeface="Courier New" panose="02070309020205020404" pitchFamily="49" charset="0"/>
              </a:rPr>
              <a:t>max_size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)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200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self._front</a:t>
            </a:r>
            <a:r>
              <a:rPr lang="en-US" altLang="en-US" sz="1200" dirty="0">
                <a:latin typeface="Courier New" panose="02070309020205020404" pitchFamily="49" charset="0"/>
              </a:rPr>
              <a:t> = 0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self._back</a:t>
            </a:r>
            <a:r>
              <a:rPr lang="en-US" altLang="en-US" sz="1200" dirty="0">
                <a:latin typeface="Courier New" panose="02070309020205020404" pitchFamily="49" charset="0"/>
              </a:rPr>
              <a:t> = </a:t>
            </a:r>
            <a:r>
              <a:rPr lang="en-US" altLang="en-US" sz="1200" dirty="0" err="1">
                <a:latin typeface="Courier New" panose="02070309020205020404" pitchFamily="49" charset="0"/>
              </a:rPr>
              <a:t>max_size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- 1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self._</a:t>
            </a:r>
            <a:r>
              <a:rPr lang="en-US" altLang="en-US" sz="1200" dirty="0" err="1">
                <a:latin typeface="Courier New" panose="02070309020205020404" pitchFamily="49" charset="0"/>
              </a:rPr>
              <a:t>qarray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= Array( </a:t>
            </a:r>
            <a:r>
              <a:rPr lang="en-US" altLang="en-US" sz="1200" dirty="0" err="1">
                <a:latin typeface="Courier New" panose="02070309020205020404" pitchFamily="49" charset="0"/>
              </a:rPr>
              <a:t>max_size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endParaRPr lang="en-US" altLang="en-US" sz="1200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is_empty</a:t>
            </a:r>
            <a:r>
              <a:rPr lang="en-US" altLang="en-US" sz="1200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return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200" dirty="0">
                <a:latin typeface="Courier New" panose="02070309020205020404" pitchFamily="49" charset="0"/>
              </a:rPr>
              <a:t> == 0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200" i="1" dirty="0">
                <a:solidFill>
                  <a:srgbClr val="003B7C"/>
                </a:solidFill>
                <a:latin typeface="Courier New" panose="02070309020205020404" pitchFamily="49" charset="0"/>
              </a:rPr>
              <a:t>   # A new operation specifically for the circular array.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is_full</a:t>
            </a:r>
            <a:r>
              <a:rPr lang="en-US" altLang="en-US" sz="1200" dirty="0">
                <a:latin typeface="Courier New" panose="02070309020205020404" pitchFamily="49" charset="0"/>
              </a:rPr>
              <a:t>( self )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return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200" dirty="0">
                <a:latin typeface="Courier New" panose="02070309020205020404" pitchFamily="49" charset="0"/>
              </a:rPr>
              <a:t> == </a:t>
            </a:r>
            <a:r>
              <a:rPr lang="en-US" altLang="en-US" sz="1200" dirty="0" err="1">
                <a:latin typeface="Courier New" panose="02070309020205020404" pitchFamily="49" charset="0"/>
              </a:rPr>
              <a:t>len</a:t>
            </a:r>
            <a:r>
              <a:rPr lang="en-US" altLang="en-US" sz="1200" dirty="0">
                <a:latin typeface="Courier New" panose="02070309020205020404" pitchFamily="49" charset="0"/>
              </a:rPr>
              <a:t>(self._</a:t>
            </a:r>
            <a:r>
              <a:rPr lang="en-US" altLang="en-US" sz="1200" dirty="0" err="1">
                <a:latin typeface="Courier New" panose="02070309020205020404" pitchFamily="49" charset="0"/>
              </a:rPr>
              <a:t>qarray</a:t>
            </a:r>
            <a:r>
              <a:rPr lang="en-US" altLang="en-US" sz="12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</a:t>
            </a:r>
            <a:r>
              <a:rPr lang="en-US" altLang="en-US" sz="12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200" dirty="0">
                <a:latin typeface="Courier New" panose="02070309020205020404" pitchFamily="49" charset="0"/>
              </a:rPr>
              <a:t> __</a:t>
            </a:r>
            <a:r>
              <a:rPr lang="en-US" altLang="en-US" sz="1200" dirty="0" err="1">
                <a:latin typeface="Courier New" panose="02070309020205020404" pitchFamily="49" charset="0"/>
              </a:rPr>
              <a:t>len</a:t>
            </a:r>
            <a:r>
              <a:rPr lang="en-US" altLang="en-US" sz="1200" dirty="0">
                <a:latin typeface="Courier New" panose="02070309020205020404" pitchFamily="49" charset="0"/>
              </a:rPr>
              <a:t>__( self ) :</a:t>
            </a:r>
          </a:p>
          <a:p>
            <a:pPr>
              <a:lnSpc>
                <a:spcPct val="94000"/>
              </a:lnSpc>
            </a:pPr>
            <a:r>
              <a:rPr lang="en-US" altLang="en-US" sz="1200" dirty="0">
                <a:latin typeface="Courier New" panose="02070309020205020404" pitchFamily="49" charset="0"/>
              </a:rPr>
              <a:t>    </a:t>
            </a:r>
            <a:r>
              <a:rPr lang="en-US" altLang="en-US" sz="1200" b="1" dirty="0">
                <a:latin typeface="Courier New" panose="02070309020205020404" pitchFamily="49" charset="0"/>
              </a:rPr>
              <a:t>return</a:t>
            </a:r>
            <a:r>
              <a:rPr lang="en-US" altLang="en-US" sz="1200" dirty="0">
                <a:latin typeface="Courier New" panose="02070309020205020404" pitchFamily="49" charset="0"/>
              </a:rPr>
              <a:t> </a:t>
            </a:r>
            <a:r>
              <a:rPr lang="en-US" altLang="en-US" sz="1200" dirty="0" err="1">
                <a:latin typeface="Courier New" panose="02070309020205020404" pitchFamily="49" charset="0"/>
              </a:rPr>
              <a:t>self._count</a:t>
            </a: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endParaRPr lang="en-US" altLang="en-US" sz="12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2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arrayqueue.py</a:t>
            </a:r>
          </a:p>
        </p:txBody>
      </p:sp>
    </p:spTree>
    <p:extLst>
      <p:ext uri="{BB962C8B-B14F-4D97-AF65-F5344CB8AC3E}">
        <p14:creationId xmlns:p14="http://schemas.microsoft.com/office/powerpoint/2010/main" val="24312859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11C9AEFB-C343-4B6B-BD7B-C095B95C5D80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1945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9458" name="Line 2"/>
          <p:cNvSpPr>
            <a:spLocks noChangeShapeType="1"/>
          </p:cNvSpPr>
          <p:nvPr/>
        </p:nvSpPr>
        <p:spPr bwMode="auto">
          <a:xfrm>
            <a:off x="2076120" y="1088911"/>
            <a:ext cx="5132160" cy="1080"/>
          </a:xfrm>
          <a:prstGeom prst="line">
            <a:avLst/>
          </a:prstGeom>
          <a:noFill/>
          <a:ln w="2556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 sz="1225"/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1059784" y="1201231"/>
            <a:ext cx="7482545" cy="3433320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0" tIns="8229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>
              <a:lnSpc>
                <a:spcPct val="94000"/>
              </a:lnSpc>
            </a:pP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b="1" dirty="0">
                <a:latin typeface="Courier New" panose="02070309020205020404" pitchFamily="49" charset="0"/>
              </a:rPr>
              <a:t>class</a:t>
            </a:r>
            <a:r>
              <a:rPr lang="en-US" altLang="en-US" sz="1400" dirty="0">
                <a:latin typeface="Courier New" panose="02070309020205020404" pitchFamily="49" charset="0"/>
              </a:rPr>
              <a:t> Queue :</a:t>
            </a:r>
          </a:p>
          <a:p>
            <a:pPr>
              <a:lnSpc>
                <a:spcPct val="94000"/>
              </a:lnSpc>
            </a:pPr>
            <a:r>
              <a:rPr lang="en-US" altLang="en-US" sz="1400" i="1" dirty="0">
                <a:solidFill>
                  <a:srgbClr val="003B7C"/>
                </a:solidFill>
                <a:latin typeface="Courier New" panose="02070309020205020404" pitchFamily="49" charset="0"/>
              </a:rPr>
              <a:t># ...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enqueue</a:t>
            </a:r>
            <a:r>
              <a:rPr lang="en-US" altLang="en-US" sz="1400" dirty="0">
                <a:latin typeface="Courier New" panose="02070309020205020404" pitchFamily="49" charset="0"/>
              </a:rPr>
              <a:t>( self, item ):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assert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b="1" dirty="0">
                <a:latin typeface="Courier New" panose="02070309020205020404" pitchFamily="49" charset="0"/>
              </a:rPr>
              <a:t>not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self.is_full</a:t>
            </a:r>
            <a:r>
              <a:rPr lang="en-US" altLang="en-US" sz="1400" dirty="0">
                <a:latin typeface="Courier New" panose="02070309020205020404" pitchFamily="49" charset="0"/>
              </a:rPr>
              <a:t>(), "Cannot </a:t>
            </a:r>
            <a:r>
              <a:rPr lang="en-US" altLang="en-US" sz="1400" dirty="0" err="1">
                <a:latin typeface="Courier New" panose="02070309020205020404" pitchFamily="49" charset="0"/>
              </a:rPr>
              <a:t>enqueue</a:t>
            </a:r>
            <a:r>
              <a:rPr lang="en-US" altLang="en-US" sz="1400" dirty="0">
                <a:latin typeface="Courier New" panose="02070309020205020404" pitchFamily="49" charset="0"/>
              </a:rPr>
              <a:t> to a full queue."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max_size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=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qarray</a:t>
            </a:r>
            <a:r>
              <a:rPr lang="en-US" altLang="en-US" sz="14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self._back</a:t>
            </a:r>
            <a:r>
              <a:rPr lang="en-US" altLang="en-US" sz="1400" dirty="0">
                <a:latin typeface="Courier New" panose="02070309020205020404" pitchFamily="49" charset="0"/>
              </a:rPr>
              <a:t> = (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self._back</a:t>
            </a:r>
            <a:r>
              <a:rPr lang="en-US" altLang="en-US" sz="1400" dirty="0">
                <a:latin typeface="Courier New" panose="02070309020205020404" pitchFamily="49" charset="0"/>
              </a:rPr>
              <a:t> + 1) % </a:t>
            </a:r>
            <a:r>
              <a:rPr lang="en-US" altLang="en-US" sz="1400" dirty="0" err="1">
                <a:latin typeface="Courier New" panose="02070309020205020404" pitchFamily="49" charset="0"/>
              </a:rPr>
              <a:t>max_size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qarray</a:t>
            </a:r>
            <a:r>
              <a:rPr lang="en-US" altLang="en-US" sz="1400" dirty="0">
                <a:latin typeface="Courier New" panose="02070309020205020404" pitchFamily="49" charset="0"/>
              </a:rPr>
              <a:t>[</a:t>
            </a:r>
            <a:r>
              <a:rPr lang="en-US" altLang="en-US" sz="1400" dirty="0" err="1">
                <a:latin typeface="Courier New" panose="02070309020205020404" pitchFamily="49" charset="0"/>
              </a:rPr>
              <a:t>self</a:t>
            </a:r>
            <a:r>
              <a:rPr lang="en-US" altLang="en-US" sz="1400" dirty="0" err="1">
                <a:latin typeface="Courier New" panose="02070309020205020404" pitchFamily="49" charset="0"/>
              </a:rPr>
              <a:t>._back</a:t>
            </a:r>
            <a:r>
              <a:rPr lang="en-US" altLang="en-US" sz="1400" dirty="0">
                <a:latin typeface="Courier New" panose="02070309020205020404" pitchFamily="49" charset="0"/>
              </a:rPr>
              <a:t>] = item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00" dirty="0">
                <a:latin typeface="Courier New" panose="02070309020205020404" pitchFamily="49" charset="0"/>
              </a:rPr>
              <a:t> += 1 </a:t>
            </a:r>
          </a:p>
          <a:p>
            <a:pPr>
              <a:lnSpc>
                <a:spcPct val="94000"/>
              </a:lnSpc>
            </a:pPr>
            <a:endParaRPr lang="en-US" altLang="en-US" sz="1400" i="1" dirty="0">
              <a:solidFill>
                <a:srgbClr val="003B7C"/>
              </a:solidFill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</a:t>
            </a:r>
            <a:r>
              <a:rPr lang="en-US" altLang="en-US" sz="1400" b="1" dirty="0" err="1">
                <a:latin typeface="Courier New" panose="02070309020205020404" pitchFamily="49" charset="0"/>
              </a:rPr>
              <a:t>def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dequeue</a:t>
            </a:r>
            <a:r>
              <a:rPr lang="en-US" altLang="en-US" sz="1400" dirty="0">
                <a:latin typeface="Courier New" panose="02070309020205020404" pitchFamily="49" charset="0"/>
              </a:rPr>
              <a:t>( self ): 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assert not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self.is_empty</a:t>
            </a:r>
            <a:r>
              <a:rPr lang="en-US" altLang="en-US" sz="1400" dirty="0">
                <a:latin typeface="Courier New" panose="02070309020205020404" pitchFamily="49" charset="0"/>
              </a:rPr>
              <a:t>(), "Cannot </a:t>
            </a:r>
            <a:r>
              <a:rPr lang="en-US" altLang="en-US" sz="1400" dirty="0" err="1">
                <a:latin typeface="Courier New" panose="02070309020205020404" pitchFamily="49" charset="0"/>
              </a:rPr>
              <a:t>dequeue</a:t>
            </a:r>
            <a:r>
              <a:rPr lang="en-US" altLang="en-US" sz="1400" dirty="0">
                <a:latin typeface="Courier New" panose="02070309020205020404" pitchFamily="49" charset="0"/>
              </a:rPr>
              <a:t> from an empty queue."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item = 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qarray</a:t>
            </a:r>
            <a:r>
              <a:rPr lang="en-US" altLang="en-US" sz="1400" dirty="0">
                <a:latin typeface="Courier New" panose="02070309020205020404" pitchFamily="49" charset="0"/>
              </a:rPr>
              <a:t>[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self._front</a:t>
            </a:r>
            <a:r>
              <a:rPr lang="en-US" altLang="en-US" sz="1400" dirty="0">
                <a:latin typeface="Courier New" panose="02070309020205020404" pitchFamily="49" charset="0"/>
              </a:rPr>
              <a:t> ]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max_size</a:t>
            </a:r>
            <a:r>
              <a:rPr lang="en-US" altLang="en-US" sz="1400" dirty="0">
                <a:latin typeface="Courier New" panose="02070309020205020404" pitchFamily="49" charset="0"/>
              </a:rPr>
              <a:t> </a:t>
            </a:r>
            <a:r>
              <a:rPr lang="en-US" altLang="en-US" sz="1400" dirty="0">
                <a:latin typeface="Courier New" panose="02070309020205020404" pitchFamily="49" charset="0"/>
              </a:rPr>
              <a:t>= </a:t>
            </a:r>
            <a:r>
              <a:rPr lang="en-US" altLang="en-US" sz="1400" dirty="0" err="1">
                <a:latin typeface="Courier New" panose="02070309020205020404" pitchFamily="49" charset="0"/>
              </a:rPr>
              <a:t>len</a:t>
            </a:r>
            <a:r>
              <a:rPr lang="en-US" altLang="en-US" sz="1400" dirty="0">
                <a:latin typeface="Courier New" panose="02070309020205020404" pitchFamily="49" charset="0"/>
              </a:rPr>
              <a:t>(self._</a:t>
            </a:r>
            <a:r>
              <a:rPr lang="en-US" altLang="en-US" sz="1400" dirty="0" err="1">
                <a:latin typeface="Courier New" panose="02070309020205020404" pitchFamily="49" charset="0"/>
              </a:rPr>
              <a:t>qarray</a:t>
            </a:r>
            <a:r>
              <a:rPr lang="en-US" altLang="en-US" sz="1400" dirty="0">
                <a:latin typeface="Courier New" panose="02070309020205020404" pitchFamily="49" charset="0"/>
              </a:rPr>
              <a:t>)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self._front</a:t>
            </a:r>
            <a:r>
              <a:rPr lang="en-US" altLang="en-US" sz="1400" dirty="0">
                <a:latin typeface="Courier New" panose="02070309020205020404" pitchFamily="49" charset="0"/>
              </a:rPr>
              <a:t> = (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self._front</a:t>
            </a:r>
            <a:r>
              <a:rPr lang="en-US" altLang="en-US" sz="1400" dirty="0">
                <a:latin typeface="Courier New" panose="02070309020205020404" pitchFamily="49" charset="0"/>
              </a:rPr>
              <a:t> + 1) % </a:t>
            </a:r>
            <a:r>
              <a:rPr lang="en-US" altLang="en-US" sz="1400" dirty="0" err="1">
                <a:latin typeface="Courier New" panose="02070309020205020404" pitchFamily="49" charset="0"/>
              </a:rPr>
              <a:t>max_size</a:t>
            </a:r>
            <a:endParaRPr lang="en-US" altLang="en-US" sz="1400" dirty="0">
              <a:latin typeface="Courier New" panose="02070309020205020404" pitchFamily="49" charset="0"/>
            </a:endParaRP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dirty="0" err="1">
                <a:latin typeface="Courier New" panose="02070309020205020404" pitchFamily="49" charset="0"/>
              </a:rPr>
              <a:t>self._count</a:t>
            </a:r>
            <a:r>
              <a:rPr lang="en-US" altLang="en-US" sz="1400" dirty="0">
                <a:latin typeface="Courier New" panose="02070309020205020404" pitchFamily="49" charset="0"/>
              </a:rPr>
              <a:t> -= 1</a:t>
            </a:r>
          </a:p>
          <a:p>
            <a:pPr>
              <a:lnSpc>
                <a:spcPct val="94000"/>
              </a:lnSpc>
            </a:pPr>
            <a:r>
              <a:rPr lang="en-US" altLang="en-US" sz="1400" dirty="0">
                <a:latin typeface="Courier New" panose="02070309020205020404" pitchFamily="49" charset="0"/>
              </a:rPr>
              <a:t>    </a:t>
            </a:r>
            <a:r>
              <a:rPr lang="en-US" altLang="en-US" sz="1400" b="1" dirty="0">
                <a:latin typeface="Courier New" panose="02070309020205020404" pitchFamily="49" charset="0"/>
              </a:rPr>
              <a:t>return</a:t>
            </a:r>
            <a:r>
              <a:rPr lang="en-US" altLang="en-US" sz="1400" dirty="0">
                <a:latin typeface="Courier New" panose="02070309020205020404" pitchFamily="49" charset="0"/>
              </a:rPr>
              <a:t> item </a:t>
            </a:r>
          </a:p>
        </p:txBody>
      </p:sp>
      <p:sp>
        <p:nvSpPr>
          <p:cNvPr id="19460" name="AutoShape 4"/>
          <p:cNvSpPr>
            <a:spLocks noChangeArrowheads="1"/>
          </p:cNvSpPr>
          <p:nvPr/>
        </p:nvSpPr>
        <p:spPr bwMode="auto">
          <a:xfrm>
            <a:off x="5964120" y="933390"/>
            <a:ext cx="1244160" cy="155520"/>
          </a:xfrm>
          <a:prstGeom prst="roundRect">
            <a:avLst>
              <a:gd name="adj" fmla="val 694"/>
            </a:avLst>
          </a:prstGeom>
          <a:solidFill>
            <a:srgbClr val="000000"/>
          </a:solidFill>
          <a:ln w="9525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9601" rIns="0" bIns="0" anchor="ctr" anchorCtr="1"/>
          <a:lstStyle>
            <a:lvl1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1pPr>
            <a:lvl2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2pPr>
            <a:lvl3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3pPr>
            <a:lvl4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4pPr>
            <a:lvl5pPr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5pPr>
            <a:lvl6pPr marL="25146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6pPr>
            <a:lvl7pPr marL="29718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7pPr>
            <a:lvl8pPr marL="34290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8pPr>
            <a:lvl9pPr marL="3886200" indent="-228600" defTabSz="45720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Arial" panose="020B0604020202020204" pitchFamily="34" charset="0"/>
                <a:ea typeface="Bitstream Vera Sans" charset="0"/>
                <a:cs typeface="Bitstream Vera Sans" charset="0"/>
              </a:defRPr>
            </a:lvl9pPr>
          </a:lstStyle>
          <a:p>
            <a:pPr algn="ctr"/>
            <a:r>
              <a:rPr lang="en-US" altLang="en-US" sz="1088">
                <a:solidFill>
                  <a:srgbClr val="FFFFFF"/>
                </a:solidFill>
              </a:rPr>
              <a:t>arrayqueue.py</a:t>
            </a:r>
          </a:p>
        </p:txBody>
      </p:sp>
    </p:spTree>
    <p:extLst>
      <p:ext uri="{BB962C8B-B14F-4D97-AF65-F5344CB8AC3E}">
        <p14:creationId xmlns:p14="http://schemas.microsoft.com/office/powerpoint/2010/main" val="76335360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lide Number Placeholder 2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B24DD862-8140-4452-93FC-CB05026DECA0}" type="slidenum">
              <a:rPr lang="en-US" altLang="en-US"/>
              <a:pPr/>
              <a:t>13</a:t>
            </a:fld>
            <a:endParaRPr lang="en-US" altLang="en-US"/>
          </a:p>
        </p:txBody>
      </p:sp>
      <p:sp>
        <p:nvSpPr>
          <p:cNvPr id="2048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 fontScale="90000"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 Analysis: Circular Array</a:t>
            </a:r>
          </a:p>
        </p:txBody>
      </p:sp>
      <p:graphicFrame>
        <p:nvGraphicFramePr>
          <p:cNvPr id="20482" name="Group 2"/>
          <p:cNvGraphicFramePr>
            <a:graphicFrameLocks noGrp="1"/>
          </p:cNvGraphicFramePr>
          <p:nvPr>
            <p:extLst/>
          </p:nvPr>
        </p:nvGraphicFramePr>
        <p:xfrm>
          <a:off x="2980081" y="1477711"/>
          <a:ext cx="3183840" cy="2076543"/>
        </p:xfrm>
        <a:graphic>
          <a:graphicData uri="http://schemas.openxmlformats.org/drawingml/2006/table">
            <a:tbl>
              <a:tblPr/>
              <a:tblGrid>
                <a:gridCol w="1593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08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 Operation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Worst Case</a:t>
                      </a:r>
                    </a:p>
                  </a:txBody>
                  <a:tcPr marL="24491" marR="24491" marT="36492" marB="24491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 = Queue()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(q)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q.is_empty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91055">
                <a:tc>
                  <a:txBody>
                    <a:bodyPr/>
                    <a:lstStyle/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q.is_full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q.enqueue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(x)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1055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x = </a:t>
                      </a: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q.dequeue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60494" marR="60494" marT="55106" marB="43105" anchor="ctr" horzOverflow="overflow">
                    <a:lnL>
                      <a:noFill/>
                    </a:lnL>
                    <a:lnR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0" marR="0" lvl="0" indent="0" algn="ctr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buNone/>
                        <a:tabLst>
                          <a:tab pos="723900" algn="l"/>
                          <a:tab pos="1447800" algn="l"/>
                          <a:tab pos="2171700" algn="l"/>
                          <a:tab pos="2895600" algn="l"/>
                          <a:tab pos="3619500" algn="l"/>
                          <a:tab pos="43434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O(1)</a:t>
                      </a:r>
                    </a:p>
                  </a:txBody>
                  <a:tcPr marL="60494" marR="60494" marT="55106" marB="43105" anchor="ctr" horzOverflow="overflow">
                    <a:lnL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119342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Your Exercise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The circular queue we just implemented uses a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count</a:t>
            </a:r>
            <a:r>
              <a:rPr lang="en-US" dirty="0" smtClean="0"/>
              <a:t> to control how the queue operates.</a:t>
            </a:r>
          </a:p>
          <a:p>
            <a:r>
              <a:rPr lang="en-US" dirty="0" smtClean="0"/>
              <a:t>Your exercise is to implement the same circular queue without the count variable.</a:t>
            </a:r>
          </a:p>
          <a:p>
            <a:r>
              <a:rPr lang="en-US" dirty="0" smtClean="0"/>
              <a:t>The basic idea is to use the relation between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front</a:t>
            </a:r>
            <a:r>
              <a:rPr lang="en-US" dirty="0" smtClean="0"/>
              <a:t> and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back</a:t>
            </a:r>
            <a:r>
              <a:rPr lang="en-US" dirty="0" smtClean="0"/>
              <a:t> to manage the queue.</a:t>
            </a:r>
          </a:p>
          <a:p>
            <a:r>
              <a:rPr lang="en-US" dirty="0" smtClean="0"/>
              <a:t>Note that without a count, one can’t tell the difference between a full queue or empty queue if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front == back</a:t>
            </a:r>
            <a:r>
              <a:rPr lang="en-US" dirty="0" smtClean="0"/>
              <a:t>, so the two have to be different when queue is empty or full.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5104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/>
          <p:cNvSpPr>
            <a:spLocks noGrp="1" noChangeArrowheads="1"/>
          </p:cNvSpPr>
          <p:nvPr>
            <p:ph type="ctrTitle"/>
          </p:nvPr>
        </p:nvSpPr>
        <p:spPr>
          <a:ln/>
        </p:spPr>
        <p:txBody>
          <a:bodyPr vert="horz" lIns="91440" tIns="24002" rIns="91440" bIns="4572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b="1" dirty="0" smtClean="0"/>
              <a:t>Circular Queue</a:t>
            </a:r>
            <a:br>
              <a:rPr lang="en-US" b="1" dirty="0" smtClean="0"/>
            </a:br>
            <a:endParaRPr lang="en-US" dirty="0"/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subTitle" idx="1"/>
          </p:nvPr>
        </p:nvSpPr>
        <p:spPr>
          <a:ln/>
        </p:spPr>
        <p:txBody>
          <a:bodyPr>
            <a:normAutofit/>
          </a:bodyPr>
          <a:lstStyle/>
          <a:p>
            <a:pPr marL="73442">
              <a:buSzPct val="45000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dirty="0"/>
              <a:t>R</a:t>
            </a:r>
            <a:r>
              <a:rPr lang="en-US" dirty="0" smtClean="0"/>
              <a:t>evised based on textbook author’s notes.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363630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7B9BF0C6-639D-49BC-A6DC-3A7855D24A23}" type="slidenum">
              <a:rPr lang="en-US" altLang="en-US"/>
              <a:pPr/>
              <a:t>3</a:t>
            </a:fld>
            <a:endParaRPr lang="en-US" altLang="en-US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solidFill>
            <a:srgbClr val="E6E6E6"/>
          </a:solidFill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>
                <a:effectLst>
                  <a:outerShdw blurRad="38100" dist="38100" dir="2700000" algn="tl">
                    <a:srgbClr val="FFFFFF"/>
                  </a:outerShdw>
                </a:effectLst>
              </a:rPr>
              <a:t>Queue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6871725" cy="2703824"/>
          </a:xfrm>
          <a:ln/>
        </p:spPr>
        <p:txBody>
          <a:bodyPr>
            <a:normAutofit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100" dirty="0"/>
              <a:t>A restricted access container that stores a linear collection.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1800" dirty="0"/>
              <a:t>Very common for solving problems in computer science that require data to be processed in the order in which it was received.</a:t>
            </a:r>
          </a:p>
          <a:p>
            <a:pPr marL="587529" lvl="1" indent="-220323">
              <a:spcAft>
                <a:spcPts val="1633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1800" dirty="0"/>
              <a:t>Provides a </a:t>
            </a:r>
            <a:r>
              <a:rPr lang="en-US" altLang="en-US" sz="1800" b="1" dirty="0"/>
              <a:t>first-in first-out</a:t>
            </a:r>
            <a:r>
              <a:rPr lang="en-US" altLang="en-US" sz="1800" dirty="0">
                <a:solidFill>
                  <a:srgbClr val="104475"/>
                </a:solidFill>
              </a:rPr>
              <a:t> </a:t>
            </a:r>
            <a:r>
              <a:rPr lang="en-US" altLang="en-US" sz="1800" dirty="0"/>
              <a:t>(FIFO) protocol.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sz="2100" dirty="0"/>
              <a:t>New items are added at the </a:t>
            </a:r>
            <a:r>
              <a:rPr lang="en-US" altLang="en-US" sz="2100" b="1" dirty="0"/>
              <a:t>back</a:t>
            </a:r>
            <a:r>
              <a:rPr lang="en-US" altLang="en-US" sz="2100" dirty="0"/>
              <a:t> while existing items are removed from the </a:t>
            </a:r>
            <a:r>
              <a:rPr lang="en-US" altLang="en-US" sz="2100" b="1" dirty="0"/>
              <a:t>front</a:t>
            </a:r>
            <a:r>
              <a:rPr lang="en-US" altLang="en-US" sz="2100" dirty="0"/>
              <a:t> of the queue.</a:t>
            </a: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8921" y="4098800"/>
            <a:ext cx="3026160" cy="5518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5458279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0A6292A-BCCF-4C38-9AD9-6410863F4058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512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The Queue ADT</a:t>
            </a:r>
          </a:p>
        </p:txBody>
      </p:sp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54374" y="1242271"/>
            <a:ext cx="7482545" cy="1940299"/>
          </a:xfrm>
          <a:ln/>
        </p:spPr>
        <p:txBody>
          <a:bodyPr>
            <a:normAutofit lnSpcReduction="10000"/>
          </a:bodyPr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A </a:t>
            </a:r>
            <a:r>
              <a:rPr lang="en-US" altLang="en-US" i="1" dirty="0">
                <a:solidFill>
                  <a:srgbClr val="104475"/>
                </a:solidFill>
              </a:rPr>
              <a:t>queue</a:t>
            </a:r>
            <a:r>
              <a:rPr lang="en-US" altLang="en-US" dirty="0"/>
              <a:t> stores a linear collection of items with access limited to a first-in first-out order.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New items are added to the back.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Existing items are removed from the front.</a:t>
            </a:r>
          </a:p>
        </p:txBody>
      </p:sp>
      <p:graphicFrame>
        <p:nvGraphicFramePr>
          <p:cNvPr id="5123" name="Group 3"/>
          <p:cNvGraphicFramePr>
            <a:graphicFrameLocks noGrp="1"/>
          </p:cNvGraphicFramePr>
          <p:nvPr>
            <p:extLst/>
          </p:nvPr>
        </p:nvGraphicFramePr>
        <p:xfrm>
          <a:off x="3624301" y="3295278"/>
          <a:ext cx="1911600" cy="1771308"/>
        </p:xfrm>
        <a:graphic>
          <a:graphicData uri="http://schemas.openxmlformats.org/drawingml/2006/table">
            <a:tbl>
              <a:tblPr/>
              <a:tblGrid>
                <a:gridCol w="191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1608906">
                <a:tc>
                  <a:txBody>
                    <a:bodyPr/>
                    <a:lstStyle>
                      <a:lvl1pPr>
                        <a:spcAft>
                          <a:spcPts val="1425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4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1pPr>
                      <a:lvl2pPr marL="431800" indent="-215900">
                        <a:spcAft>
                          <a:spcPts val="1138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2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2pPr>
                      <a:lvl3pPr>
                        <a:spcAft>
                          <a:spcPts val="850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3pPr>
                      <a:lvl4pPr>
                        <a:spcAft>
                          <a:spcPts val="575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 sz="200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4pPr>
                      <a:lvl5pPr>
                        <a:spcAft>
                          <a:spcPts val="288"/>
                        </a:spcAft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5pPr>
                      <a:lvl6pPr marL="25146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6pPr>
                      <a:lvl7pPr marL="29718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7pPr>
                      <a:lvl8pPr marL="34290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8pPr>
                      <a:lvl9pPr marL="3886200" indent="-228600" defTabSz="457200" fontAlgn="base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288"/>
                        </a:spcAft>
                        <a:buClr>
                          <a:srgbClr val="000000"/>
                        </a:buClr>
                        <a:buSzPct val="100000"/>
                        <a:buFont typeface="Times New Roman" panose="02020603050405020304" pitchFamily="18" charset="0"/>
                        <a:tabLst>
                          <a:tab pos="723900" algn="l"/>
                          <a:tab pos="1447800" algn="l"/>
                          <a:tab pos="2171700" algn="l"/>
                        </a:tabLst>
                        <a:defRPr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defRPr>
                      </a:lvl9pPr>
                    </a:lstStyle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Queue()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is_empty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len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enqueue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 item )</a:t>
                      </a:r>
                    </a:p>
                    <a:p>
                      <a:pPr marL="431800" marR="0" lvl="1" indent="-215900" algn="l" defTabSz="457200" rtl="0" eaLnBrk="1" fontAlgn="base" latinLnBrk="0" hangingPunct="0">
                        <a:lnSpc>
                          <a:spcPct val="93000"/>
                        </a:lnSpc>
                        <a:spcBef>
                          <a:spcPct val="0"/>
                        </a:spcBef>
                        <a:spcAft>
                          <a:spcPts val="1000"/>
                        </a:spcAft>
                        <a:buClr>
                          <a:srgbClr val="000000"/>
                        </a:buClr>
                        <a:buSzPct val="45000"/>
                        <a:buFont typeface="Wingdings" panose="05000000000000000000" pitchFamily="2" charset="2"/>
                        <a:buChar char=""/>
                        <a:tabLst>
                          <a:tab pos="723900" algn="l"/>
                          <a:tab pos="1447800" algn="l"/>
                          <a:tab pos="2171700" algn="l"/>
                        </a:tabLst>
                      </a:pPr>
                      <a:r>
                        <a:rPr kumimoji="0" lang="en-US" altLang="en-US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dequeue</a:t>
                      </a:r>
                      <a:r>
                        <a:rPr kumimoji="0" lang="en-US" altLang="en-US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Bitstream Vera Sans" charset="0"/>
                          <a:cs typeface="Bitstream Vera Sans" charset="0"/>
                        </a:rPr>
                        <a:t>()</a:t>
                      </a:r>
                    </a:p>
                  </a:txBody>
                  <a:tcPr marL="43105" marR="43105" marT="141560" marB="129560" horzOverflow="overflow">
                    <a:lnL>
                      <a:noFill/>
                    </a:lnL>
                    <a:lnR>
                      <a:noFill/>
                    </a:lnR>
                    <a:lnT w="360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72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2ECDE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511284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0F9DD89F-2BE2-4969-BCFB-34A2139F2280}" type="slidenum">
              <a:rPr lang="en-US" altLang="en-US"/>
              <a:pPr/>
              <a:t>5</a:t>
            </a:fld>
            <a:endParaRPr lang="en-US" altLang="en-US"/>
          </a:p>
        </p:txBody>
      </p:sp>
      <p:sp>
        <p:nvSpPr>
          <p:cNvPr id="12289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22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1242271"/>
            <a:ext cx="7482545" cy="3394440"/>
          </a:xfrm>
          <a:ln/>
        </p:spPr>
        <p:txBody>
          <a:bodyPr>
            <a:normAutofit fontScale="77500" lnSpcReduction="20000"/>
          </a:bodyPr>
          <a:lstStyle/>
          <a:p>
            <a:pPr marL="293765" indent="-220323">
              <a:spcAft>
                <a:spcPts val="12246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circular array</a:t>
            </a:r>
            <a:r>
              <a:rPr lang="en-US" altLang="en-US" dirty="0"/>
              <a:t> – an array viewed as a circle instead of a line.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Items can be added/removed without having to shift the remaining items in the process.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Introduces the concept of a maximum-capacity queue that can become full.</a:t>
            </a: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201" y="1960930"/>
            <a:ext cx="4017600" cy="10756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87333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9C691B0F-3345-4018-BC76-C153883C904F}" type="slidenum">
              <a:rPr lang="en-US" altLang="en-US"/>
              <a:pPr/>
              <a:t>6</a:t>
            </a:fld>
            <a:endParaRPr lang="en-US" altLang="en-US"/>
          </a:p>
        </p:txBody>
      </p:sp>
      <p:sp>
        <p:nvSpPr>
          <p:cNvPr id="13313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8964" y="921074"/>
            <a:ext cx="7787955" cy="2414201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How should the data be organized within the array?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count field</a:t>
            </a:r>
            <a:r>
              <a:rPr lang="en-US" altLang="en-US" dirty="0"/>
              <a:t> – number of items in the queue.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b="1" dirty="0"/>
              <a:t>front and back markers</a:t>
            </a:r>
            <a:r>
              <a:rPr lang="en-US" altLang="en-US" dirty="0"/>
              <a:t> – indicate the array elements containing the queue items.</a:t>
            </a: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2592" y="3435372"/>
            <a:ext cx="3849755" cy="1331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506164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C8B0989-24C6-4F3B-88E8-D15FFBF67A9D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4337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43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1064071"/>
            <a:ext cx="8390540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 </a:t>
            </a:r>
            <a:r>
              <a:rPr lang="en-US" altLang="en-US" dirty="0" err="1"/>
              <a:t>enqueue</a:t>
            </a:r>
            <a:r>
              <a:rPr lang="en-US" altLang="en-US" dirty="0"/>
              <a:t> an item: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new item is inserted at the position following </a:t>
            </a:r>
            <a:r>
              <a:rPr lang="en-US" altLang="en-US" dirty="0">
                <a:solidFill>
                  <a:srgbClr val="003B7C"/>
                </a:solidFill>
              </a:rPr>
              <a:t>back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>
                <a:solidFill>
                  <a:srgbClr val="003B7C"/>
                </a:solidFill>
              </a:rPr>
              <a:t>back</a:t>
            </a:r>
            <a:r>
              <a:rPr lang="en-US" altLang="en-US" dirty="0"/>
              <a:t> is advanced by one position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>
                <a:solidFill>
                  <a:srgbClr val="003B7C"/>
                </a:solidFill>
              </a:rPr>
              <a:t>count</a:t>
            </a:r>
            <a:r>
              <a:rPr lang="en-US" altLang="en-US" dirty="0"/>
              <a:t> is incremented by one.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Suppose we </a:t>
            </a:r>
            <a:r>
              <a:rPr lang="en-US" altLang="en-US" dirty="0" err="1"/>
              <a:t>enqueue</a:t>
            </a:r>
            <a:r>
              <a:rPr lang="en-US" altLang="en-US" dirty="0"/>
              <a:t> 32:</a:t>
            </a: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4130" y="3734284"/>
            <a:ext cx="4017600" cy="11782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108332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D547004F-4809-4E88-A1C0-17B4ABD4CFB9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5361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536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1670" y="990521"/>
            <a:ext cx="8093365" cy="3394440"/>
          </a:xfrm>
          <a:ln/>
        </p:spPr>
        <p:txBody>
          <a:bodyPr/>
          <a:lstStyle/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To </a:t>
            </a:r>
            <a:r>
              <a:rPr lang="en-US" altLang="en-US" dirty="0" err="1"/>
              <a:t>dequeue</a:t>
            </a:r>
            <a:r>
              <a:rPr lang="en-US" altLang="en-US" dirty="0"/>
              <a:t> an item: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the value in the </a:t>
            </a:r>
            <a:r>
              <a:rPr lang="en-US" altLang="en-US" dirty="0">
                <a:solidFill>
                  <a:srgbClr val="003B7C"/>
                </a:solidFill>
              </a:rPr>
              <a:t>front</a:t>
            </a:r>
            <a:r>
              <a:rPr lang="en-US" altLang="en-US" dirty="0"/>
              <a:t> position is saved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>
                <a:solidFill>
                  <a:srgbClr val="003B7C"/>
                </a:solidFill>
              </a:rPr>
              <a:t>front</a:t>
            </a:r>
            <a:r>
              <a:rPr lang="en-US" altLang="en-US" dirty="0"/>
              <a:t> is advanced by one position.</a:t>
            </a:r>
          </a:p>
          <a:p>
            <a:pPr marL="587529" lvl="1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>
                <a:solidFill>
                  <a:srgbClr val="003B7C"/>
                </a:solidFill>
              </a:rPr>
              <a:t>count</a:t>
            </a:r>
            <a:r>
              <a:rPr lang="en-US" altLang="en-US" dirty="0"/>
              <a:t> is decremented by one.</a:t>
            </a:r>
          </a:p>
          <a:p>
            <a:pPr marL="293765" indent="-220323"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Suppose we </a:t>
            </a:r>
            <a:r>
              <a:rPr lang="en-US" altLang="en-US" dirty="0" err="1"/>
              <a:t>dequeue</a:t>
            </a:r>
            <a:r>
              <a:rPr lang="en-US" altLang="en-US" dirty="0"/>
              <a:t> an item:</a:t>
            </a: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201" y="3662020"/>
            <a:ext cx="4017600" cy="104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92677420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fld id="{30B64E5B-99E8-4AC2-84F0-812EC3AB19FF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6385" name="Rectangle 1"/>
          <p:cNvSpPr>
            <a:spLocks noGrp="1" noChangeArrowheads="1"/>
          </p:cNvSpPr>
          <p:nvPr>
            <p:ph type="title"/>
          </p:nvPr>
        </p:nvSpPr>
        <p:spPr>
          <a:xfrm>
            <a:off x="1485361" y="205471"/>
            <a:ext cx="6189480" cy="858600"/>
          </a:xfrm>
          <a:ln/>
        </p:spPr>
        <p:txBody>
          <a:bodyPr vert="horz" lIns="68580" tIns="24002" rIns="68580" bIns="34290" rtlCol="0" anchor="ctr">
            <a:normAutofit/>
          </a:bodyPr>
          <a:lstStyle/>
          <a:p>
            <a:pPr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  <a:tab pos="5909847" algn="l"/>
              </a:tabLst>
            </a:pPr>
            <a:r>
              <a:rPr lang="en-US" altLang="en-US"/>
              <a:t>Queue: Circular Array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907080" y="1242271"/>
            <a:ext cx="7024430" cy="3394440"/>
          </a:xfrm>
          <a:ln/>
        </p:spPr>
        <p:txBody>
          <a:bodyPr/>
          <a:lstStyle/>
          <a:p>
            <a:pPr marL="293765" indent="-220323">
              <a:spcAft>
                <a:spcPts val="12246"/>
              </a:spcAft>
              <a:buSzPct val="45000"/>
              <a:buFont typeface="Wingdings" panose="05000000000000000000" pitchFamily="2" charset="2"/>
              <a:buChar char=""/>
              <a:tabLst>
                <a:tab pos="492488" algn="l"/>
                <a:tab pos="984974" algn="l"/>
                <a:tab pos="1477462" algn="l"/>
                <a:tab pos="1969949" algn="l"/>
                <a:tab pos="2462436" algn="l"/>
                <a:tab pos="2954924" algn="l"/>
                <a:tab pos="3447411" algn="l"/>
                <a:tab pos="3939899" algn="l"/>
                <a:tab pos="4432385" algn="l"/>
                <a:tab pos="4924873" algn="l"/>
                <a:tab pos="5417360" algn="l"/>
              </a:tabLst>
            </a:pPr>
            <a:r>
              <a:rPr lang="en-US" altLang="en-US" dirty="0"/>
              <a:t>Suppose we </a:t>
            </a:r>
            <a:r>
              <a:rPr lang="en-US" altLang="en-US" dirty="0" err="1"/>
              <a:t>enqueue</a:t>
            </a:r>
            <a:r>
              <a:rPr lang="en-US" altLang="en-US" dirty="0"/>
              <a:t> items 8 and 23:</a:t>
            </a: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63201" y="2059435"/>
            <a:ext cx="4017600" cy="118476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6732641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1940</TotalTime>
  <Words>716</Words>
  <Application>Microsoft Office PowerPoint</Application>
  <PresentationFormat>On-screen Show (16:9)</PresentationFormat>
  <Paragraphs>128</Paragraphs>
  <Slides>14</Slides>
  <Notes>13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2" baseType="lpstr">
      <vt:lpstr>ＭＳ Ｐゴシック</vt:lpstr>
      <vt:lpstr>Arial</vt:lpstr>
      <vt:lpstr>Bitstream Vera Sans</vt:lpstr>
      <vt:lpstr>Calibri</vt:lpstr>
      <vt:lpstr>Courier New</vt:lpstr>
      <vt:lpstr>Times New Roman</vt:lpstr>
      <vt:lpstr>Wingdings</vt:lpstr>
      <vt:lpstr>Office Theme</vt:lpstr>
      <vt:lpstr>PowerPoint Presentation</vt:lpstr>
      <vt:lpstr>Circular Queue </vt:lpstr>
      <vt:lpstr>Queue</vt:lpstr>
      <vt:lpstr>The Queue ADT</vt:lpstr>
      <vt:lpstr>Queue: Circular Array</vt:lpstr>
      <vt:lpstr>Queue: Circular Array</vt:lpstr>
      <vt:lpstr>Queue: Circular Array</vt:lpstr>
      <vt:lpstr>Queue: Circular Array</vt:lpstr>
      <vt:lpstr>Queue: Circular Array</vt:lpstr>
      <vt:lpstr>Queue: Circular Array</vt:lpstr>
      <vt:lpstr>Queue: Circular Array</vt:lpstr>
      <vt:lpstr>Queue: Circular Array</vt:lpstr>
      <vt:lpstr>Queue Analysis: Circular Array</vt:lpstr>
      <vt:lpstr>Your Exercise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Julian</dc:creator>
  <cp:lastModifiedBy>Xiannong Meng</cp:lastModifiedBy>
  <cp:revision>171</cp:revision>
  <dcterms:created xsi:type="dcterms:W3CDTF">2013-08-21T19:17:07Z</dcterms:created>
  <dcterms:modified xsi:type="dcterms:W3CDTF">2020-03-03T20:16:04Z</dcterms:modified>
</cp:coreProperties>
</file>