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B1FEF8-0317-4B47-B5EF-BC3F5F6157B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004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6B191-595A-484F-988E-2D23F7A5D3E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971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173CFE-FA2C-4D02-ADA8-3CB67A448B9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346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461856-DB1F-4412-BE9E-4B5C9EE33BF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0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4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FD1677-4F31-49B8-82B7-956F7FB20CF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12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4789-06FC-423C-9B43-89A3678D27B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32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125060-04EC-4C98-97F3-31D37AAB0B2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283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A55DE8-A11C-4B89-B920-486DDD267FB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101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0686F3-394B-4D7B-9B3B-82446A0CBE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73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A9656B-D1A0-48DF-A657-F61EA56C46F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202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C4F3DE-0296-46CB-919B-532BD316AD5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21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51200" cy="8576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242131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2990834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4821627"/>
            <a:ext cx="384480" cy="218183"/>
          </a:xfrm>
        </p:spPr>
        <p:txBody>
          <a:bodyPr/>
          <a:lstStyle>
            <a:lvl1pPr>
              <a:defRPr/>
            </a:lvl1pPr>
          </a:lstStyle>
          <a:p>
            <a:fld id="{212BFDF1-8F21-44AC-92B2-F416D4A89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4666090"/>
            <a:ext cx="2128320" cy="15445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4821627"/>
            <a:ext cx="2897280" cy="2181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86628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CF45A31-5A73-436C-A542-AD398EBDAA8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44700"/>
            <a:ext cx="794066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What happens if we </a:t>
            </a:r>
            <a:r>
              <a:rPr lang="en-US" altLang="en-US" dirty="0" err="1"/>
              <a:t>enqueue</a:t>
            </a:r>
            <a:r>
              <a:rPr lang="en-US" altLang="en-US" dirty="0"/>
              <a:t> 39?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Since we are using a circular array, the same steps are followed.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But since </a:t>
            </a:r>
            <a:r>
              <a:rPr lang="en-US" altLang="en-US" dirty="0">
                <a:solidFill>
                  <a:srgbClr val="003B7C"/>
                </a:solidFill>
              </a:rPr>
              <a:t>back</a:t>
            </a:r>
            <a:r>
              <a:rPr lang="en-US" altLang="en-US" dirty="0"/>
              <a:t> is at the end of the array, it wraps around to the front.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01" y="3468700"/>
            <a:ext cx="4017600" cy="124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471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D7CFBD-F8A1-4F05-A28E-C11E78EF3DB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65196" y="1201231"/>
            <a:ext cx="6566314" cy="3433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200" b="1" dirty="0">
                <a:latin typeface="Courier New" panose="02070309020205020404" pitchFamily="49" charset="0"/>
              </a:rPr>
              <a:t>class</a:t>
            </a:r>
            <a:r>
              <a:rPr lang="en-US" altLang="en-US" sz="1200" dirty="0">
                <a:latin typeface="Courier New" panose="02070309020205020404" pitchFamily="49" charset="0"/>
              </a:rPr>
              <a:t> Queue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__</a:t>
            </a:r>
            <a:r>
              <a:rPr lang="en-US" altLang="en-US" sz="1200" dirty="0" err="1">
                <a:latin typeface="Courier New" panose="02070309020205020404" pitchFamily="49" charset="0"/>
              </a:rPr>
              <a:t>init</a:t>
            </a:r>
            <a:r>
              <a:rPr lang="en-US" altLang="en-US" sz="1200" dirty="0">
                <a:latin typeface="Courier New" panose="02070309020205020404" pitchFamily="49" charset="0"/>
              </a:rPr>
              <a:t>__( self, </a:t>
            </a:r>
            <a:r>
              <a:rPr lang="en-US" altLang="en-US" sz="12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200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self._front</a:t>
            </a:r>
            <a:r>
              <a:rPr lang="en-US" altLang="en-US" sz="1200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self._back</a:t>
            </a:r>
            <a:r>
              <a:rPr lang="en-US" altLang="en-US" sz="1200" dirty="0">
                <a:latin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- 1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self._</a:t>
            </a:r>
            <a:r>
              <a:rPr lang="en-US" altLang="en-US" sz="1200" dirty="0" err="1">
                <a:latin typeface="Courier New" panose="02070309020205020404" pitchFamily="49" charset="0"/>
              </a:rPr>
              <a:t>qarray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= Array( </a:t>
            </a:r>
            <a:r>
              <a:rPr lang="en-US" altLang="en-US" sz="12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200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is_empty</a:t>
            </a:r>
            <a:r>
              <a:rPr lang="en-US" altLang="en-US" sz="1200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return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200" dirty="0">
                <a:latin typeface="Courier New" panose="02070309020205020404" pitchFamily="49" charset="0"/>
              </a:rPr>
              <a:t> == 0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2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A new operation specifically for the circular array.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is_full</a:t>
            </a:r>
            <a:r>
              <a:rPr lang="en-US" altLang="en-US" sz="1200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return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200" dirty="0">
                <a:latin typeface="Courier New" panose="02070309020205020404" pitchFamily="49" charset="0"/>
              </a:rPr>
              <a:t> == </a:t>
            </a:r>
            <a:r>
              <a:rPr lang="en-US" altLang="en-US" sz="1200" dirty="0" err="1">
                <a:latin typeface="Courier New" panose="02070309020205020404" pitchFamily="49" charset="0"/>
              </a:rPr>
              <a:t>len</a:t>
            </a:r>
            <a:r>
              <a:rPr lang="en-US" altLang="en-US" sz="1200" dirty="0">
                <a:latin typeface="Courier New" panose="02070309020205020404" pitchFamily="49" charset="0"/>
              </a:rPr>
              <a:t>(self._</a:t>
            </a:r>
            <a:r>
              <a:rPr lang="en-US" altLang="en-US" sz="1200" dirty="0" err="1">
                <a:latin typeface="Courier New" panose="02070309020205020404" pitchFamily="49" charset="0"/>
              </a:rPr>
              <a:t>qarray</a:t>
            </a:r>
            <a:r>
              <a:rPr lang="en-US" altLang="en-US" sz="12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__</a:t>
            </a:r>
            <a:r>
              <a:rPr lang="en-US" altLang="en-US" sz="1200" dirty="0" err="1">
                <a:latin typeface="Courier New" panose="02070309020205020404" pitchFamily="49" charset="0"/>
              </a:rPr>
              <a:t>len</a:t>
            </a:r>
            <a:r>
              <a:rPr lang="en-US" altLang="en-US" sz="1200" dirty="0">
                <a:latin typeface="Courier New" panose="02070309020205020404" pitchFamily="49" charset="0"/>
              </a:rPr>
              <a:t>__( self )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return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self._count</a:t>
            </a: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2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arrayqueue.py</a:t>
            </a:r>
          </a:p>
        </p:txBody>
      </p:sp>
    </p:spTree>
    <p:extLst>
      <p:ext uri="{BB962C8B-B14F-4D97-AF65-F5344CB8AC3E}">
        <p14:creationId xmlns:p14="http://schemas.microsoft.com/office/powerpoint/2010/main" val="2431285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1C9AEFB-C343-4B6B-BD7B-C095B95C5D8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9784" y="1201231"/>
            <a:ext cx="7482545" cy="3433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Queue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enqueue</a:t>
            </a:r>
            <a:r>
              <a:rPr lang="en-US" altLang="en-US" sz="1400" dirty="0">
                <a:latin typeface="Courier New" panose="02070309020205020404" pitchFamily="49" charset="0"/>
              </a:rPr>
              <a:t>( self, item ):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assert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not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self.is_full</a:t>
            </a:r>
            <a:r>
              <a:rPr lang="en-US" altLang="en-US" sz="1400" dirty="0">
                <a:latin typeface="Courier New" panose="02070309020205020404" pitchFamily="49" charset="0"/>
              </a:rPr>
              <a:t>(), "Cannot </a:t>
            </a:r>
            <a:r>
              <a:rPr lang="en-US" altLang="en-US" sz="1400" dirty="0" err="1">
                <a:latin typeface="Courier New" panose="02070309020205020404" pitchFamily="49" charset="0"/>
              </a:rPr>
              <a:t>enqueue</a:t>
            </a:r>
            <a:r>
              <a:rPr lang="en-US" altLang="en-US" sz="1400" dirty="0">
                <a:latin typeface="Courier New" panose="02070309020205020404" pitchFamily="49" charset="0"/>
              </a:rPr>
              <a:t> to a full queue."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=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qarray</a:t>
            </a:r>
            <a:r>
              <a:rPr lang="en-US" altLang="en-US" sz="14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self._back</a:t>
            </a:r>
            <a:r>
              <a:rPr lang="en-US" altLang="en-US" sz="1400" dirty="0">
                <a:latin typeface="Courier New" panose="02070309020205020404" pitchFamily="49" charset="0"/>
              </a:rPr>
              <a:t> = (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self._back</a:t>
            </a:r>
            <a:r>
              <a:rPr lang="en-US" altLang="en-US" sz="1400" dirty="0">
                <a:latin typeface="Courier New" panose="02070309020205020404" pitchFamily="49" charset="0"/>
              </a:rPr>
              <a:t> + 1) % </a:t>
            </a:r>
            <a:r>
              <a:rPr lang="en-US" altLang="en-US" sz="14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qarray</a:t>
            </a:r>
            <a:r>
              <a:rPr lang="en-US" altLang="en-US" sz="1400" dirty="0"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latin typeface="Courier New" panose="02070309020205020404" pitchFamily="49" charset="0"/>
              </a:rPr>
              <a:t>self</a:t>
            </a:r>
            <a:r>
              <a:rPr lang="en-US" altLang="en-US" sz="1400" dirty="0" err="1">
                <a:latin typeface="Courier New" panose="02070309020205020404" pitchFamily="49" charset="0"/>
              </a:rPr>
              <a:t>._back</a:t>
            </a:r>
            <a:r>
              <a:rPr lang="en-US" altLang="en-US" sz="1400" dirty="0">
                <a:latin typeface="Courier New" panose="02070309020205020404" pitchFamily="49" charset="0"/>
              </a:rPr>
              <a:t>] = item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00" dirty="0">
                <a:latin typeface="Courier New" panose="02070309020205020404" pitchFamily="49" charset="0"/>
              </a:rPr>
              <a:t> += 1 </a:t>
            </a:r>
          </a:p>
          <a:p>
            <a:pPr>
              <a:lnSpc>
                <a:spcPct val="94000"/>
              </a:lnSpc>
            </a:pPr>
            <a:endParaRPr lang="en-US" altLang="en-US" sz="1400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dequeue</a:t>
            </a:r>
            <a:r>
              <a:rPr lang="en-US" altLang="en-US" sz="1400" dirty="0">
                <a:latin typeface="Courier New" panose="02070309020205020404" pitchFamily="49" charset="0"/>
              </a:rPr>
              <a:t>( self ):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assert not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self.is_empty</a:t>
            </a:r>
            <a:r>
              <a:rPr lang="en-US" altLang="en-US" sz="1400" dirty="0">
                <a:latin typeface="Courier New" panose="02070309020205020404" pitchFamily="49" charset="0"/>
              </a:rPr>
              <a:t>(), "Cannot </a:t>
            </a:r>
            <a:r>
              <a:rPr lang="en-US" altLang="en-US" sz="1400" dirty="0" err="1">
                <a:latin typeface="Courier New" panose="02070309020205020404" pitchFamily="49" charset="0"/>
              </a:rPr>
              <a:t>dequeue</a:t>
            </a:r>
            <a:r>
              <a:rPr lang="en-US" altLang="en-US" sz="1400" dirty="0">
                <a:latin typeface="Courier New" panose="02070309020205020404" pitchFamily="49" charset="0"/>
              </a:rPr>
              <a:t> from an empty queue."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item =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qarray</a:t>
            </a:r>
            <a:r>
              <a:rPr lang="en-US" altLang="en-US" sz="1400" dirty="0">
                <a:latin typeface="Courier New" panose="02070309020205020404" pitchFamily="49" charset="0"/>
              </a:rPr>
              <a:t>[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self._front</a:t>
            </a:r>
            <a:r>
              <a:rPr lang="en-US" altLang="en-US" sz="1400" dirty="0">
                <a:latin typeface="Courier New" panose="02070309020205020404" pitchFamily="49" charset="0"/>
              </a:rPr>
              <a:t> ]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=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qarray</a:t>
            </a:r>
            <a:r>
              <a:rPr lang="en-US" altLang="en-US" sz="14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self._front</a:t>
            </a:r>
            <a:r>
              <a:rPr lang="en-US" altLang="en-US" sz="1400" dirty="0">
                <a:latin typeface="Courier New" panose="02070309020205020404" pitchFamily="49" charset="0"/>
              </a:rPr>
              <a:t> = (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self._front</a:t>
            </a:r>
            <a:r>
              <a:rPr lang="en-US" altLang="en-US" sz="1400" dirty="0">
                <a:latin typeface="Courier New" panose="02070309020205020404" pitchFamily="49" charset="0"/>
              </a:rPr>
              <a:t> + 1) % </a:t>
            </a:r>
            <a:r>
              <a:rPr lang="en-US" altLang="en-US" sz="1400" dirty="0" err="1">
                <a:latin typeface="Courier New" panose="02070309020205020404" pitchFamily="49" charset="0"/>
              </a:rPr>
              <a:t>max_size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00" dirty="0">
                <a:latin typeface="Courier New" panose="02070309020205020404" pitchFamily="49" charset="0"/>
              </a:rPr>
              <a:t> -= 1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item 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arrayqueue.py</a:t>
            </a:r>
          </a:p>
        </p:txBody>
      </p:sp>
    </p:spTree>
    <p:extLst>
      <p:ext uri="{BB962C8B-B14F-4D97-AF65-F5344CB8AC3E}">
        <p14:creationId xmlns:p14="http://schemas.microsoft.com/office/powerpoint/2010/main" val="763353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24DD862-8140-4452-93FC-CB05026DECA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 Analysis: Circular Array</a:t>
            </a:r>
          </a:p>
        </p:txBody>
      </p:sp>
      <p:graphicFrame>
        <p:nvGraphicFramePr>
          <p:cNvPr id="20482" name="Group 2"/>
          <p:cNvGraphicFramePr>
            <a:graphicFrameLocks noGrp="1"/>
          </p:cNvGraphicFramePr>
          <p:nvPr>
            <p:extLst/>
          </p:nvPr>
        </p:nvGraphicFramePr>
        <p:xfrm>
          <a:off x="2980081" y="1477711"/>
          <a:ext cx="3183840" cy="2076543"/>
        </p:xfrm>
        <a:graphic>
          <a:graphicData uri="http://schemas.openxmlformats.org/drawingml/2006/table">
            <a:tbl>
              <a:tblPr/>
              <a:tblGrid>
                <a:gridCol w="159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 Operation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Worst Case</a:t>
                      </a:r>
                    </a:p>
                  </a:txBody>
                  <a:tcPr marL="24491" marR="24491" marT="36492" marB="24491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 = Queue()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(q)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q.is_empty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q.is_full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q.enqueue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(x)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 =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q.dequeue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60494" marR="60494" marT="55106" marB="43105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60494" marR="60494" marT="55106" marB="4310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1934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circular queue we just implemented uses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 smtClean="0"/>
              <a:t> to control how the queue operates.</a:t>
            </a:r>
          </a:p>
          <a:p>
            <a:r>
              <a:rPr lang="en-US" dirty="0" smtClean="0"/>
              <a:t>Your exercise is to implement the same circular queue without the count variable.</a:t>
            </a:r>
          </a:p>
          <a:p>
            <a:r>
              <a:rPr lang="en-US" dirty="0" smtClean="0"/>
              <a:t>The basic idea is to use the relation between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</a:t>
            </a:r>
            <a:r>
              <a:rPr lang="en-US" dirty="0" smtClean="0"/>
              <a:t> to manage the queue.</a:t>
            </a:r>
          </a:p>
          <a:p>
            <a:r>
              <a:rPr lang="en-US" dirty="0" smtClean="0"/>
              <a:t>Note that without a count, one can’t tell the difference between a full queue or empty queue if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front == back</a:t>
            </a:r>
            <a:r>
              <a:rPr lang="en-US" dirty="0" smtClean="0"/>
              <a:t>, so the two have to be different when queue is empty or full.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1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 smtClean="0"/>
              <a:t>Circular Queue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63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9BF0C6-639D-49BC-A6DC-3A7855D24A2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Queue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6871725" cy="2703824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100" dirty="0"/>
              <a:t>A restricted access container that stores a linear collection.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1800" dirty="0"/>
              <a:t>Very common for solving problems in computer science that require data to be processed in the order in which it was received.</a:t>
            </a:r>
          </a:p>
          <a:p>
            <a:pPr marL="587529" lvl="1" indent="-220323">
              <a:spcAft>
                <a:spcPts val="1633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1800" dirty="0"/>
              <a:t>Provides a </a:t>
            </a:r>
            <a:r>
              <a:rPr lang="en-US" altLang="en-US" sz="1800" b="1" dirty="0"/>
              <a:t>first-in first-out</a:t>
            </a:r>
            <a:r>
              <a:rPr lang="en-US" altLang="en-US" sz="1800" dirty="0">
                <a:solidFill>
                  <a:srgbClr val="104475"/>
                </a:solidFill>
              </a:rPr>
              <a:t> </a:t>
            </a:r>
            <a:r>
              <a:rPr lang="en-US" altLang="en-US" sz="1800" dirty="0"/>
              <a:t>(FIFO) protocol.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100" dirty="0"/>
              <a:t>New items are added at the </a:t>
            </a:r>
            <a:r>
              <a:rPr lang="en-US" altLang="en-US" sz="2100" b="1" dirty="0"/>
              <a:t>back</a:t>
            </a:r>
            <a:r>
              <a:rPr lang="en-US" altLang="en-US" sz="2100" dirty="0"/>
              <a:t> while existing items are removed from the </a:t>
            </a:r>
            <a:r>
              <a:rPr lang="en-US" altLang="en-US" sz="2100" b="1" dirty="0"/>
              <a:t>front</a:t>
            </a:r>
            <a:r>
              <a:rPr lang="en-US" altLang="en-US" sz="2100" dirty="0"/>
              <a:t> of the queue.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921" y="4098800"/>
            <a:ext cx="3026160" cy="55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58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0A6292A-BCCF-4C38-9AD9-6410863F405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Queue ADT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4" y="1242271"/>
            <a:ext cx="7482545" cy="1940299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</a:t>
            </a:r>
            <a:r>
              <a:rPr lang="en-US" altLang="en-US" i="1" dirty="0">
                <a:solidFill>
                  <a:srgbClr val="104475"/>
                </a:solidFill>
              </a:rPr>
              <a:t>queue</a:t>
            </a:r>
            <a:r>
              <a:rPr lang="en-US" altLang="en-US" dirty="0"/>
              <a:t> stores a linear collection of items with access limited to a first-in first-out order.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New items are added to the back.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Existing items are removed from the front.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/>
          </p:nvPr>
        </p:nvGraphicFramePr>
        <p:xfrm>
          <a:off x="3624301" y="3295278"/>
          <a:ext cx="1911600" cy="1771308"/>
        </p:xfrm>
        <a:graphic>
          <a:graphicData uri="http://schemas.openxmlformats.org/drawingml/2006/table">
            <a:tbl>
              <a:tblPr/>
              <a:tblGrid>
                <a:gridCol w="191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8906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is_empty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enqueue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item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dequeue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43105" marR="43105" marT="141560" marB="129560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112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F9DD89F-2BE2-4969-BCFB-34A2139F228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1242271"/>
            <a:ext cx="7482545" cy="3394440"/>
          </a:xfrm>
          <a:ln/>
        </p:spPr>
        <p:txBody>
          <a:bodyPr>
            <a:normAutofit fontScale="77500" lnSpcReduction="20000"/>
          </a:bodyPr>
          <a:lstStyle/>
          <a:p>
            <a:pPr marL="293765" indent="-220323">
              <a:spcAft>
                <a:spcPts val="12246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circular array</a:t>
            </a:r>
            <a:r>
              <a:rPr lang="en-US" altLang="en-US" dirty="0"/>
              <a:t> – an array viewed as a circle instead of a line.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Items can be added/removed without having to shift the remaining items in the process.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Introduces the concept of a maximum-capacity queue that can become full.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201" y="1960930"/>
            <a:ext cx="4017600" cy="107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733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C691B0F-3345-4018-BC76-C153883C904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8964" y="921074"/>
            <a:ext cx="7787955" cy="2414201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How should the data be organized within the array?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count field</a:t>
            </a:r>
            <a:r>
              <a:rPr lang="en-US" altLang="en-US" dirty="0"/>
              <a:t> – number of items in the queue.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b="1" dirty="0"/>
              <a:t>front and back markers</a:t>
            </a:r>
            <a:r>
              <a:rPr lang="en-US" altLang="en-US" dirty="0"/>
              <a:t> – indicate the array elements containing the queue items.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592" y="3435372"/>
            <a:ext cx="3849755" cy="1331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061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C8B0989-24C6-4F3B-88E8-D15FFBF67A9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4071"/>
            <a:ext cx="83905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</a:t>
            </a:r>
            <a:r>
              <a:rPr lang="en-US" altLang="en-US" dirty="0" err="1"/>
              <a:t>enqueue</a:t>
            </a:r>
            <a:r>
              <a:rPr lang="en-US" altLang="en-US" dirty="0"/>
              <a:t> an item: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new item is inserted at the position following </a:t>
            </a:r>
            <a:r>
              <a:rPr lang="en-US" altLang="en-US" dirty="0">
                <a:solidFill>
                  <a:srgbClr val="003B7C"/>
                </a:solidFill>
              </a:rPr>
              <a:t>back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>
                <a:solidFill>
                  <a:srgbClr val="003B7C"/>
                </a:solidFill>
              </a:rPr>
              <a:t>back</a:t>
            </a:r>
            <a:r>
              <a:rPr lang="en-US" altLang="en-US" dirty="0"/>
              <a:t> is advanced by one position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>
                <a:solidFill>
                  <a:srgbClr val="003B7C"/>
                </a:solidFill>
              </a:rPr>
              <a:t>count</a:t>
            </a:r>
            <a:r>
              <a:rPr lang="en-US" altLang="en-US" dirty="0"/>
              <a:t> is incremented by one.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Suppose we </a:t>
            </a:r>
            <a:r>
              <a:rPr lang="en-US" altLang="en-US" dirty="0" err="1"/>
              <a:t>enqueue</a:t>
            </a:r>
            <a:r>
              <a:rPr lang="en-US" altLang="en-US" dirty="0"/>
              <a:t> 32: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0" y="3734284"/>
            <a:ext cx="4017600" cy="117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083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547004F-4809-4E88-A1C0-17B4ABD4CFB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990521"/>
            <a:ext cx="809336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</a:t>
            </a:r>
            <a:r>
              <a:rPr lang="en-US" altLang="en-US" dirty="0" err="1"/>
              <a:t>dequeue</a:t>
            </a:r>
            <a:r>
              <a:rPr lang="en-US" altLang="en-US" dirty="0"/>
              <a:t> an item: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value in the </a:t>
            </a:r>
            <a:r>
              <a:rPr lang="en-US" altLang="en-US" dirty="0">
                <a:solidFill>
                  <a:srgbClr val="003B7C"/>
                </a:solidFill>
              </a:rPr>
              <a:t>front</a:t>
            </a:r>
            <a:r>
              <a:rPr lang="en-US" altLang="en-US" dirty="0"/>
              <a:t> position is saved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>
                <a:solidFill>
                  <a:srgbClr val="003B7C"/>
                </a:solidFill>
              </a:rPr>
              <a:t>front</a:t>
            </a:r>
            <a:r>
              <a:rPr lang="en-US" altLang="en-US" dirty="0"/>
              <a:t> is advanced by one position.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>
                <a:solidFill>
                  <a:srgbClr val="003B7C"/>
                </a:solidFill>
              </a:rPr>
              <a:t>count</a:t>
            </a:r>
            <a:r>
              <a:rPr lang="en-US" altLang="en-US" dirty="0"/>
              <a:t> is decremented by one.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Suppose we </a:t>
            </a:r>
            <a:r>
              <a:rPr lang="en-US" altLang="en-US" dirty="0" err="1"/>
              <a:t>dequeue</a:t>
            </a:r>
            <a:r>
              <a:rPr lang="en-US" altLang="en-US" dirty="0"/>
              <a:t> an item: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201" y="3662020"/>
            <a:ext cx="4017600" cy="104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677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0B64E5B-99E8-4AC2-84F0-812EC3AB19F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Queue: Circular Array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024430" cy="3394440"/>
          </a:xfrm>
          <a:ln/>
        </p:spPr>
        <p:txBody>
          <a:bodyPr/>
          <a:lstStyle/>
          <a:p>
            <a:pPr marL="293765" indent="-220323">
              <a:spcAft>
                <a:spcPts val="12246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Suppose we </a:t>
            </a:r>
            <a:r>
              <a:rPr lang="en-US" altLang="en-US" dirty="0" err="1"/>
              <a:t>enqueue</a:t>
            </a:r>
            <a:r>
              <a:rPr lang="en-US" altLang="en-US" dirty="0"/>
              <a:t> items 8 and 23: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201" y="2059435"/>
            <a:ext cx="4017600" cy="1184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326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</TotalTime>
  <Words>716</Words>
  <Application>Microsoft Office PowerPoint</Application>
  <PresentationFormat>On-screen Show (16:9)</PresentationFormat>
  <Paragraphs>128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Circular Queue </vt:lpstr>
      <vt:lpstr>Queue</vt:lpstr>
      <vt:lpstr>The Queue ADT</vt:lpstr>
      <vt:lpstr>Queue: Circular Array</vt:lpstr>
      <vt:lpstr>Queue: Circular Array</vt:lpstr>
      <vt:lpstr>Queue: Circular Array</vt:lpstr>
      <vt:lpstr>Queue: Circular Array</vt:lpstr>
      <vt:lpstr>Queue: Circular Array</vt:lpstr>
      <vt:lpstr>Queue: Circular Array</vt:lpstr>
      <vt:lpstr>Queue: Circular Array</vt:lpstr>
      <vt:lpstr>Queue: Circular Array</vt:lpstr>
      <vt:lpstr>Queue Analysis: Circular Array</vt:lpstr>
      <vt:lpstr>Your Exercise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171</cp:revision>
  <dcterms:created xsi:type="dcterms:W3CDTF">2013-08-21T19:17:07Z</dcterms:created>
  <dcterms:modified xsi:type="dcterms:W3CDTF">2020-03-03T20:16:04Z</dcterms:modified>
</cp:coreProperties>
</file>