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2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ED313B-543E-40C0-B7BC-6D46BA3E1A1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007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6CE855-45B6-4A49-BF09-9246103A3AF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304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3E4FCA-0098-4483-88DB-B85C2088BB6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79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3E4FCA-0098-4483-88DB-B85C2088BB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688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291453-B239-43F6-A3F0-7001243E67A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143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51C560-9E98-485E-837D-ADE9ED763B9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19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291453-B239-43F6-A3F0-7001243E67A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783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2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329C1E-B9E9-4D22-8626-C0E8881AFDD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626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3F5DFD-7475-4EEE-B75E-6E023202973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832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3F5DFD-7475-4EEE-B75E-6E023202973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398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3E246E-2850-4BFE-8167-2FB9E2A6BA1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411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8134EC-13B9-4B54-990E-9805034DE03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591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08760B-A1DE-4F54-BE74-80EB34F3AEB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73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ED313B-543E-40C0-B7BC-6D46BA3E1A1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65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338264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E266D7-BD8C-4AF5-8EA0-2173ECACBD0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1. Textbook approach</a:t>
            </a:r>
            <a:endParaRPr lang="en-US" alt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271"/>
            <a:ext cx="763525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priority queue is implemented as a Python list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/>
              <a:t>enqueue</a:t>
            </a:r>
            <a:r>
              <a:rPr lang="en-US" altLang="en-US" dirty="0" smtClean="0"/>
              <a:t> operation puts the item at the end of the queue (as in our FIFO queue)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/>
              <a:t>dequeue</a:t>
            </a:r>
            <a:r>
              <a:rPr lang="en-US" altLang="en-US" dirty="0" smtClean="0"/>
              <a:t> operation takes the item with the highest priority off the queue (note: the item could be anywhere in the queue!)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335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Queue operations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95" y="814343"/>
            <a:ext cx="5191970" cy="41876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62575" y="1960930"/>
            <a:ext cx="2137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priorityq.py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808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Details of </a:t>
            </a:r>
            <a:r>
              <a:rPr lang="en-US" sz="4000" dirty="0" err="1" smtClean="0"/>
              <a:t>find_top_priority</a:t>
            </a:r>
            <a:r>
              <a:rPr lang="en-US" sz="4000" dirty="0" smtClean="0"/>
              <a:t>()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857013" y="1099406"/>
            <a:ext cx="5429974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Basically it is the same process of finding a minimum in a list.</a:t>
            </a:r>
            <a:endParaRPr lang="en-US" sz="1350" dirty="0"/>
          </a:p>
        </p:txBody>
      </p:sp>
      <p:sp>
        <p:nvSpPr>
          <p:cNvPr id="4" name="TextBox 3"/>
          <p:cNvSpPr txBox="1"/>
          <p:nvPr/>
        </p:nvSpPr>
        <p:spPr>
          <a:xfrm>
            <a:off x="1857013" y="2087977"/>
            <a:ext cx="5567293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err="1"/>
              <a:t>def</a:t>
            </a:r>
            <a:r>
              <a:rPr lang="en-US" sz="1350" dirty="0"/>
              <a:t> </a:t>
            </a:r>
            <a:r>
              <a:rPr lang="en-US" sz="1350" dirty="0" err="1"/>
              <a:t>find_top_priority</a:t>
            </a:r>
            <a:r>
              <a:rPr lang="en-US" sz="1350" dirty="0"/>
              <a:t>(self):</a:t>
            </a:r>
          </a:p>
          <a:p>
            <a:pPr lvl="1"/>
            <a:r>
              <a:rPr lang="en-US" sz="1350" dirty="0" err="1"/>
              <a:t>highest_index</a:t>
            </a:r>
            <a:r>
              <a:rPr lang="en-US" sz="1350" dirty="0"/>
              <a:t> = 0</a:t>
            </a:r>
          </a:p>
          <a:p>
            <a:pPr lvl="1"/>
            <a:r>
              <a:rPr lang="en-US" sz="1350" dirty="0"/>
              <a:t>highest = self._</a:t>
            </a:r>
            <a:r>
              <a:rPr lang="en-US" sz="1350" dirty="0" err="1"/>
              <a:t>qlist</a:t>
            </a:r>
            <a:r>
              <a:rPr lang="en-US" sz="1350" dirty="0"/>
              <a:t>[</a:t>
            </a:r>
            <a:r>
              <a:rPr lang="en-US" sz="1350" dirty="0" err="1"/>
              <a:t>highest_index</a:t>
            </a:r>
            <a:r>
              <a:rPr lang="en-US" sz="1350" dirty="0"/>
              <a:t>].priority</a:t>
            </a:r>
          </a:p>
          <a:p>
            <a:pPr lvl="1"/>
            <a:r>
              <a:rPr lang="en-US" sz="1350" dirty="0"/>
              <a:t>for </a:t>
            </a:r>
            <a:r>
              <a:rPr lang="en-US" sz="1350" dirty="0" err="1"/>
              <a:t>i</a:t>
            </a:r>
            <a:r>
              <a:rPr lang="en-US" sz="1350" dirty="0"/>
              <a:t> in range(</a:t>
            </a:r>
            <a:r>
              <a:rPr lang="en-US" sz="1350" dirty="0" err="1"/>
              <a:t>len</a:t>
            </a:r>
            <a:r>
              <a:rPr lang="en-US" sz="1350" dirty="0"/>
              <a:t>(self)):</a:t>
            </a:r>
          </a:p>
          <a:p>
            <a:pPr lvl="1"/>
            <a:r>
              <a:rPr lang="en-US" sz="1350" dirty="0"/>
              <a:t> </a:t>
            </a:r>
            <a:r>
              <a:rPr lang="en-US" sz="1350" dirty="0"/>
              <a:t>    if highest &gt; self._</a:t>
            </a:r>
            <a:r>
              <a:rPr lang="en-US" sz="1350" dirty="0" err="1"/>
              <a:t>qlist</a:t>
            </a:r>
            <a:r>
              <a:rPr lang="en-US" sz="1350" dirty="0"/>
              <a:t>[</a:t>
            </a:r>
            <a:r>
              <a:rPr lang="en-US" sz="1350" dirty="0" err="1"/>
              <a:t>i</a:t>
            </a:r>
            <a:r>
              <a:rPr lang="en-US" sz="1350" dirty="0"/>
              <a:t>].priority:   # smaller value has higher priority</a:t>
            </a:r>
          </a:p>
          <a:p>
            <a:pPr lvl="1"/>
            <a:r>
              <a:rPr lang="en-US" sz="1350" dirty="0"/>
              <a:t> </a:t>
            </a:r>
            <a:r>
              <a:rPr lang="en-US" sz="1350" dirty="0"/>
              <a:t>         </a:t>
            </a:r>
            <a:r>
              <a:rPr lang="en-US" sz="1350" dirty="0" err="1"/>
              <a:t>highest_index</a:t>
            </a:r>
            <a:r>
              <a:rPr lang="en-US" sz="1350" dirty="0"/>
              <a:t> = </a:t>
            </a:r>
            <a:r>
              <a:rPr lang="en-US" sz="1350" dirty="0" err="1"/>
              <a:t>i</a:t>
            </a:r>
            <a:endParaRPr lang="en-US" sz="1350" dirty="0"/>
          </a:p>
          <a:p>
            <a:pPr lvl="1"/>
            <a:r>
              <a:rPr lang="en-US" sz="1350" dirty="0"/>
              <a:t> </a:t>
            </a:r>
            <a:r>
              <a:rPr lang="en-US" sz="1350" dirty="0"/>
              <a:t>         highest = self._</a:t>
            </a:r>
            <a:r>
              <a:rPr lang="en-US" sz="1350" dirty="0" err="1"/>
              <a:t>qlist</a:t>
            </a:r>
            <a:r>
              <a:rPr lang="en-US" sz="1350" dirty="0"/>
              <a:t>[</a:t>
            </a:r>
            <a:r>
              <a:rPr lang="en-US" sz="1350" dirty="0" err="1"/>
              <a:t>i</a:t>
            </a:r>
            <a:r>
              <a:rPr lang="en-US" sz="1350" dirty="0"/>
              <a:t>].priority</a:t>
            </a:r>
          </a:p>
          <a:p>
            <a:pPr lvl="1"/>
            <a:r>
              <a:rPr lang="en-US" sz="1350" dirty="0"/>
              <a:t>return </a:t>
            </a:r>
            <a:r>
              <a:rPr lang="en-US" sz="1350" dirty="0" err="1"/>
              <a:t>highest_index</a:t>
            </a:r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2271532" y="4349187"/>
            <a:ext cx="4239943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Try the program testpriorityqueue.py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225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operations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57013" y="1173623"/>
            <a:ext cx="421936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What is the complexity for </a:t>
            </a:r>
            <a:r>
              <a:rPr lang="en-US" sz="2100" dirty="0" err="1"/>
              <a:t>dequeue</a:t>
            </a:r>
            <a:r>
              <a:rPr lang="en-US" sz="2100" dirty="0"/>
              <a:t>?</a:t>
            </a:r>
            <a:endParaRPr lang="en-US" sz="1350" dirty="0"/>
          </a:p>
        </p:txBody>
      </p:sp>
      <p:sp>
        <p:nvSpPr>
          <p:cNvPr id="4" name="TextBox 3"/>
          <p:cNvSpPr txBox="1"/>
          <p:nvPr/>
        </p:nvSpPr>
        <p:spPr>
          <a:xfrm>
            <a:off x="3485926" y="1812403"/>
            <a:ext cx="6671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O(n)</a:t>
            </a:r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1849781" y="2451183"/>
            <a:ext cx="421936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What is the complexity for </a:t>
            </a:r>
            <a:r>
              <a:rPr lang="en-US" sz="2100" dirty="0" err="1"/>
              <a:t>enqueue</a:t>
            </a:r>
            <a:r>
              <a:rPr lang="en-US" sz="2100" dirty="0"/>
              <a:t>?</a:t>
            </a:r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3485925" y="3200357"/>
            <a:ext cx="662361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O(1)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4079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8697774-D0F5-4993-BE21-0F5C063E8CC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2. Bounded </a:t>
            </a:r>
            <a:r>
              <a:rPr lang="en-US" altLang="en-US" dirty="0"/>
              <a:t>Priority Queue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129415"/>
            <a:ext cx="6871725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A bounded priority queue has a </a:t>
            </a:r>
            <a:r>
              <a:rPr lang="en-US" altLang="en-US" dirty="0" smtClean="0"/>
              <a:t>fixed </a:t>
            </a:r>
            <a:r>
              <a:rPr lang="en-US" altLang="en-US" dirty="0" smtClean="0"/>
              <a:t>set of priorities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We use an array to represent the set of priorities, each array element maintains a queue of the items with the same priority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3152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8697774-D0F5-4993-BE21-0F5C063E8CC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Bounded Priority Queue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129415"/>
            <a:ext cx="67190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following example shows a bounded priority queue with six levels </a:t>
            </a:r>
            <a:endParaRPr lang="en-US" altLang="en-US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041" y="2225749"/>
            <a:ext cx="3532680" cy="229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0101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D41DBA-1CE7-496C-87BF-A5DF7AAD7EF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100961" y="1201231"/>
            <a:ext cx="4456204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smtClean="0">
                <a:latin typeface="Courier New" panose="02070309020205020404" pitchFamily="49" charset="0"/>
              </a:rPr>
              <a:t>from</a:t>
            </a:r>
            <a:r>
              <a:rPr lang="en-US" altLang="en-US" sz="1400" dirty="0" smtClean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array204 </a:t>
            </a:r>
            <a:r>
              <a:rPr lang="en-US" altLang="en-US" sz="1400" b="1" dirty="0">
                <a:latin typeface="Courier New" panose="02070309020205020404" pitchFamily="49" charset="0"/>
              </a:rPr>
              <a:t>import</a:t>
            </a:r>
            <a:r>
              <a:rPr lang="en-US" altLang="en-US" sz="1400" dirty="0">
                <a:latin typeface="Courier New" panose="02070309020205020404" pitchFamily="49" charset="0"/>
              </a:rPr>
              <a:t> Array</a:t>
            </a: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from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llistqueue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import</a:t>
            </a:r>
            <a:r>
              <a:rPr lang="en-US" altLang="en-US" sz="1400" dirty="0">
                <a:latin typeface="Courier New" panose="02070309020205020404" pitchFamily="49" charset="0"/>
              </a:rPr>
              <a:t> Queue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__init__(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num_levels</a:t>
            </a:r>
            <a:r>
              <a:rPr lang="en-US" altLang="en-US" sz="1400" dirty="0">
                <a:latin typeface="Courier New" panose="02070309020205020404" pitchFamily="49" charset="0"/>
              </a:rPr>
              <a:t> = 6 </a:t>
            </a:r>
            <a:r>
              <a:rPr lang="en-US" altLang="en-US" sz="1400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qsize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= 0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qlevels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= Array( </a:t>
            </a:r>
            <a:r>
              <a:rPr lang="en-US" altLang="en-US" sz="1400" dirty="0" err="1">
                <a:latin typeface="Courier New" panose="02070309020205020404" pitchFamily="49" charset="0"/>
              </a:rPr>
              <a:t>num_levels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for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in</a:t>
            </a:r>
            <a:r>
              <a:rPr lang="en-US" altLang="en-US" sz="1400" dirty="0">
                <a:latin typeface="Courier New" panose="02070309020205020404" pitchFamily="49" charset="0"/>
              </a:rPr>
              <a:t> range( </a:t>
            </a:r>
            <a:r>
              <a:rPr lang="en-US" altLang="en-US" sz="1400" dirty="0" err="1">
                <a:latin typeface="Courier New" panose="02070309020205020404" pitchFamily="49" charset="0"/>
              </a:rPr>
              <a:t>num_levels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qlevels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] = Queue()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is_empty</a:t>
            </a:r>
            <a:r>
              <a:rPr lang="en-US" altLang="en-US" sz="1400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 self ) == 0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qsize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1410953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92A8615-1B84-4BDD-AB89-06C8AB195EB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07080" y="1201231"/>
            <a:ext cx="7482545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enqueue</a:t>
            </a:r>
            <a:r>
              <a:rPr lang="en-US" altLang="en-US" sz="1400" dirty="0">
                <a:latin typeface="Courier New" panose="02070309020205020404" pitchFamily="49" charset="0"/>
              </a:rPr>
              <a:t>( self, item, priority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</a:t>
            </a:r>
            <a:r>
              <a:rPr lang="en-US" altLang="en-US" sz="1400" dirty="0">
                <a:latin typeface="Courier New" panose="02070309020205020404" pitchFamily="49" charset="0"/>
              </a:rPr>
              <a:t> priority &gt;= 0 </a:t>
            </a:r>
            <a:r>
              <a:rPr lang="en-US" altLang="en-US" sz="1400" b="1" dirty="0">
                <a:latin typeface="Courier New" panose="02070309020205020404" pitchFamily="49" charset="0"/>
              </a:rPr>
              <a:t>and</a:t>
            </a:r>
            <a:r>
              <a:rPr lang="en-US" altLang="en-US" sz="1400" dirty="0">
                <a:latin typeface="Courier New" panose="02070309020205020404" pitchFamily="49" charset="0"/>
              </a:rPr>
              <a:t> priority &lt;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qlevels</a:t>
            </a:r>
            <a:r>
              <a:rPr lang="en-US" altLang="en-US" sz="1400" dirty="0">
                <a:latin typeface="Courier New" panose="02070309020205020404" pitchFamily="49" charset="0"/>
              </a:rPr>
              <a:t>), \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   "Invalid priority level."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qlevels</a:t>
            </a:r>
            <a:r>
              <a:rPr lang="en-US" altLang="en-US" sz="1400" dirty="0">
                <a:latin typeface="Courier New" panose="02070309020205020404" pitchFamily="49" charset="0"/>
              </a:rPr>
              <a:t>[priority</a:t>
            </a:r>
            <a:r>
              <a:rPr lang="en-US" altLang="en-US" sz="1400" dirty="0">
                <a:latin typeface="Courier New" panose="02070309020205020404" pitchFamily="49" charset="0"/>
              </a:rPr>
              <a:t>].</a:t>
            </a:r>
            <a:r>
              <a:rPr lang="en-US" altLang="en-US" sz="1400" dirty="0" err="1">
                <a:latin typeface="Courier New" panose="02070309020205020404" pitchFamily="49" charset="0"/>
              </a:rPr>
              <a:t>enqueue</a:t>
            </a:r>
            <a:r>
              <a:rPr lang="en-US" altLang="en-US" sz="1400" dirty="0">
                <a:latin typeface="Courier New" panose="02070309020205020404" pitchFamily="49" charset="0"/>
              </a:rPr>
              <a:t>( item )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Make sure the queue is not empty.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 not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self.is_empty</a:t>
            </a:r>
            <a:r>
              <a:rPr lang="en-US" altLang="en-US" sz="1400" dirty="0">
                <a:latin typeface="Courier New" panose="02070309020205020404" pitchFamily="49" charset="0"/>
              </a:rPr>
              <a:t>(), "Cannot </a:t>
            </a:r>
            <a:r>
              <a:rPr lang="en-US" altLang="en-US" sz="1400" dirty="0" err="1"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latin typeface="Courier New" panose="02070309020205020404" pitchFamily="49" charset="0"/>
              </a:rPr>
              <a:t> from an empty queue."    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Find the first non-empty queue. </a:t>
            </a:r>
            <a:endParaRPr lang="en-US" altLang="en-US" sz="1400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top_index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self.find_top_priority_queue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   </a:t>
            </a:r>
            <a:endParaRPr lang="en-US" altLang="en-US" sz="1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We know the queue is not empty, so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dequeue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from the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ith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queue.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qlevels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top_index</a:t>
            </a:r>
            <a:r>
              <a:rPr lang="en-US" altLang="en-US" sz="1400" dirty="0">
                <a:latin typeface="Courier New" panose="02070309020205020404" pitchFamily="49" charset="0"/>
              </a:rPr>
              <a:t>].</a:t>
            </a:r>
            <a:r>
              <a:rPr lang="en-US" altLang="en-US" sz="1400" dirty="0" err="1"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latin typeface="Courier New" panose="02070309020205020404" pitchFamily="49" charset="0"/>
              </a:rPr>
              <a:t>()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78687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92A8615-1B84-4BDD-AB89-06C8AB195EB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235879" y="1350110"/>
            <a:ext cx="6542925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class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def </a:t>
            </a:r>
            <a:r>
              <a:rPr lang="en-US" altLang="en-US" sz="1600" dirty="0" err="1">
                <a:solidFill>
                  <a:schemeClr val="tx1"/>
                </a:solidFill>
                <a:latin typeface="Courier New" panose="02070309020205020404" pitchFamily="49" charset="0"/>
              </a:rPr>
              <a:t>find_top_priority_queue</a:t>
            </a: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      # find the first non-empty queue, </a:t>
            </a:r>
            <a:endParaRPr lang="en-US" altLang="en-US" sz="1600" dirty="0" smtClean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# a.k.a</a:t>
            </a: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. </a:t>
            </a:r>
            <a:r>
              <a:rPr lang="en-US" altLang="en-US" sz="1600" dirty="0">
                <a:solidFill>
                  <a:schemeClr val="tx1"/>
                </a:solidFill>
                <a:latin typeface="Courier New" panose="02070309020205020404" pitchFamily="49" charset="0"/>
              </a:rPr>
              <a:t>highest priority</a:t>
            </a:r>
            <a:endParaRPr lang="en-US" altLang="en-US" sz="16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p = </a:t>
            </a:r>
            <a:r>
              <a:rPr lang="en-US" altLang="en-US" sz="1600" dirty="0" err="1"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self._qlevels</a:t>
            </a:r>
            <a:r>
              <a:rPr lang="en-US" altLang="en-US" sz="1600" dirty="0">
                <a:latin typeface="Courier New" panose="02070309020205020404" pitchFamily="49" charset="0"/>
              </a:rPr>
              <a:t>)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b="1" dirty="0">
                <a:latin typeface="Courier New" panose="02070309020205020404" pitchFamily="49" charset="0"/>
              </a:rPr>
              <a:t>while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p </a:t>
            </a:r>
            <a:r>
              <a:rPr lang="en-US" altLang="en-US" sz="1600" b="1" dirty="0">
                <a:latin typeface="Courier New" panose="02070309020205020404" pitchFamily="49" charset="0"/>
              </a:rPr>
              <a:t>and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self._qlevels</a:t>
            </a:r>
            <a:r>
              <a:rPr lang="en-US" altLang="en-US" sz="1600" dirty="0">
                <a:latin typeface="Courier New" panose="02070309020205020404" pitchFamily="49" charset="0"/>
              </a:rPr>
              <a:t>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].</a:t>
            </a:r>
            <a:r>
              <a:rPr lang="en-US" altLang="en-US" sz="1600" dirty="0" err="1">
                <a:latin typeface="Courier New" panose="02070309020205020404" pitchFamily="49" charset="0"/>
              </a:rPr>
              <a:t>is_empty</a:t>
            </a:r>
            <a:r>
              <a:rPr lang="en-US" altLang="en-US" sz="1600" dirty="0">
                <a:latin typeface="Courier New" panose="02070309020205020404" pitchFamily="49" charset="0"/>
              </a:rPr>
              <a:t>()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return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endParaRPr lang="en-US" altLang="en-US" sz="1600" dirty="0">
              <a:latin typeface="Courier New" panose="02070309020205020404" pitchFamily="49" charset="0"/>
            </a:endParaRP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40506098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4F66945-B7D2-48DC-B407-B040730CE2D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3. Unbounded </a:t>
            </a:r>
            <a:r>
              <a:rPr lang="en-US" altLang="en-US" dirty="0"/>
              <a:t>Priority Q: Linked List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use a singly linked list: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Head and tail references.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Append new entries to the end.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81" y="3111875"/>
            <a:ext cx="5527440" cy="144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65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Priority 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15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1CBD1F3-0929-44C6-8B6F-609DB5D92BF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Priority Queue Analysis</a:t>
            </a:r>
          </a:p>
        </p:txBody>
      </p:sp>
      <p:graphicFrame>
        <p:nvGraphicFramePr>
          <p:cNvPr id="358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93361"/>
              </p:ext>
            </p:extLst>
          </p:nvPr>
        </p:nvGraphicFramePr>
        <p:xfrm>
          <a:off x="2187361" y="2166201"/>
          <a:ext cx="5014440" cy="1779894"/>
        </p:xfrm>
        <a:graphic>
          <a:graphicData uri="http://schemas.openxmlformats.org/drawingml/2006/table">
            <a:tbl>
              <a:tblPr/>
              <a:tblGrid>
                <a:gridCol w="183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Python List</a:t>
                      </a:r>
                    </a:p>
                  </a:txBody>
                  <a:tcPr marL="24491" marR="24491" marT="36492" marB="24491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Linked List</a:t>
                      </a:r>
                    </a:p>
                  </a:txBody>
                  <a:tcPr marL="61229" marR="61229" marT="43840" marB="31839" horzOverflow="overflow">
                    <a:lnL>
                      <a:noFill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PriorityQueue()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>
                      <a:noFill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len(q)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q.enqueue(x)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q.dequeue()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84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The worst case analysis for the two implementations.</a:t>
            </a:r>
          </a:p>
        </p:txBody>
      </p:sp>
    </p:spTree>
    <p:extLst>
      <p:ext uri="{BB962C8B-B14F-4D97-AF65-F5344CB8AC3E}">
        <p14:creationId xmlns:p14="http://schemas.microsoft.com/office/powerpoint/2010/main" val="4250515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4F66945-B7D2-48DC-B407-B040730CE2D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754375" y="205471"/>
            <a:ext cx="6920466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3a. Unbounded </a:t>
            </a:r>
            <a:r>
              <a:rPr lang="en-US" altLang="en-US" dirty="0"/>
              <a:t>Priority Q: Linked List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use a singly linked list: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Head and tail references.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Insert (</a:t>
            </a:r>
            <a:r>
              <a:rPr lang="en-US" altLang="en-US" dirty="0" err="1" smtClean="0"/>
              <a:t>enqueue</a:t>
            </a:r>
            <a:r>
              <a:rPr lang="en-US" altLang="en-US" dirty="0" smtClean="0"/>
              <a:t>) new item at the correct place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Remove (dequeuer) at the beginning of the queue.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6767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 </a:t>
            </a:r>
            <a:r>
              <a:rPr lang="en-US" dirty="0" err="1" smtClean="0"/>
              <a:t>enqueue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task is to implement the </a:t>
            </a:r>
            <a:r>
              <a:rPr lang="en-US" dirty="0" err="1" smtClean="0"/>
              <a:t>enqueue</a:t>
            </a:r>
            <a:r>
              <a:rPr lang="en-US" dirty="0" smtClean="0"/>
              <a:t>() method for a linked list based </a:t>
            </a:r>
            <a:r>
              <a:rPr lang="en-US" smtClean="0"/>
              <a:t>queue </a:t>
            </a:r>
            <a:r>
              <a:rPr lang="en-US" smtClean="0"/>
              <a:t>as in 3a in </a:t>
            </a:r>
            <a:r>
              <a:rPr lang="en-US" dirty="0" smtClean="0"/>
              <a:t>which other necessary methods have been implemented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8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4F04FA-3803-4175-B9F1-F548E2650C6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Priority Queues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Some applications require the use of a queue in which items are assigned a priority.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higher priority items are </a:t>
            </a:r>
            <a:r>
              <a:rPr lang="en-US" altLang="en-US" dirty="0" err="1"/>
              <a:t>dequeued</a:t>
            </a:r>
            <a:r>
              <a:rPr lang="en-US" altLang="en-US" dirty="0"/>
              <a:t> first.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items with equal priority still follow FIFO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5892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systems such as Linux use priority queues to manage their jobs (try e.g., the </a:t>
            </a:r>
            <a:r>
              <a:rPr lang="en-US" b="1" dirty="0" smtClean="0"/>
              <a:t>top</a:t>
            </a:r>
            <a:r>
              <a:rPr lang="en-US" dirty="0" smtClean="0"/>
              <a:t> command)</a:t>
            </a:r>
          </a:p>
          <a:p>
            <a:r>
              <a:rPr lang="en-US" dirty="0" smtClean="0"/>
              <a:t>Simulations use priority queues to manage events to be simulated</a:t>
            </a:r>
          </a:p>
          <a:p>
            <a:r>
              <a:rPr lang="en-US" dirty="0" smtClean="0"/>
              <a:t>All other FIFO queues, e.g., online shopping queues are special cases of priority queue, that is, </a:t>
            </a:r>
            <a:r>
              <a:rPr lang="en-US" dirty="0" smtClean="0"/>
              <a:t>time of arrival </a:t>
            </a:r>
            <a:r>
              <a:rPr lang="en-US" dirty="0" smtClean="0"/>
              <a:t>is the priority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25A52E7-BE89-4896-A029-AB1E58F8AA3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Priority Queue ADT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6" y="990521"/>
            <a:ext cx="7177134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3B7C"/>
                </a:solidFill>
              </a:rPr>
              <a:t>priority queue</a:t>
            </a:r>
            <a:r>
              <a:rPr lang="en-US" altLang="en-US" dirty="0">
                <a:solidFill>
                  <a:srgbClr val="003B7C"/>
                </a:solidFill>
              </a:rPr>
              <a:t> </a:t>
            </a:r>
            <a:r>
              <a:rPr lang="en-US" altLang="en-US" dirty="0"/>
              <a:t>is a queue in which each item is assigned a priority and items with a higher priority are removed before those with lower priority.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Integer values are used for the priorities.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Smaller integers have a higher priority</a:t>
            </a:r>
            <a:r>
              <a:rPr lang="en-US" altLang="en-US" dirty="0" smtClean="0"/>
              <a:t>. Other arrangements, such as larger values represent higher priority </a:t>
            </a:r>
            <a:r>
              <a:rPr lang="en-US" altLang="en-US" dirty="0" smtClean="0"/>
              <a:t>are possible.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3502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The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52E7-BE89-4896-A029-AB1E58F8AA33}" type="slidenum">
              <a:rPr lang="en-US" altLang="en-US"/>
              <a:pPr/>
              <a:t>6</a:t>
            </a:fld>
            <a:endParaRPr lang="en-US" altLang="en-US"/>
          </a:p>
        </p:txBody>
      </p:sp>
      <p:graphicFrame>
        <p:nvGraphicFramePr>
          <p:cNvPr id="26627" name="Group 3"/>
          <p:cNvGraphicFramePr>
            <a:graphicFrameLocks noGrp="1"/>
          </p:cNvGraphicFramePr>
          <p:nvPr>
            <p:extLst/>
          </p:nvPr>
        </p:nvGraphicFramePr>
        <p:xfrm>
          <a:off x="2652581" y="1544758"/>
          <a:ext cx="2814480" cy="2096745"/>
        </p:xfrm>
        <a:graphic>
          <a:graphicData uri="http://schemas.openxmlformats.org/drawingml/2006/table">
            <a:tbl>
              <a:tblPr/>
              <a:tblGrid>
                <a:gridCol w="281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955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PriorityQueue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item, priority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peek()</a:t>
                      </a:r>
                    </a:p>
                  </a:txBody>
                  <a:tcPr marL="43105" marR="43105" marT="141560" marB="129560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5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B38F11-0498-449C-B299-C158D528B07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Priority Queue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2422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the following code segment: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96439" y="1764990"/>
            <a:ext cx="3039085" cy="172299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Q = </a:t>
            </a:r>
            <a:r>
              <a:rPr lang="en-US" altLang="en-US" sz="1600" dirty="0" err="1">
                <a:latin typeface="Courier New" panose="02070309020205020404" pitchFamily="49" charset="0"/>
              </a:rPr>
              <a:t>P</a:t>
            </a:r>
            <a:r>
              <a:rPr lang="en-US" altLang="en-US" sz="1600" dirty="0" err="1">
                <a:latin typeface="Courier New" panose="02070309020205020404" pitchFamily="49" charset="0"/>
              </a:rPr>
              <a:t>riorityQueue</a:t>
            </a:r>
            <a:r>
              <a:rPr lang="en-US" altLang="en-US" sz="1600" dirty="0">
                <a:latin typeface="Courier New" panose="02070309020205020404" pitchFamily="49" charset="0"/>
              </a:rPr>
              <a:t>( 6 )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“purple”, 5 )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“black”, 1 )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“orange”, 3 )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“white”, 0 )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“green”, 1 )</a:t>
            </a:r>
          </a:p>
          <a:p>
            <a:pPr>
              <a:lnSpc>
                <a:spcPct val="94000"/>
              </a:lnSpc>
            </a:pPr>
            <a:r>
              <a:rPr lang="en-US" altLang="en-US" sz="1600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00" dirty="0">
                <a:latin typeface="Courier New" panose="02070309020205020404" pitchFamily="49" charset="0"/>
              </a:rPr>
              <a:t>( “yellow”, 5 )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441" y="4064435"/>
            <a:ext cx="5468040" cy="49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12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AF0460-4D13-44A9-BC6D-1E9C86F9D25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Priority Queue Implementation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719020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should the ADT be implemented. We must consider: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priority must be associated with each item in the queue.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next item </a:t>
            </a:r>
            <a:r>
              <a:rPr lang="en-US" altLang="en-US" dirty="0" smtClean="0"/>
              <a:t>to be </a:t>
            </a:r>
            <a:r>
              <a:rPr lang="en-US" altLang="en-US" dirty="0" err="1" smtClean="0"/>
              <a:t>dequeued</a:t>
            </a:r>
            <a:r>
              <a:rPr lang="en-US" altLang="en-US" dirty="0" smtClean="0"/>
              <a:t> </a:t>
            </a:r>
            <a:r>
              <a:rPr lang="en-US" altLang="en-US" dirty="0"/>
              <a:t>is the item with the highest priority.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If multiple items have the same priority, those must be </a:t>
            </a:r>
            <a:r>
              <a:rPr lang="en-US" altLang="en-US" dirty="0" err="1"/>
              <a:t>dequeued</a:t>
            </a:r>
            <a:r>
              <a:rPr lang="en-US" altLang="en-US" dirty="0"/>
              <a:t> in a FIFO order.</a:t>
            </a:r>
          </a:p>
        </p:txBody>
      </p:sp>
    </p:spTree>
    <p:extLst>
      <p:ext uri="{BB962C8B-B14F-4D97-AF65-F5344CB8AC3E}">
        <p14:creationId xmlns:p14="http://schemas.microsoft.com/office/powerpoint/2010/main" val="384877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can be many different implementations, we’ll consider three here</a:t>
            </a:r>
          </a:p>
          <a:p>
            <a:pPr lvl="1"/>
            <a:r>
              <a:rPr lang="en-US" dirty="0" smtClean="0"/>
              <a:t>Textbook approach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Bounded array with linked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977</Words>
  <Application>Microsoft Office PowerPoint</Application>
  <PresentationFormat>On-screen Show (16:9)</PresentationFormat>
  <Paragraphs>181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Priority Queue ADT</vt:lpstr>
      <vt:lpstr>Priority Queues</vt:lpstr>
      <vt:lpstr>Some Applications</vt:lpstr>
      <vt:lpstr>The Priority Queue ADT</vt:lpstr>
      <vt:lpstr>The Operations</vt:lpstr>
      <vt:lpstr>Priority Queue Example</vt:lpstr>
      <vt:lpstr>Priority Queue Implementation</vt:lpstr>
      <vt:lpstr>Priority Queue Implementation</vt:lpstr>
      <vt:lpstr>1. Textbook approach</vt:lpstr>
      <vt:lpstr>Queue operations</vt:lpstr>
      <vt:lpstr>Details of find_top_priority()</vt:lpstr>
      <vt:lpstr>Complexity of operations</vt:lpstr>
      <vt:lpstr>2. Bounded Priority Queue</vt:lpstr>
      <vt:lpstr>Bounded Priority Queue</vt:lpstr>
      <vt:lpstr>Bounded Priority Q Implementation</vt:lpstr>
      <vt:lpstr>Bounded Priority Q Implementation</vt:lpstr>
      <vt:lpstr>Bounded Priority Q Implementation</vt:lpstr>
      <vt:lpstr>3. Unbounded Priority Q: Linked List</vt:lpstr>
      <vt:lpstr>Priority Queue Analysis</vt:lpstr>
      <vt:lpstr>3a. Unbounded Priority Q: Linked List</vt:lpstr>
      <vt:lpstr>Implement enqueue()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172</cp:revision>
  <dcterms:created xsi:type="dcterms:W3CDTF">2013-08-21T19:17:07Z</dcterms:created>
  <dcterms:modified xsi:type="dcterms:W3CDTF">2020-03-05T15:44:36Z</dcterms:modified>
</cp:coreProperties>
</file>