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62" r:id="rId2"/>
    <p:sldId id="263" r:id="rId3"/>
    <p:sldId id="291" r:id="rId4"/>
    <p:sldId id="264" r:id="rId5"/>
    <p:sldId id="265" r:id="rId6"/>
    <p:sldId id="266" r:id="rId7"/>
    <p:sldId id="267" r:id="rId8"/>
    <p:sldId id="268" r:id="rId9"/>
    <p:sldId id="292" r:id="rId10"/>
    <p:sldId id="269" r:id="rId11"/>
    <p:sldId id="270" r:id="rId12"/>
    <p:sldId id="288" r:id="rId13"/>
    <p:sldId id="289" r:id="rId14"/>
    <p:sldId id="29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09" autoAdjust="0"/>
  </p:normalViewPr>
  <p:slideViewPr>
    <p:cSldViewPr>
      <p:cViewPr varScale="1">
        <p:scale>
          <a:sx n="100" d="100"/>
          <a:sy n="100" d="100"/>
        </p:scale>
        <p:origin x="11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84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59D51B-97AF-41FD-87B8-B7777AF972D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174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C7BF1E-2208-4019-9974-A2B07DE8CF5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699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1340C2-D473-4FF0-848D-8920BFE8920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985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F2BB13-3384-4ED0-B2E1-5AD519CB038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23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A9AF50-BD12-4378-99A3-913580AB7F9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901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75E552-03A2-4113-BD05-F801F3262C1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530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209FBF-000D-44A2-B5AA-964FEBA266EC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770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EFFBCE-A7CD-47AF-BF8C-12761A3A70E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05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339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CEFAFA-56E9-453B-BA28-B1684665C6D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7285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0D8733-D4FF-4FDF-B5EF-436C5465F6B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334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49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23FEF0-C881-4F3F-B876-3EBAEE802B9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4870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9913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1658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2162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1684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CD33ED-1A55-44F5-8FDD-194D14004658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1450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2AB0A3-D4E1-4A61-8A34-17F1A8EDD8C6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35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705224-59D0-4B96-B09C-F3C803E4C27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928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E276B7-ABB2-4723-8EE8-2AD776AD188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798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40D2D7-B649-48FA-A430-7E4DC0C78A1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272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2DFA68-9B35-4941-B2A8-226D568EDE8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805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3A3026-9651-4F82-893C-861077D8ED0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534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D5B87F-B9B9-4584-A377-46FBCBE2A28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187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D5B87F-B9B9-4584-A377-46FBCBE2A28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408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51200" cy="8576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242131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2990834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4821627"/>
            <a:ext cx="384480" cy="218183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4666090"/>
            <a:ext cx="2128320" cy="15445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4821627"/>
            <a:ext cx="2897280" cy="21818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19522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ci204/2020-spring/meng/notes/24-code/simpeople.py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ci204/2020-spring/meng/notes/24-code/simpeople.p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ci204/2020-spring/meng/notes/24-code/simulation.py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ci204/2020-spring/meng/notes/24-code/simulation.py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ci204/2020-spring/meng/notes/24-code/simulation.py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ci204/2020-spring/meng/notes/24-code/simulation.py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.bucknell.edu/~csci204/2020-spring/meng/notes/24-code/simulation.py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  <p:sp>
        <p:nvSpPr>
          <p:cNvPr id="4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 smtClean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BEC652F-2355-476D-A0B0-AE40866E0DE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Possible</a:t>
            </a:r>
            <a:r>
              <a:rPr lang="en-US" altLang="en-US" dirty="0" smtClean="0"/>
              <a:t> </a:t>
            </a:r>
            <a:r>
              <a:rPr lang="en-US" altLang="en-US" dirty="0"/>
              <a:t>Events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1" y="1242271"/>
            <a:ext cx="6871724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Some sample events include: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Customer arrival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Start or end of a transaction (service)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Customer </a:t>
            </a:r>
            <a:r>
              <a:rPr lang="en-US" altLang="en-US" dirty="0" smtClean="0"/>
              <a:t>departure after being serviced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1550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D0C4E5C-B7E9-435F-B15F-C072C8220F4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System </a:t>
            </a:r>
            <a:r>
              <a:rPr lang="en-US" altLang="en-US" dirty="0" smtClean="0"/>
              <a:t>Parameters and Results</a:t>
            </a:r>
            <a:endParaRPr lang="en-US" altLang="en-US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1197405"/>
            <a:ext cx="8093365" cy="3439306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simulation is commonly designed to allow user supplied parameters to define conditions: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Length of the simulation (begins at time 0</a:t>
            </a:r>
            <a:r>
              <a:rPr lang="en-US" altLang="en-US" dirty="0" smtClean="0"/>
              <a:t>) in time ticks.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Number of servers.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Expected (average) </a:t>
            </a:r>
            <a:r>
              <a:rPr lang="en-US" altLang="en-US" dirty="0"/>
              <a:t>time to complete a </a:t>
            </a:r>
            <a:r>
              <a:rPr lang="en-US" altLang="en-US" dirty="0" smtClean="0"/>
              <a:t>transaction and its probability distribution.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Expected (average) </a:t>
            </a:r>
            <a:r>
              <a:rPr lang="en-US" altLang="en-US" dirty="0" smtClean="0"/>
              <a:t>inter-arrival time</a:t>
            </a:r>
            <a:r>
              <a:rPr lang="en-US" altLang="en-US" dirty="0" smtClean="0"/>
              <a:t> (time between two arrivals) and its probability distribution.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4732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D0C4E5C-B7E9-435F-B15F-C072C8220F4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System </a:t>
            </a:r>
            <a:r>
              <a:rPr lang="en-US" altLang="en-US" dirty="0" smtClean="0"/>
              <a:t>Parameters and Results</a:t>
            </a:r>
            <a:endParaRPr lang="en-US" altLang="en-US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1197405"/>
            <a:ext cx="8093365" cy="3439306"/>
          </a:xfrm>
          <a:ln/>
        </p:spPr>
        <p:txBody>
          <a:bodyPr>
            <a:normAutofit/>
          </a:bodyPr>
          <a:lstStyle/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By </a:t>
            </a:r>
            <a:r>
              <a:rPr lang="en-US" altLang="en-US" dirty="0"/>
              <a:t>adjusting </a:t>
            </a:r>
            <a:r>
              <a:rPr lang="en-US" altLang="en-US" dirty="0" smtClean="0"/>
              <a:t>these parameters, </a:t>
            </a:r>
            <a:r>
              <a:rPr lang="en-US" altLang="en-US" dirty="0"/>
              <a:t>the conditions can be changed under which the simulation is performed</a:t>
            </a:r>
            <a:r>
              <a:rPr lang="en-US" altLang="en-US" dirty="0" smtClean="0"/>
              <a:t>.</a:t>
            </a:r>
          </a:p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Different statistics can be collected such as average waiting time for the customers, longest waiting time, deviation of the waiting time …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8988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natural to ask</a:t>
            </a:r>
          </a:p>
          <a:p>
            <a:pPr lvl="1"/>
            <a:r>
              <a:rPr lang="en-US" dirty="0" smtClean="0"/>
              <a:t>How do we even know what values of these parameters to begin with?</a:t>
            </a:r>
          </a:p>
          <a:p>
            <a:pPr lvl="1"/>
            <a:r>
              <a:rPr lang="en-US" dirty="0" smtClean="0"/>
              <a:t>What does this (simulation) have anything to do with queues?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43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Simulations Relate to What We Learn?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Brief answers for now: (we will study in more details…)</a:t>
            </a:r>
          </a:p>
          <a:p>
            <a:pPr lvl="1"/>
            <a:r>
              <a:rPr lang="en-US" dirty="0" smtClean="0"/>
              <a:t>Parameters come from past experiences or observations. For example, average service time at a ticket counter, or average waiting time of a customer.</a:t>
            </a:r>
          </a:p>
          <a:p>
            <a:pPr lvl="1"/>
            <a:r>
              <a:rPr lang="en-US" dirty="0" smtClean="0"/>
              <a:t>Simulations need the queue and priority queue data structures!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56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4A53A48-D1E7-44D8-ADC3-09CB5E31460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Event Rules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56631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set of rules are defined for handling the events during each tick of the clock.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specific rules depend on what is being studied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2651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30848EE-855B-42D4-8FFC-37F505580C7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Sample Event Rules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891995"/>
            <a:ext cx="7940660" cy="3875268"/>
          </a:xfrm>
          <a:ln/>
        </p:spPr>
        <p:txBody>
          <a:bodyPr>
            <a:normAutofit fontScale="77500" lnSpcReduction="2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determine the average wait time: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If a customer arrives, </a:t>
            </a:r>
            <a:r>
              <a:rPr lang="en-US" altLang="en-US" dirty="0" smtClean="0"/>
              <a:t>they are </a:t>
            </a:r>
            <a:r>
              <a:rPr lang="en-US" altLang="en-US" dirty="0"/>
              <a:t>added to the queue.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at most one customer can arrive per time step.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If there are free servers and customers waiting, the next customer in line begins </a:t>
            </a:r>
            <a:r>
              <a:rPr lang="en-US" altLang="en-US" dirty="0" smtClean="0"/>
              <a:t>their </a:t>
            </a:r>
            <a:r>
              <a:rPr lang="en-US" altLang="en-US" dirty="0"/>
              <a:t>transaction.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begin a transaction for each free server.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If a transaction ends, the customer departs and the server becomes free.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multiple transactions can complete in one time step</a:t>
            </a:r>
            <a:r>
              <a:rPr lang="en-US" altLang="en-US" dirty="0" smtClean="0"/>
              <a:t>.</a:t>
            </a:r>
          </a:p>
          <a:p>
            <a:pPr marL="481243" lvl="1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The </a:t>
            </a:r>
            <a:r>
              <a:rPr lang="en-US" altLang="en-US" b="1" dirty="0" smtClean="0"/>
              <a:t>waiting time </a:t>
            </a:r>
            <a:r>
              <a:rPr lang="en-US" altLang="en-US" dirty="0" smtClean="0"/>
              <a:t>of the customer is the difference between arrival at the queue and the start of the service, not including the time in service.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1708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39735C1-BF01-46BA-B567-6E9BA4C40A1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Random Events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64071"/>
            <a:ext cx="7329840" cy="3572640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correctly model a queuing system, some events must occur at random. (i.e</a:t>
            </a:r>
            <a:r>
              <a:rPr lang="en-US" altLang="en-US" dirty="0" smtClean="0"/>
              <a:t>., </a:t>
            </a:r>
            <a:r>
              <a:rPr lang="en-US" altLang="en-US" dirty="0"/>
              <a:t>customer arrival)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need to model this action as close as possible.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Specify the odds of a customer arriving at each time step as the average time between arrivals.</a:t>
            </a:r>
          </a:p>
          <a:p>
            <a:pPr marL="987579" lvl="2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Use a random number generator to produce a value.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The length of service a customer receives can also be a random value.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0593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FA5E9F1-E24C-411E-B8B1-074D7A0257F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Sample Simulation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1242271"/>
            <a:ext cx="7482545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3200" dirty="0"/>
              <a:t>Analyze the average time passengers have to wait for service at an airport ticket counter.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Multiple ticket agents.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Multiple customers that must wait in a single line.</a:t>
            </a:r>
          </a:p>
        </p:txBody>
      </p:sp>
    </p:spTree>
    <p:extLst>
      <p:ext uri="{BB962C8B-B14F-4D97-AF65-F5344CB8AC3E}">
        <p14:creationId xmlns:p14="http://schemas.microsoft.com/office/powerpoint/2010/main" val="2432497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E5DF57C-1A21-4166-A7CF-CBA44EF6857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System Inputs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329840" cy="3394440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spcAft>
                <a:spcPts val="12246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program will prompt the user for the queuing system parameters.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For simplicity, we use minutes as the discrete time units.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1425" y="2266340"/>
            <a:ext cx="5393416" cy="11629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Number of minutes to simulate: 25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Number of ticket agents: 2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Average service time per passenger: 3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Average time between passenger arrival: 2</a:t>
            </a:r>
          </a:p>
          <a:p>
            <a:pPr>
              <a:lnSpc>
                <a:spcPct val="94000"/>
              </a:lnSpc>
            </a:pPr>
            <a:endParaRPr lang="en-US" altLang="en-US" sz="136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45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smtClean="0"/>
              <a:t>Simulation</a:t>
            </a:r>
            <a:br>
              <a:rPr lang="en-US" b="1" dirty="0" smtClean="0"/>
            </a:br>
            <a:r>
              <a:rPr lang="en-US" b="1" dirty="0" smtClean="0"/>
              <a:t>An Application of Queue ADT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22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13B601B-2467-44ED-B5B8-BCCDDC0A62D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System Outputs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1242271"/>
            <a:ext cx="7177135" cy="3394440"/>
          </a:xfrm>
          <a:ln/>
        </p:spPr>
        <p:txBody>
          <a:bodyPr/>
          <a:lstStyle/>
          <a:p>
            <a:pPr marL="293765" indent="-220323">
              <a:spcAft>
                <a:spcPts val="12246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After performing the simulation, the program will produce the following output: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128719" y="2571750"/>
            <a:ext cx="5650085" cy="9460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600" dirty="0">
                <a:latin typeface="Courier New" panose="02070309020205020404" pitchFamily="49" charset="0"/>
              </a:rPr>
              <a:t>Number of passengers served =  12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Number of passengers remaining in line 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The average wait time was 1.17 minutes.</a:t>
            </a:r>
          </a:p>
        </p:txBody>
      </p:sp>
    </p:spTree>
    <p:extLst>
      <p:ext uri="{BB962C8B-B14F-4D97-AF65-F5344CB8AC3E}">
        <p14:creationId xmlns:p14="http://schemas.microsoft.com/office/powerpoint/2010/main" val="1628247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9862C07-D214-447E-A7AA-26082636E86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Debug </a:t>
            </a:r>
            <a:r>
              <a:rPr lang="en-US" altLang="en-US" dirty="0" smtClean="0"/>
              <a:t>Information</a:t>
            </a:r>
            <a:endParaRPr lang="en-US" altLang="en-US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55797"/>
            <a:ext cx="77797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also display event information that can help verify the validity of the program. 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056485" y="1983988"/>
            <a:ext cx="4581150" cy="303104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2: Passenger 1 arrived.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2: Agent 1 started serving passenger 1.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3: Passenger 2 arrived.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3: Agent 2 started serving passenger 2.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5: Passenger 3 arrived.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5: Agent 1 stopped serving passenger 1.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6: Agent 1 started serving passenger 3.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6: Agent 2 stopped serving passenger 2.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8: Passenger 4 arrived.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8: Agent 2 started serving passenger 4.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 9: Agent 1 stopped serving passenger 3.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10: Passenger 5 arrived.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10: Agent 1 started serving passenger 5.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11: Passenger 6 arrived.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11: Agent 2 stopped serving passenger 4.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12: Agent 2 started serving passenger 6.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Time  13: Passenger 7 arrived.</a:t>
            </a:r>
          </a:p>
        </p:txBody>
      </p:sp>
    </p:spTree>
    <p:extLst>
      <p:ext uri="{BB962C8B-B14F-4D97-AF65-F5344CB8AC3E}">
        <p14:creationId xmlns:p14="http://schemas.microsoft.com/office/powerpoint/2010/main" val="2894778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1994AD-51F0-4350-94D8-6ED765C9109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Class Organization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271"/>
            <a:ext cx="732984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Our design will be an object-oriented solution with multiple classes.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solidFill>
                  <a:srgbClr val="104475"/>
                </a:solidFill>
              </a:rPr>
              <a:t>Passenger</a:t>
            </a:r>
            <a:r>
              <a:rPr lang="en-US" altLang="en-US" dirty="0"/>
              <a:t> – store info related to a passenger.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err="1">
                <a:solidFill>
                  <a:srgbClr val="104475"/>
                </a:solidFill>
              </a:rPr>
              <a:t>TicketAgent</a:t>
            </a:r>
            <a:r>
              <a:rPr lang="en-US" altLang="en-US" dirty="0"/>
              <a:t> – store info related to an agent.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err="1">
                <a:solidFill>
                  <a:srgbClr val="104475"/>
                </a:solidFill>
              </a:rPr>
              <a:t>TicketCounterSimulation</a:t>
            </a:r>
            <a:r>
              <a:rPr lang="en-US" altLang="en-US" dirty="0"/>
              <a:t> – manages the actual simulation.</a:t>
            </a:r>
          </a:p>
        </p:txBody>
      </p:sp>
    </p:spTree>
    <p:extLst>
      <p:ext uri="{BB962C8B-B14F-4D97-AF65-F5344CB8AC3E}">
        <p14:creationId xmlns:p14="http://schemas.microsoft.com/office/powerpoint/2010/main" val="250402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41D996B-1ED2-4879-A450-D149D6EDE9C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Passenger Class</a:t>
            </a:r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100961" y="1201231"/>
            <a:ext cx="5677844" cy="343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088" b="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Passenger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Creates a passenger object.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</a:t>
            </a:r>
            <a:r>
              <a:rPr lang="en-US" altLang="en-US" sz="1400" dirty="0" err="1">
                <a:latin typeface="Courier New" panose="02070309020205020404" pitchFamily="49" charset="0"/>
              </a:rPr>
              <a:t>init</a:t>
            </a:r>
            <a:r>
              <a:rPr lang="en-US" altLang="en-US" sz="1400" dirty="0">
                <a:latin typeface="Courier New" panose="02070309020205020404" pitchFamily="49" charset="0"/>
              </a:rPr>
              <a:t>__(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id_num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arrival_time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id_num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id_num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arrival_time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arrival_time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Gets the passenger's id number.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id_num</a:t>
            </a:r>
            <a:r>
              <a:rPr lang="en-US" altLang="en-US" sz="1400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id_num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Gets the passenger's arrival time.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time_arrived</a:t>
            </a:r>
            <a:r>
              <a:rPr lang="en-US" altLang="en-US" sz="1400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arrival_time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endParaRPr lang="en-US" altLang="en-US" sz="1088" i="1" dirty="0">
              <a:solidFill>
                <a:srgbClr val="003B7C"/>
              </a:solidFill>
              <a:latin typeface="Courier New" panose="02070309020205020404" pitchFamily="49" charset="0"/>
            </a:endParaRP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simpeople.py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88808" y="862677"/>
            <a:ext cx="1150764" cy="338554"/>
          </a:xfrm>
          <a:prstGeom prst="rect">
            <a:avLst/>
          </a:prstGeom>
          <a:pattFill prst="pct5">
            <a:fgClr>
              <a:srgbClr val="000000"/>
            </a:fgClr>
            <a:bgClr>
              <a:schemeClr val="bg1"/>
            </a:bgClr>
          </a:patt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l</a:t>
            </a:r>
            <a:r>
              <a:rPr lang="en-US" sz="1600" dirty="0" smtClean="0">
                <a:hlinkClick r:id="rId3"/>
              </a:rPr>
              <a:t>ink to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046822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2652664-CA86-44A6-9AA2-4EFB7F566E06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TicketAgent Class</a:t>
            </a:r>
          </a:p>
        </p:txBody>
      </p:sp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059785" y="1204482"/>
            <a:ext cx="7238935" cy="36578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088" b="1" dirty="0">
                <a:latin typeface="Courier New" panose="02070309020205020404" pitchFamily="49" charset="0"/>
              </a:rPr>
              <a:t>class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TicketAgent</a:t>
            </a:r>
            <a:r>
              <a:rPr lang="en-US" altLang="en-US" sz="1088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__</a:t>
            </a:r>
            <a:r>
              <a:rPr lang="en-US" altLang="en-US" sz="1088" dirty="0" err="1">
                <a:latin typeface="Courier New" panose="02070309020205020404" pitchFamily="49" charset="0"/>
              </a:rPr>
              <a:t>init</a:t>
            </a:r>
            <a:r>
              <a:rPr lang="en-US" altLang="en-US" sz="1088" dirty="0">
                <a:latin typeface="Courier New" panose="02070309020205020404" pitchFamily="49" charset="0"/>
              </a:rPr>
              <a:t>__( self, </a:t>
            </a:r>
            <a:r>
              <a:rPr lang="en-US" altLang="en-US" sz="1088" dirty="0" err="1">
                <a:latin typeface="Courier New" panose="02070309020205020404" pitchFamily="49" charset="0"/>
              </a:rPr>
              <a:t>id_num</a:t>
            </a:r>
            <a:r>
              <a:rPr lang="en-US" altLang="en-US" sz="1088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id_num</a:t>
            </a:r>
            <a:r>
              <a:rPr lang="en-US" altLang="en-US" sz="1088" dirty="0">
                <a:latin typeface="Courier New" panose="02070309020205020404" pitchFamily="49" charset="0"/>
              </a:rPr>
              <a:t> = </a:t>
            </a:r>
            <a:r>
              <a:rPr lang="en-US" altLang="en-US" sz="1088" dirty="0" err="1">
                <a:latin typeface="Courier New" panose="02070309020205020404" pitchFamily="49" charset="0"/>
              </a:rPr>
              <a:t>id_num</a:t>
            </a:r>
            <a:endParaRPr lang="en-US" altLang="en-US" sz="1088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088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stop_time</a:t>
            </a:r>
            <a:r>
              <a:rPr lang="en-US" altLang="en-US" sz="1088" dirty="0">
                <a:latin typeface="Courier New" panose="02070309020205020404" pitchFamily="49" charset="0"/>
              </a:rPr>
              <a:t> = -1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id_num</a:t>
            </a:r>
            <a:r>
              <a:rPr lang="en-US" altLang="en-US" sz="1088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return</a:t>
            </a:r>
            <a:r>
              <a:rPr lang="en-US" altLang="en-US" sz="1088" dirty="0">
                <a:latin typeface="Courier New" panose="02070309020205020404" pitchFamily="49" charset="0"/>
              </a:rPr>
              <a:t>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id_num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is_free</a:t>
            </a:r>
            <a:r>
              <a:rPr lang="en-US" altLang="en-US" sz="1088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return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b="1" dirty="0">
                <a:latin typeface="Courier New" panose="02070309020205020404" pitchFamily="49" charset="0"/>
              </a:rPr>
              <a:t>is</a:t>
            </a:r>
            <a:r>
              <a:rPr lang="en-US" altLang="en-US" sz="1088" dirty="0">
                <a:latin typeface="Courier New" panose="02070309020205020404" pitchFamily="49" charset="0"/>
              </a:rPr>
              <a:t> None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is_finished</a:t>
            </a:r>
            <a:r>
              <a:rPr lang="en-US" altLang="en-US" sz="1088" dirty="0">
                <a:latin typeface="Courier New" panose="02070309020205020404" pitchFamily="49" charset="0"/>
              </a:rPr>
              <a:t>( self, </a:t>
            </a:r>
            <a:r>
              <a:rPr lang="en-US" altLang="en-US" sz="1088" dirty="0" err="1">
                <a:latin typeface="Courier New" panose="02070309020205020404" pitchFamily="49" charset="0"/>
              </a:rPr>
              <a:t>cur_time</a:t>
            </a:r>
            <a:r>
              <a:rPr lang="en-US" altLang="en-US" sz="1088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return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b="1" dirty="0">
                <a:latin typeface="Courier New" panose="02070309020205020404" pitchFamily="49" charset="0"/>
              </a:rPr>
              <a:t>is not</a:t>
            </a:r>
            <a:r>
              <a:rPr lang="en-US" altLang="en-US" sz="1088" dirty="0">
                <a:latin typeface="Courier New" panose="02070309020205020404" pitchFamily="49" charset="0"/>
              </a:rPr>
              <a:t> None </a:t>
            </a:r>
            <a:r>
              <a:rPr lang="en-US" altLang="en-US" sz="1088" b="1" dirty="0">
                <a:latin typeface="Courier New" panose="02070309020205020404" pitchFamily="49" charset="0"/>
              </a:rPr>
              <a:t>and</a:t>
            </a:r>
            <a:r>
              <a:rPr lang="en-US" altLang="en-US" sz="1088" dirty="0">
                <a:latin typeface="Courier New" panose="02070309020205020404" pitchFamily="49" charset="0"/>
              </a:rPr>
              <a:t>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stop_time</a:t>
            </a:r>
            <a:r>
              <a:rPr lang="en-US" altLang="en-US" sz="1088" dirty="0">
                <a:latin typeface="Courier New" panose="02070309020205020404" pitchFamily="49" charset="0"/>
              </a:rPr>
              <a:t> == </a:t>
            </a:r>
            <a:r>
              <a:rPr lang="en-US" altLang="en-US" sz="1088" dirty="0" err="1">
                <a:latin typeface="Courier New" panose="02070309020205020404" pitchFamily="49" charset="0"/>
              </a:rPr>
              <a:t>cur_time</a:t>
            </a:r>
            <a:endParaRPr lang="en-US" altLang="en-US" sz="1088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start_service</a:t>
            </a:r>
            <a:r>
              <a:rPr lang="en-US" altLang="en-US" sz="1088" dirty="0">
                <a:latin typeface="Courier New" panose="02070309020205020404" pitchFamily="49" charset="0"/>
              </a:rPr>
              <a:t>( self, passenger, </a:t>
            </a:r>
            <a:r>
              <a:rPr lang="en-US" altLang="en-US" sz="1088" dirty="0" err="1">
                <a:latin typeface="Courier New" panose="02070309020205020404" pitchFamily="49" charset="0"/>
              </a:rPr>
              <a:t>stop_time</a:t>
            </a:r>
            <a:r>
              <a:rPr lang="en-US" altLang="en-US" sz="1088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088" dirty="0">
                <a:latin typeface="Courier New" panose="02070309020205020404" pitchFamily="49" charset="0"/>
              </a:rPr>
              <a:t> = passenger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self._</a:t>
            </a:r>
            <a:r>
              <a:rPr lang="en-US" altLang="en-US" sz="1088" dirty="0" err="1">
                <a:latin typeface="Courier New" panose="02070309020205020404" pitchFamily="49" charset="0"/>
              </a:rPr>
              <a:t>stop_time</a:t>
            </a:r>
            <a:r>
              <a:rPr lang="en-US" altLang="en-US" sz="1088" dirty="0">
                <a:latin typeface="Courier New" panose="02070309020205020404" pitchFamily="49" charset="0"/>
              </a:rPr>
              <a:t> = </a:t>
            </a:r>
            <a:r>
              <a:rPr lang="en-US" altLang="en-US" sz="1088" dirty="0" err="1">
                <a:latin typeface="Courier New" panose="02070309020205020404" pitchFamily="49" charset="0"/>
              </a:rPr>
              <a:t>stop_time</a:t>
            </a:r>
            <a:endParaRPr lang="en-US" altLang="en-US" sz="1088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</a:t>
            </a:r>
            <a:r>
              <a:rPr lang="en-US" altLang="en-US" sz="1088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stop_service</a:t>
            </a:r>
            <a:r>
              <a:rPr lang="en-US" altLang="en-US" sz="1088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dirty="0" err="1">
                <a:latin typeface="Courier New" panose="02070309020205020404" pitchFamily="49" charset="0"/>
              </a:rPr>
              <a:t>the_passenger</a:t>
            </a:r>
            <a:r>
              <a:rPr lang="en-US" altLang="en-US" sz="1088" dirty="0">
                <a:latin typeface="Courier New" panose="02070309020205020404" pitchFamily="49" charset="0"/>
              </a:rPr>
              <a:t> = </a:t>
            </a:r>
            <a:r>
              <a:rPr lang="en-US" altLang="en-US" sz="1088" dirty="0" err="1">
                <a:latin typeface="Courier New" panose="02070309020205020404" pitchFamily="49" charset="0"/>
              </a:rPr>
              <a:t>self._passenger</a:t>
            </a:r>
            <a:endParaRPr lang="en-US" altLang="en-US" sz="1088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088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088" dirty="0">
                <a:latin typeface="Courier New" panose="02070309020205020404" pitchFamily="49" charset="0"/>
              </a:rPr>
              <a:t>    </a:t>
            </a:r>
            <a:r>
              <a:rPr lang="en-US" altLang="en-US" sz="1088" b="1" dirty="0">
                <a:latin typeface="Courier New" panose="02070309020205020404" pitchFamily="49" charset="0"/>
              </a:rPr>
              <a:t>return</a:t>
            </a:r>
            <a:r>
              <a:rPr lang="en-US" altLang="en-US" sz="1088" dirty="0">
                <a:latin typeface="Courier New" panose="02070309020205020404" pitchFamily="49" charset="0"/>
              </a:rPr>
              <a:t> </a:t>
            </a:r>
            <a:r>
              <a:rPr lang="en-US" altLang="en-US" sz="1088" dirty="0" err="1">
                <a:latin typeface="Courier New" panose="02070309020205020404" pitchFamily="49" charset="0"/>
              </a:rPr>
              <a:t>the_passenger</a:t>
            </a:r>
            <a:endParaRPr lang="en-US" altLang="en-US" sz="1088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088" i="1" dirty="0">
              <a:solidFill>
                <a:srgbClr val="003B7C"/>
              </a:solidFill>
              <a:latin typeface="Courier New" panose="02070309020205020404" pitchFamily="49" charset="0"/>
            </a:endParaRP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simpeople.py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88808" y="862677"/>
            <a:ext cx="1150764" cy="338554"/>
          </a:xfrm>
          <a:prstGeom prst="rect">
            <a:avLst/>
          </a:prstGeom>
          <a:pattFill prst="pct5">
            <a:fgClr>
              <a:srgbClr val="000000"/>
            </a:fgClr>
            <a:bgClr>
              <a:schemeClr val="bg1"/>
            </a:bgClr>
          </a:patt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l</a:t>
            </a:r>
            <a:r>
              <a:rPr lang="en-US" sz="1600" dirty="0" smtClean="0">
                <a:hlinkClick r:id="rId3"/>
              </a:rPr>
              <a:t>ink to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1759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4EE806F-D0CC-4FCB-9D4D-BF9F0B877D1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6322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365196" y="1201231"/>
            <a:ext cx="5650084" cy="35996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100" b="1" dirty="0">
                <a:latin typeface="Courier New" panose="02070309020205020404" pitchFamily="49" charset="0"/>
              </a:rPr>
              <a:t>from</a:t>
            </a:r>
            <a:r>
              <a:rPr lang="en-US" altLang="en-US" sz="1100" dirty="0">
                <a:latin typeface="Courier New" panose="02070309020205020404" pitchFamily="49" charset="0"/>
              </a:rPr>
              <a:t> array </a:t>
            </a:r>
            <a:r>
              <a:rPr lang="en-US" altLang="en-US" sz="1100" b="1" dirty="0">
                <a:latin typeface="Courier New" panose="02070309020205020404" pitchFamily="49" charset="0"/>
              </a:rPr>
              <a:t>import</a:t>
            </a:r>
            <a:r>
              <a:rPr lang="en-US" altLang="en-US" sz="1100" dirty="0">
                <a:latin typeface="Courier New" panose="02070309020205020404" pitchFamily="49" charset="0"/>
              </a:rPr>
              <a:t> Array</a:t>
            </a:r>
          </a:p>
          <a:p>
            <a:pPr>
              <a:lnSpc>
                <a:spcPct val="94000"/>
              </a:lnSpc>
            </a:pPr>
            <a:r>
              <a:rPr lang="en-US" altLang="en-US" sz="1100" b="1" dirty="0">
                <a:latin typeface="Courier New" panose="02070309020205020404" pitchFamily="49" charset="0"/>
              </a:rPr>
              <a:t>from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llistqueue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b="1" dirty="0">
                <a:latin typeface="Courier New" panose="02070309020205020404" pitchFamily="49" charset="0"/>
              </a:rPr>
              <a:t>import</a:t>
            </a:r>
            <a:r>
              <a:rPr lang="en-US" altLang="en-US" sz="1100" dirty="0">
                <a:latin typeface="Courier New" panose="02070309020205020404" pitchFamily="49" charset="0"/>
              </a:rPr>
              <a:t> Queue</a:t>
            </a:r>
          </a:p>
          <a:p>
            <a:pPr>
              <a:lnSpc>
                <a:spcPct val="94000"/>
              </a:lnSpc>
            </a:pPr>
            <a:r>
              <a:rPr lang="en-US" altLang="en-US" sz="1100" b="1" dirty="0">
                <a:latin typeface="Courier New" panose="02070309020205020404" pitchFamily="49" charset="0"/>
              </a:rPr>
              <a:t>from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simpeople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b="1" dirty="0">
                <a:latin typeface="Courier New" panose="02070309020205020404" pitchFamily="49" charset="0"/>
              </a:rPr>
              <a:t>import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TicketAgent</a:t>
            </a:r>
            <a:r>
              <a:rPr lang="en-US" altLang="en-US" sz="1100" dirty="0">
                <a:latin typeface="Courier New" panose="02070309020205020404" pitchFamily="49" charset="0"/>
              </a:rPr>
              <a:t>, Passenger</a:t>
            </a:r>
          </a:p>
          <a:p>
            <a:pPr>
              <a:lnSpc>
                <a:spcPct val="94000"/>
              </a:lnSpc>
            </a:pPr>
            <a:endParaRPr lang="en-US" altLang="en-US" sz="11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100" b="1" dirty="0">
                <a:latin typeface="Courier New" panose="02070309020205020404" pitchFamily="49" charset="0"/>
              </a:rPr>
              <a:t>class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1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</a:t>
            </a:r>
            <a:r>
              <a:rPr lang="en-US" altLang="en-US" sz="11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100" dirty="0">
                <a:latin typeface="Courier New" panose="02070309020205020404" pitchFamily="49" charset="0"/>
              </a:rPr>
              <a:t> __</a:t>
            </a:r>
            <a:r>
              <a:rPr lang="en-US" altLang="en-US" sz="1100" dirty="0" err="1">
                <a:latin typeface="Courier New" panose="02070309020205020404" pitchFamily="49" charset="0"/>
              </a:rPr>
              <a:t>init</a:t>
            </a:r>
            <a:r>
              <a:rPr lang="en-US" altLang="en-US" sz="1100" dirty="0">
                <a:latin typeface="Courier New" panose="02070309020205020404" pitchFamily="49" charset="0"/>
              </a:rPr>
              <a:t>__( self, </a:t>
            </a:r>
            <a:r>
              <a:rPr lang="en-US" altLang="en-US" sz="1100" dirty="0" err="1">
                <a:latin typeface="Courier New" panose="02070309020205020404" pitchFamily="49" charset="0"/>
              </a:rPr>
              <a:t>num_agents</a:t>
            </a:r>
            <a:r>
              <a:rPr lang="en-US" altLang="en-US" sz="1100" dirty="0">
                <a:latin typeface="Courier New" panose="02070309020205020404" pitchFamily="49" charset="0"/>
              </a:rPr>
              <a:t>, </a:t>
            </a:r>
            <a:r>
              <a:rPr lang="en-US" altLang="en-US" sz="1100" dirty="0" err="1">
                <a:latin typeface="Courier New" panose="02070309020205020404" pitchFamily="49" charset="0"/>
              </a:rPr>
              <a:t>num_minutes</a:t>
            </a:r>
            <a:r>
              <a:rPr lang="en-US" altLang="en-US" sz="1100" dirty="0">
                <a:latin typeface="Courier New" panose="02070309020205020404" pitchFamily="49" charset="0"/>
              </a:rPr>
              <a:t>,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                  </a:t>
            </a:r>
            <a:r>
              <a:rPr lang="en-US" altLang="en-US" sz="1100" dirty="0" err="1">
                <a:latin typeface="Courier New" panose="02070309020205020404" pitchFamily="49" charset="0"/>
              </a:rPr>
              <a:t>between_time</a:t>
            </a:r>
            <a:r>
              <a:rPr lang="en-US" altLang="en-US" sz="1100" dirty="0">
                <a:latin typeface="Courier New" panose="02070309020205020404" pitchFamily="49" charset="0"/>
              </a:rPr>
              <a:t>, </a:t>
            </a:r>
            <a:r>
              <a:rPr lang="en-US" altLang="en-US" sz="1100" dirty="0" err="1">
                <a:latin typeface="Courier New" panose="02070309020205020404" pitchFamily="49" charset="0"/>
              </a:rPr>
              <a:t>service_time</a:t>
            </a:r>
            <a:r>
              <a:rPr lang="en-US" altLang="en-US" sz="11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Parameters supplied by the user.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arrive_prob</a:t>
            </a:r>
            <a:r>
              <a:rPr lang="en-US" altLang="en-US" sz="1100" dirty="0">
                <a:latin typeface="Courier New" panose="02070309020205020404" pitchFamily="49" charset="0"/>
              </a:rPr>
              <a:t> = 1.0 / </a:t>
            </a:r>
            <a:r>
              <a:rPr lang="en-US" altLang="en-US" sz="1100" dirty="0" err="1">
                <a:latin typeface="Courier New" panose="02070309020205020404" pitchFamily="49" charset="0"/>
              </a:rPr>
              <a:t>between_time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service_time</a:t>
            </a:r>
            <a:r>
              <a:rPr lang="en-US" altLang="en-US" sz="1100" dirty="0">
                <a:latin typeface="Courier New" panose="02070309020205020404" pitchFamily="49" charset="0"/>
              </a:rPr>
              <a:t> = </a:t>
            </a:r>
            <a:r>
              <a:rPr lang="en-US" altLang="en-US" sz="1100" dirty="0" err="1">
                <a:latin typeface="Courier New" panose="02070309020205020404" pitchFamily="49" charset="0"/>
              </a:rPr>
              <a:t>service_time</a:t>
            </a:r>
            <a:endParaRPr lang="en-US" altLang="en-US" sz="11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num_minutes</a:t>
            </a:r>
            <a:r>
              <a:rPr lang="en-US" altLang="en-US" sz="1100" dirty="0">
                <a:latin typeface="Courier New" panose="02070309020205020404" pitchFamily="49" charset="0"/>
              </a:rPr>
              <a:t> = </a:t>
            </a:r>
            <a:r>
              <a:rPr lang="en-US" altLang="en-US" sz="1100" dirty="0" err="1">
                <a:latin typeface="Courier New" panose="02070309020205020404" pitchFamily="49" charset="0"/>
              </a:rPr>
              <a:t>num_minutes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 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Simulation components.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passenger_q</a:t>
            </a:r>
            <a:r>
              <a:rPr lang="en-US" altLang="en-US" sz="1100" dirty="0">
                <a:latin typeface="Courier New" panose="02070309020205020404" pitchFamily="49" charset="0"/>
              </a:rPr>
              <a:t> = Queue()  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the_agents</a:t>
            </a:r>
            <a:r>
              <a:rPr lang="en-US" altLang="en-US" sz="1100" dirty="0">
                <a:latin typeface="Courier New" panose="02070309020205020404" pitchFamily="49" charset="0"/>
              </a:rPr>
              <a:t> = Array( </a:t>
            </a:r>
            <a:r>
              <a:rPr lang="en-US" altLang="en-US" sz="1100" dirty="0" err="1">
                <a:latin typeface="Courier New" panose="02070309020205020404" pitchFamily="49" charset="0"/>
              </a:rPr>
              <a:t>num_agents</a:t>
            </a:r>
            <a:r>
              <a:rPr lang="en-US" altLang="en-US" sz="1100" dirty="0">
                <a:latin typeface="Courier New" panose="02070309020205020404" pitchFamily="49" charset="0"/>
              </a:rPr>
              <a:t> )   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</a:t>
            </a:r>
            <a:r>
              <a:rPr lang="en-US" altLang="en-US" sz="1100" b="1" dirty="0">
                <a:latin typeface="Courier New" panose="02070309020205020404" pitchFamily="49" charset="0"/>
              </a:rPr>
              <a:t>for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i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b="1" dirty="0">
                <a:latin typeface="Courier New" panose="02070309020205020404" pitchFamily="49" charset="0"/>
              </a:rPr>
              <a:t>in</a:t>
            </a:r>
            <a:r>
              <a:rPr lang="en-US" altLang="en-US" sz="1100" dirty="0">
                <a:latin typeface="Courier New" panose="02070309020205020404" pitchFamily="49" charset="0"/>
              </a:rPr>
              <a:t> range( </a:t>
            </a:r>
            <a:r>
              <a:rPr lang="en-US" altLang="en-US" sz="1100" dirty="0" err="1">
                <a:latin typeface="Courier New" panose="02070309020205020404" pitchFamily="49" charset="0"/>
              </a:rPr>
              <a:t>num_agents</a:t>
            </a:r>
            <a:r>
              <a:rPr lang="en-US" altLang="en-US" sz="1100" dirty="0">
                <a:latin typeface="Courier New" panose="02070309020205020404" pitchFamily="49" charset="0"/>
              </a:rPr>
              <a:t> ) :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the_agents</a:t>
            </a:r>
            <a:r>
              <a:rPr lang="en-US" altLang="en-US" sz="1100" dirty="0">
                <a:latin typeface="Courier New" panose="02070309020205020404" pitchFamily="49" charset="0"/>
              </a:rPr>
              <a:t>[</a:t>
            </a:r>
            <a:r>
              <a:rPr lang="en-US" altLang="en-US" sz="1100" dirty="0" err="1">
                <a:latin typeface="Courier New" panose="02070309020205020404" pitchFamily="49" charset="0"/>
              </a:rPr>
              <a:t>i</a:t>
            </a:r>
            <a:r>
              <a:rPr lang="en-US" altLang="en-US" sz="1100" dirty="0">
                <a:latin typeface="Courier New" panose="02070309020205020404" pitchFamily="49" charset="0"/>
              </a:rPr>
              <a:t>] = </a:t>
            </a:r>
            <a:r>
              <a:rPr lang="en-US" altLang="en-US" sz="1100" dirty="0" err="1">
                <a:latin typeface="Courier New" panose="02070309020205020404" pitchFamily="49" charset="0"/>
              </a:rPr>
              <a:t>TicketAgent</a:t>
            </a:r>
            <a:r>
              <a:rPr lang="en-US" altLang="en-US" sz="1100" dirty="0">
                <a:latin typeface="Courier New" panose="02070309020205020404" pitchFamily="49" charset="0"/>
              </a:rPr>
              <a:t>(i+1)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Computed during the simulation.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total_waitTime</a:t>
            </a:r>
            <a:r>
              <a:rPr lang="en-US" altLang="en-US" sz="1100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num_passengers</a:t>
            </a:r>
            <a:r>
              <a:rPr lang="en-US" altLang="en-US" sz="1100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endParaRPr lang="en-US" altLang="en-US" sz="11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simulation.py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88808" y="862677"/>
            <a:ext cx="1150764" cy="338554"/>
          </a:xfrm>
          <a:prstGeom prst="rect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l</a:t>
            </a:r>
            <a:r>
              <a:rPr lang="en-US" sz="1600" dirty="0" smtClean="0">
                <a:hlinkClick r:id="rId3"/>
              </a:rPr>
              <a:t>ink to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2762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705140" y="1201230"/>
            <a:ext cx="6226370" cy="381379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100" b="1" dirty="0">
                <a:latin typeface="Courier New" panose="02070309020205020404" pitchFamily="49" charset="0"/>
              </a:rPr>
              <a:t>class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1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Run the simulation using the parameters supplied earlier.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</a:t>
            </a:r>
            <a:r>
              <a:rPr lang="en-US" altLang="en-US" sz="11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100" dirty="0">
                <a:latin typeface="Courier New" panose="02070309020205020404" pitchFamily="49" charset="0"/>
              </a:rPr>
              <a:t> run( self ):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</a:t>
            </a:r>
            <a:r>
              <a:rPr lang="en-US" altLang="en-US" sz="1100" b="1" dirty="0">
                <a:latin typeface="Courier New" panose="02070309020205020404" pitchFamily="49" charset="0"/>
              </a:rPr>
              <a:t>for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cur_time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b="1" dirty="0">
                <a:latin typeface="Courier New" panose="02070309020205020404" pitchFamily="49" charset="0"/>
              </a:rPr>
              <a:t>in</a:t>
            </a:r>
            <a:r>
              <a:rPr lang="en-US" altLang="en-US" sz="1100" dirty="0">
                <a:latin typeface="Courier New" panose="02070309020205020404" pitchFamily="49" charset="0"/>
              </a:rPr>
              <a:t> range(self._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num_minutes</a:t>
            </a:r>
            <a:r>
              <a:rPr lang="en-US" altLang="en-US" sz="1100" dirty="0">
                <a:latin typeface="Courier New" panose="02070309020205020404" pitchFamily="49" charset="0"/>
              </a:rPr>
              <a:t> + 1) :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handle_arrival</a:t>
            </a:r>
            <a:r>
              <a:rPr lang="en-US" altLang="en-US" sz="1100" dirty="0">
                <a:latin typeface="Courier New" panose="02070309020205020404" pitchFamily="49" charset="0"/>
              </a:rPr>
              <a:t>( </a:t>
            </a:r>
            <a:r>
              <a:rPr lang="en-US" altLang="en-US" sz="1100" dirty="0" err="1">
                <a:latin typeface="Courier New" panose="02070309020205020404" pitchFamily="49" charset="0"/>
              </a:rPr>
              <a:t>cur_time</a:t>
            </a:r>
            <a:r>
              <a:rPr lang="en-US" altLang="en-US" sz="1100" dirty="0">
                <a:latin typeface="Courier New" panose="02070309020205020404" pitchFamily="49" charset="0"/>
              </a:rPr>
              <a:t> )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handle_begin_service</a:t>
            </a:r>
            <a:r>
              <a:rPr lang="en-US" altLang="en-US" sz="1100" dirty="0">
                <a:latin typeface="Courier New" panose="02070309020205020404" pitchFamily="49" charset="0"/>
              </a:rPr>
              <a:t>( </a:t>
            </a:r>
            <a:r>
              <a:rPr lang="en-US" altLang="en-US" sz="1100" dirty="0" err="1">
                <a:latin typeface="Courier New" panose="02070309020205020404" pitchFamily="49" charset="0"/>
              </a:rPr>
              <a:t>cur_time</a:t>
            </a:r>
            <a:r>
              <a:rPr lang="en-US" altLang="en-US" sz="1100" dirty="0">
                <a:latin typeface="Courier New" panose="02070309020205020404" pitchFamily="49" charset="0"/>
              </a:rPr>
              <a:t> )     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 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handle_end_service</a:t>
            </a:r>
            <a:r>
              <a:rPr lang="en-US" altLang="en-US" sz="1100" dirty="0">
                <a:latin typeface="Courier New" panose="02070309020205020404" pitchFamily="49" charset="0"/>
              </a:rPr>
              <a:t>( </a:t>
            </a:r>
            <a:r>
              <a:rPr lang="en-US" altLang="en-US" sz="1100" dirty="0" err="1">
                <a:latin typeface="Courier New" panose="02070309020205020404" pitchFamily="49" charset="0"/>
              </a:rPr>
              <a:t>cur_time</a:t>
            </a:r>
            <a:r>
              <a:rPr lang="en-US" altLang="en-US" sz="11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endParaRPr lang="en-US" altLang="en-US" sz="11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Print the simulation results.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</a:t>
            </a:r>
            <a:r>
              <a:rPr lang="en-US" altLang="en-US" sz="11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100" dirty="0">
                <a:latin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</a:rPr>
              <a:t>print_results</a:t>
            </a:r>
            <a:r>
              <a:rPr lang="en-US" altLang="en-US" sz="1100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</a:t>
            </a:r>
            <a:r>
              <a:rPr lang="en-US" altLang="en-US" sz="1100" dirty="0" err="1">
                <a:latin typeface="Courier New" panose="02070309020205020404" pitchFamily="49" charset="0"/>
              </a:rPr>
              <a:t>num_served</a:t>
            </a:r>
            <a:r>
              <a:rPr lang="en-US" altLang="en-US" sz="1100" dirty="0">
                <a:latin typeface="Courier New" panose="02070309020205020404" pitchFamily="49" charset="0"/>
              </a:rPr>
              <a:t> =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num_passengers</a:t>
            </a:r>
            <a:r>
              <a:rPr lang="en-US" altLang="en-US" sz="1100" dirty="0">
                <a:latin typeface="Courier New" panose="02070309020205020404" pitchFamily="49" charset="0"/>
              </a:rPr>
              <a:t> - </a:t>
            </a:r>
            <a:r>
              <a:rPr lang="en-US" altLang="en-US" sz="1100" dirty="0" err="1">
                <a:latin typeface="Courier New" panose="02070309020205020404" pitchFamily="49" charset="0"/>
              </a:rPr>
              <a:t>len</a:t>
            </a:r>
            <a:r>
              <a:rPr lang="en-US" altLang="en-US" sz="1100" dirty="0">
                <a:latin typeface="Courier New" panose="02070309020205020404" pitchFamily="49" charset="0"/>
              </a:rPr>
              <a:t>(self._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passengerq</a:t>
            </a:r>
            <a:r>
              <a:rPr lang="en-US" altLang="en-US" sz="11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</a:t>
            </a:r>
            <a:r>
              <a:rPr lang="en-US" altLang="en-US" sz="1100" dirty="0" err="1">
                <a:latin typeface="Courier New" panose="02070309020205020404" pitchFamily="49" charset="0"/>
              </a:rPr>
              <a:t>avg_wait</a:t>
            </a:r>
            <a:r>
              <a:rPr lang="en-US" altLang="en-US" sz="1100" dirty="0">
                <a:latin typeface="Courier New" panose="02070309020205020404" pitchFamily="49" charset="0"/>
              </a:rPr>
              <a:t> = float( 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total_waitTime</a:t>
            </a:r>
            <a:r>
              <a:rPr lang="en-US" altLang="en-US" sz="1100" dirty="0">
                <a:latin typeface="Courier New" panose="02070309020205020404" pitchFamily="49" charset="0"/>
              </a:rPr>
              <a:t> ) / </a:t>
            </a:r>
            <a:r>
              <a:rPr lang="en-US" altLang="en-US" sz="1100" dirty="0" err="1">
                <a:latin typeface="Courier New" panose="02070309020205020404" pitchFamily="49" charset="0"/>
              </a:rPr>
              <a:t>num_served</a:t>
            </a:r>
            <a:endParaRPr lang="en-US" altLang="en-US" sz="11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print( "" )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print( "Number of passengers served = ", </a:t>
            </a:r>
            <a:r>
              <a:rPr lang="en-US" altLang="en-US" sz="1100" dirty="0" err="1">
                <a:latin typeface="Courier New" panose="02070309020205020404" pitchFamily="49" charset="0"/>
              </a:rPr>
              <a:t>num_served</a:t>
            </a:r>
            <a:r>
              <a:rPr lang="en-US" altLang="en-US" sz="11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print( "Number of passengers remaining in line = %d" %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       </a:t>
            </a:r>
            <a:r>
              <a:rPr lang="en-US" altLang="en-US" sz="1100" dirty="0" err="1">
                <a:latin typeface="Courier New" panose="02070309020205020404" pitchFamily="49" charset="0"/>
              </a:rPr>
              <a:t>len</a:t>
            </a:r>
            <a:r>
              <a:rPr lang="en-US" altLang="en-US" sz="1100" dirty="0">
                <a:latin typeface="Courier New" panose="02070309020205020404" pitchFamily="49" charset="0"/>
              </a:rPr>
              <a:t>(self._</a:t>
            </a:r>
            <a:r>
              <a:rPr lang="en-US" altLang="en-US" sz="1100" dirty="0" err="1">
                <a:latin typeface="Courier New" panose="02070309020205020404" pitchFamily="49" charset="0"/>
              </a:rPr>
              <a:t>passenger_q</a:t>
            </a:r>
            <a:r>
              <a:rPr lang="en-US" altLang="en-US" sz="1100" dirty="0">
                <a:latin typeface="Courier New" panose="02070309020205020404" pitchFamily="49" charset="0"/>
              </a:rPr>
              <a:t>) )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 print( "The average wait time was %4.2f minutes." % </a:t>
            </a:r>
            <a:r>
              <a:rPr lang="en-US" altLang="en-US" sz="1100" dirty="0" err="1">
                <a:latin typeface="Courier New" panose="02070309020205020404" pitchFamily="49" charset="0"/>
              </a:rPr>
              <a:t>avg_wait</a:t>
            </a:r>
            <a:r>
              <a:rPr lang="en-US" altLang="en-US" sz="1100" dirty="0">
                <a:latin typeface="Courier New" panose="02070309020205020404" pitchFamily="49" charset="0"/>
              </a:rPr>
              <a:t> ) </a:t>
            </a:r>
          </a:p>
          <a:p>
            <a:pPr>
              <a:lnSpc>
                <a:spcPct val="94000"/>
              </a:lnSpc>
            </a:pPr>
            <a:r>
              <a:rPr lang="en-US" altLang="en-US" sz="1100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handle_arrive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      # Handles simulation rule #1.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# Handles simulation rule #2.</a:t>
            </a:r>
          </a:p>
          <a:p>
            <a:pPr>
              <a:lnSpc>
                <a:spcPct val="94000"/>
              </a:lnSpc>
            </a:pP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1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1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  # Handles simulation rule #3.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simulation.py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88808" y="862677"/>
            <a:ext cx="1150764" cy="338554"/>
          </a:xfrm>
          <a:prstGeom prst="rect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l</a:t>
            </a:r>
            <a:r>
              <a:rPr lang="en-US" sz="1600" dirty="0" smtClean="0">
                <a:hlinkClick r:id="rId3"/>
              </a:rPr>
              <a:t>ink to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2136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754374" y="1201231"/>
            <a:ext cx="7928825" cy="35996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handle_arrive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      # Handles simulation rule #1.</a:t>
            </a:r>
          </a:p>
          <a:p>
            <a:pPr>
              <a:lnSpc>
                <a:spcPct val="94000"/>
              </a:lnSpc>
            </a:pPr>
            <a:endParaRPr lang="en-US" altLang="en-US" sz="1400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handle_arrival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 self,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p =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random.random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if p &lt;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arrive_prob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:    # a passenger should arrive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passenger = Passenger(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num_passengers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passenger_q.enqueue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 passenger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print( 'Time ',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': Passenger ', \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  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num_passengers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' arrived.'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num_passengers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+= 1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# Handles simulation rule #2.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  # Handles simulation rule #3.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simulation.py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88808" y="862677"/>
            <a:ext cx="1150764" cy="338554"/>
          </a:xfrm>
          <a:prstGeom prst="rect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l</a:t>
            </a:r>
            <a:r>
              <a:rPr lang="en-US" sz="1600" dirty="0" smtClean="0">
                <a:hlinkClick r:id="rId3"/>
              </a:rPr>
              <a:t>ink to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64647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601670" y="1223067"/>
            <a:ext cx="8081530" cy="35996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# Handles simulation rule #2.</a:t>
            </a:r>
          </a:p>
          <a:p>
            <a:pPr>
              <a:lnSpc>
                <a:spcPct val="94000"/>
              </a:lnSpc>
            </a:pPr>
            <a:endParaRPr lang="en-US" altLang="en-US" sz="1400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 self,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if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passenger_q.is_empty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 == False:    # handle a customer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=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find_free_agent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if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&gt;= 0:    # found a free one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=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passenger_q.dequeue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stop_time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+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service_time</a:t>
            </a:r>
            <a:endParaRPr lang="en-US" altLang="en-US" sz="1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the_agents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].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start_service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stop_time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total_wait_time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- this_passenger._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arrival_time</a:t>
            </a:r>
            <a:endParaRPr lang="en-US" altLang="en-US" sz="1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print( 'Time ',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': Agent ',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\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  ' started serving passenger ',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this_passenger.id_num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(), '.' )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  # Handles simulation rule #3.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simulation.py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88808" y="862677"/>
            <a:ext cx="1150764" cy="338554"/>
          </a:xfrm>
          <a:prstGeom prst="rect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l</a:t>
            </a:r>
            <a:r>
              <a:rPr lang="en-US" sz="1600" dirty="0" smtClean="0">
                <a:hlinkClick r:id="rId3"/>
              </a:rPr>
              <a:t>ink to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08531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601669" y="1228155"/>
            <a:ext cx="8093365" cy="35996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  # Handles simulation rule #3.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 self,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=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find_finish_agent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if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&gt;= 0:    # found one who should complete the service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= self._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the_agents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[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].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stop_service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print( 'Time ',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': Agent ',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, \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         ' stopped serving passenger ', </a:t>
            </a:r>
            <a:r>
              <a:rPr lang="en-US" altLang="en-US" sz="1400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this_passenger.id_num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(), '.' )    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simulation.py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88808" y="862677"/>
            <a:ext cx="1150764" cy="338554"/>
          </a:xfrm>
          <a:prstGeom prst="rect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l</a:t>
            </a:r>
            <a:r>
              <a:rPr lang="en-US" sz="1600" dirty="0" smtClean="0">
                <a:hlinkClick r:id="rId3"/>
              </a:rPr>
              <a:t>ink to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7592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would be helpful if you have the slides and the programs for this segment in front of you</a:t>
            </a:r>
          </a:p>
          <a:p>
            <a:pPr lvl="1"/>
            <a:r>
              <a:rPr lang="en-US" dirty="0" smtClean="0"/>
              <a:t>They are on my course note website</a:t>
            </a:r>
          </a:p>
          <a:p>
            <a:pPr lvl="1"/>
            <a:r>
              <a:rPr lang="en-US" dirty="0" smtClean="0"/>
              <a:t>Slides: look for two sets of slides, 24_Simulation-1.pptx and 24_Simulation-2.pptx</a:t>
            </a:r>
          </a:p>
          <a:p>
            <a:pPr lvl="1"/>
            <a:r>
              <a:rPr lang="en-US" dirty="0" smtClean="0"/>
              <a:t>Code: look for four programs in the 24-code directory, most importantly</a:t>
            </a:r>
          </a:p>
          <a:p>
            <a:pPr lvl="2"/>
            <a:r>
              <a:rPr lang="en-US" dirty="0" smtClean="0"/>
              <a:t>simpeople.py and simulation.py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994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D2AB70A-4C1B-4D4E-846C-39348CF7D8CE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Simulation Objects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Sample instances of each class.</a:t>
            </a: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321" y="2009071"/>
            <a:ext cx="3505680" cy="66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521" y="3266191"/>
            <a:ext cx="5776920" cy="76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7554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BA1783E-72A7-4A57-BED2-49083655FE19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Sample Results</a:t>
            </a:r>
          </a:p>
        </p:txBody>
      </p:sp>
      <p:graphicFrame>
        <p:nvGraphicFramePr>
          <p:cNvPr id="59394" name="Group 2"/>
          <p:cNvGraphicFramePr>
            <a:graphicFrameLocks noGrp="1"/>
          </p:cNvGraphicFramePr>
          <p:nvPr/>
        </p:nvGraphicFramePr>
        <p:xfrm>
          <a:off x="2076120" y="953911"/>
          <a:ext cx="5317920" cy="4042529"/>
        </p:xfrm>
        <a:graphic>
          <a:graphicData uri="http://schemas.openxmlformats.org/drawingml/2006/table">
            <a:tbl>
              <a:tblPr/>
              <a:tblGrid>
                <a:gridCol w="651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5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162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Minutes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Agents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Avg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Service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Time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Between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Avg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Wait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Passengers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Served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Passengers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Remaining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2.49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3.91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10.93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15.75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2459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6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10000</a:t>
                      </a:r>
                    </a:p>
                  </a:txBody>
                  <a:tcPr marL="61229" marR="61229" marT="41439" marB="31839" horzOverflow="overflow">
                    <a:lnL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21.17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4930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18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10.60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11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49.99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95.72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475.91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465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10000</a:t>
                      </a:r>
                    </a:p>
                  </a:txBody>
                  <a:tcPr marL="61229" marR="61229" marT="41439" marB="31839" horzOverflow="overflow">
                    <a:lnL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949.61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4000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948</a:t>
                      </a:r>
                    </a:p>
                  </a:txBody>
                  <a:tcPr marL="61229" marR="61229" marT="41439" marB="3183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0.51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51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0.50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1.06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501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1.14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2465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72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1.21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4948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61229" marR="61229" marT="41439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31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4ADD3E-4C17-4129-9D1D-63D75891A3E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Computer Simulations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1242271"/>
            <a:ext cx="8093365" cy="3620054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Computers can be used to model and simulate real-world systems and </a:t>
            </a:r>
            <a:r>
              <a:rPr lang="en-US" altLang="en-US" dirty="0" smtClean="0"/>
              <a:t>phenomena without actually building the physical systems.</a:t>
            </a:r>
            <a:endParaRPr lang="en-US" altLang="en-US" dirty="0"/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Examples include: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400" dirty="0"/>
              <a:t>Weather forecasting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400" dirty="0"/>
              <a:t>Flight simulators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400" dirty="0"/>
              <a:t>Business </a:t>
            </a:r>
            <a:r>
              <a:rPr lang="en-US" altLang="en-US" sz="2400" dirty="0" smtClean="0"/>
              <a:t>activities</a:t>
            </a:r>
          </a:p>
          <a:p>
            <a:pPr marL="187479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3000" dirty="0" smtClean="0"/>
              <a:t>We’ll examine one example in this segment, an airline ticketing system.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891753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20F4A5C-FDEC-4A85-947E-BA5EC8FD499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Airline Ticket Counter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070239"/>
            <a:ext cx="7482545" cy="3664920"/>
          </a:xfrm>
          <a:ln/>
        </p:spPr>
        <p:txBody>
          <a:bodyPr>
            <a:normAutofit fontScale="85000" lnSpcReduction="2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How many ticket agents are needed at certain times of the day in order to provide timely service?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Too many agents will cost the airline money.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Too few will result in angry </a:t>
            </a:r>
            <a:r>
              <a:rPr lang="en-US" altLang="en-US" dirty="0" smtClean="0"/>
              <a:t>customers and possibly losing money.</a:t>
            </a:r>
            <a:endParaRPr lang="en-US" altLang="en-US" dirty="0"/>
          </a:p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computer simulation can be developed to model this real system</a:t>
            </a:r>
            <a:r>
              <a:rPr lang="en-US" altLang="en-US" dirty="0" smtClean="0"/>
              <a:t>.</a:t>
            </a:r>
          </a:p>
          <a:p>
            <a:pPr marL="693815" lvl="1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The problem can be studied with various parameters without the system being physically built.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6131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E45DB5B-2B37-4B03-8EF5-9FEAC71A82D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Queuing System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6" y="1242271"/>
            <a:ext cx="7787954" cy="3394440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system where customers must stand in line awaiting service.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queue structure is used to model the system.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Simple systems only require a single queue.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goal is to study certain behaviors or outcomes.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average wait time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average queue length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average service time</a:t>
            </a:r>
          </a:p>
        </p:txBody>
      </p:sp>
    </p:spTree>
    <p:extLst>
      <p:ext uri="{BB962C8B-B14F-4D97-AF65-F5344CB8AC3E}">
        <p14:creationId xmlns:p14="http://schemas.microsoft.com/office/powerpoint/2010/main" val="3375903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E749DBC-1502-4BDB-9796-B519C556A66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Discrete Event Simulation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69" y="1242271"/>
            <a:ext cx="7787955" cy="3394440"/>
          </a:xfrm>
          <a:ln/>
        </p:spPr>
        <p:txBody>
          <a:bodyPr>
            <a:normAutofit fontScale="85000"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Consists of a sequence of significant events that cause </a:t>
            </a:r>
            <a:r>
              <a:rPr lang="en-US" altLang="en-US" dirty="0" smtClean="0"/>
              <a:t>changes </a:t>
            </a:r>
            <a:r>
              <a:rPr lang="en-US" altLang="en-US" dirty="0"/>
              <a:t>in the system.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Time driven and performed over a preset time period.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Passing of time is represented by a loop, one iteration per clock </a:t>
            </a:r>
            <a:r>
              <a:rPr lang="en-US" altLang="en-US" dirty="0" smtClean="0"/>
              <a:t>tick or per event.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Events can only occur at discrete time intervals</a:t>
            </a:r>
            <a:r>
              <a:rPr lang="en-US" altLang="en-US" dirty="0" smtClean="0"/>
              <a:t>. (Thus this is called a </a:t>
            </a:r>
            <a:r>
              <a:rPr lang="en-US" altLang="en-US" b="1" dirty="0" smtClean="0"/>
              <a:t>discrete event-driven simulation</a:t>
            </a:r>
            <a:r>
              <a:rPr lang="en-US" altLang="en-US" dirty="0" smtClean="0"/>
              <a:t>.)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Time units must be small enough to accommodate the </a:t>
            </a:r>
            <a:r>
              <a:rPr lang="en-US" altLang="en-US" dirty="0" smtClean="0"/>
              <a:t>events, e.g., 1 minute, 3 minutes, 2 hours, etc.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017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a simulation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2490" y="1070009"/>
            <a:ext cx="6719020" cy="20313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100" dirty="0"/>
              <a:t>for each time step in range of total time</a:t>
            </a:r>
            <a:r>
              <a:rPr lang="en-US" sz="2100" dirty="0" smtClean="0"/>
              <a:t>:</a:t>
            </a:r>
          </a:p>
          <a:p>
            <a:r>
              <a:rPr lang="en-US" sz="2100" dirty="0" smtClean="0"/>
              <a:t>    decide if certain event(s) would happen</a:t>
            </a:r>
            <a:r>
              <a:rPr lang="en-US" sz="2100" dirty="0" smtClean="0"/>
              <a:t> at this time step</a:t>
            </a:r>
          </a:p>
          <a:p>
            <a:r>
              <a:rPr lang="en-US" sz="2100" dirty="0"/>
              <a:t> </a:t>
            </a:r>
            <a:r>
              <a:rPr lang="en-US" sz="2100" dirty="0" smtClean="0"/>
              <a:t>   for each event that takes place at this time:</a:t>
            </a:r>
            <a:endParaRPr lang="en-US" sz="2100" dirty="0"/>
          </a:p>
          <a:p>
            <a:r>
              <a:rPr lang="en-US" sz="2100" dirty="0"/>
              <a:t>     </a:t>
            </a:r>
            <a:r>
              <a:rPr lang="en-US" sz="2100" dirty="0" smtClean="0"/>
              <a:t>  </a:t>
            </a:r>
            <a:r>
              <a:rPr lang="en-US" sz="2100" dirty="0"/>
              <a:t>processing event type one</a:t>
            </a:r>
          </a:p>
          <a:p>
            <a:r>
              <a:rPr lang="en-US" sz="2100" dirty="0"/>
              <a:t>      </a:t>
            </a:r>
            <a:r>
              <a:rPr lang="en-US" sz="2100" dirty="0" smtClean="0"/>
              <a:t> processing </a:t>
            </a:r>
            <a:r>
              <a:rPr lang="en-US" sz="2100" dirty="0"/>
              <a:t>event type two</a:t>
            </a:r>
          </a:p>
          <a:p>
            <a:r>
              <a:rPr lang="en-US" sz="2100" dirty="0"/>
              <a:t>      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4950" y="37933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75" y="3401793"/>
            <a:ext cx="641985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1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 Events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490" y="3157350"/>
            <a:ext cx="6429375" cy="17049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4375" y="1063229"/>
            <a:ext cx="7329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Here is an example of how we might handle an “arrival event.”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We mimic a customer arrival event by generating a random number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We then simply put this customer in the waiting queue (FIFO queue)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6298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2304</TotalTime>
  <Words>2335</Words>
  <Application>Microsoft Office PowerPoint</Application>
  <PresentationFormat>On-screen Show (16:9)</PresentationFormat>
  <Paragraphs>448</Paragraphs>
  <Slides>31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ＭＳ Ｐゴシック</vt:lpstr>
      <vt:lpstr>Arial</vt:lpstr>
      <vt:lpstr>Bitstream Vera Sans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Simulation An Application of Queue ADT</vt:lpstr>
      <vt:lpstr>Preparation</vt:lpstr>
      <vt:lpstr>Computer Simulations</vt:lpstr>
      <vt:lpstr>Airline Ticket Counter</vt:lpstr>
      <vt:lpstr>Queuing System</vt:lpstr>
      <vt:lpstr>Discrete Event Simulation</vt:lpstr>
      <vt:lpstr>Structure of a simulation program</vt:lpstr>
      <vt:lpstr>Handle Events</vt:lpstr>
      <vt:lpstr>Possible Events</vt:lpstr>
      <vt:lpstr>System Parameters and Results</vt:lpstr>
      <vt:lpstr>System Parameters and Results</vt:lpstr>
      <vt:lpstr>Two Questions</vt:lpstr>
      <vt:lpstr>How Simulations Relate to What We Learn?</vt:lpstr>
      <vt:lpstr>Event Rules</vt:lpstr>
      <vt:lpstr>Sample Event Rules</vt:lpstr>
      <vt:lpstr>Random Events</vt:lpstr>
      <vt:lpstr>Sample Simulation</vt:lpstr>
      <vt:lpstr>System Inputs</vt:lpstr>
      <vt:lpstr>System Outputs</vt:lpstr>
      <vt:lpstr>Debug Information</vt:lpstr>
      <vt:lpstr>Class Organization</vt:lpstr>
      <vt:lpstr>Passenger Class</vt:lpstr>
      <vt:lpstr>TicketAgent Class</vt:lpstr>
      <vt:lpstr>The Simulation Class</vt:lpstr>
      <vt:lpstr>The Simulation Class</vt:lpstr>
      <vt:lpstr>The Simulation Class</vt:lpstr>
      <vt:lpstr>The Simulation Class</vt:lpstr>
      <vt:lpstr>The Simulation Class</vt:lpstr>
      <vt:lpstr>Simulation Objects</vt:lpstr>
      <vt:lpstr>Sample Results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177</cp:revision>
  <dcterms:created xsi:type="dcterms:W3CDTF">2013-08-21T19:17:07Z</dcterms:created>
  <dcterms:modified xsi:type="dcterms:W3CDTF">2020-03-18T18:58:10Z</dcterms:modified>
</cp:coreProperties>
</file>