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62" r:id="rId2"/>
    <p:sldId id="276" r:id="rId3"/>
    <p:sldId id="258" r:id="rId4"/>
    <p:sldId id="277" r:id="rId5"/>
    <p:sldId id="259" r:id="rId6"/>
    <p:sldId id="260" r:id="rId7"/>
    <p:sldId id="261" r:id="rId8"/>
    <p:sldId id="278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E9202"/>
    <a:srgbClr val="00AACC"/>
    <a:srgbClr val="6C1A00"/>
    <a:srgbClr val="007033"/>
    <a:srgbClr val="5EEC3C"/>
    <a:srgbClr val="FFCC66"/>
    <a:srgbClr val="990099"/>
    <a:srgbClr val="CC0099"/>
    <a:srgbClr val="1D3A00"/>
    <a:srgbClr val="0032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778" y="5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C8129B-D670-45A8-80B6-38E72459867A}" type="datetimeFigureOut">
              <a:rPr lang="en-US" smtClean="0"/>
              <a:pPr/>
              <a:t>3/24/2020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9FFDEE-DC9A-4B34-B786-A450E1885E8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5253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" name="TextShape 1"/>
          <p:cNvSpPr txBox="1"/>
          <p:nvPr/>
        </p:nvSpPr>
        <p:spPr>
          <a:xfrm>
            <a:off x="3886200" y="868680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>
              <a:lnSpc>
                <a:spcPct val="100000"/>
              </a:lnSpc>
            </a:pPr>
            <a:fld id="{8F7B04B0-F537-40CD-8864-A81A69644531}" type="slidenum">
              <a:rPr lang="en-US" sz="1200" strike="noStrike">
                <a:solidFill>
                  <a:srgbClr val="000000"/>
                </a:solidFill>
                <a:latin typeface="Times New Roman"/>
                <a:ea typeface="ＭＳ Ｐゴシック"/>
              </a:rPr>
              <a:pPr>
                <a:lnSpc>
                  <a:spcPct val="100000"/>
                </a:lnSpc>
              </a:pPr>
              <a:t>1</a:t>
            </a:fld>
            <a:endParaRPr/>
          </a:p>
        </p:txBody>
      </p:sp>
      <p:sp>
        <p:nvSpPr>
          <p:cNvPr id="408" name="PlaceHolder 2"/>
          <p:cNvSpPr>
            <a:spLocks noGrp="1"/>
          </p:cNvSpPr>
          <p:nvPr>
            <p:ph type="body"/>
          </p:nvPr>
        </p:nvSpPr>
        <p:spPr>
          <a:xfrm>
            <a:off x="914400" y="4343400"/>
            <a:ext cx="5028840" cy="4114440"/>
          </a:xfrm>
          <a:prstGeom prst="rect">
            <a:avLst/>
          </a:prstGeom>
        </p:spPr>
        <p:txBody>
          <a:bodyPr/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14502238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590F59D-C599-43CC-A5C4-C333B0299DDA}" type="slidenum">
              <a:rPr lang="en-US"/>
              <a:pPr/>
              <a:t>12</a:t>
            </a:fld>
            <a:endParaRPr lang="en-US"/>
          </a:p>
        </p:txBody>
      </p:sp>
      <p:sp>
        <p:nvSpPr>
          <p:cNvPr id="11264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1000" y="693738"/>
            <a:ext cx="6096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4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6360" y="4342535"/>
            <a:ext cx="5486681" cy="4114511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2454BFBE-FF21-4AAE-9D48-74DDF0F6DB4B}" type="slidenum">
              <a:rPr lang="en-US"/>
              <a:pPr/>
              <a:t>13</a:t>
            </a:fld>
            <a:endParaRPr lang="en-US"/>
          </a:p>
        </p:txBody>
      </p:sp>
      <p:sp>
        <p:nvSpPr>
          <p:cNvPr id="11366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1000" y="693738"/>
            <a:ext cx="6096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366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6360" y="4342535"/>
            <a:ext cx="5486681" cy="4114511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A3F8BA10-61A0-40F6-B664-F54BDD332F45}" type="slidenum">
              <a:rPr lang="en-US"/>
              <a:pPr/>
              <a:t>14</a:t>
            </a:fld>
            <a:endParaRPr lang="en-US"/>
          </a:p>
        </p:txBody>
      </p:sp>
      <p:sp>
        <p:nvSpPr>
          <p:cNvPr id="11468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1000" y="693738"/>
            <a:ext cx="6096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469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6360" y="4342535"/>
            <a:ext cx="5486681" cy="4114511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32C0A346-763B-4C72-B1A6-CEC2F7B5096C}" type="slidenum">
              <a:rPr lang="en-US"/>
              <a:pPr/>
              <a:t>15</a:t>
            </a:fld>
            <a:endParaRPr lang="en-US"/>
          </a:p>
        </p:txBody>
      </p:sp>
      <p:sp>
        <p:nvSpPr>
          <p:cNvPr id="11571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1000" y="693738"/>
            <a:ext cx="6096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571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6360" y="4342535"/>
            <a:ext cx="5486681" cy="4114511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61E41E30-4338-4C74-8575-696CE20CDB10}" type="slidenum">
              <a:rPr lang="en-US"/>
              <a:pPr/>
              <a:t>16</a:t>
            </a:fld>
            <a:endParaRPr lang="en-US"/>
          </a:p>
        </p:txBody>
      </p:sp>
      <p:sp>
        <p:nvSpPr>
          <p:cNvPr id="1167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3738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67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6360" y="4342535"/>
            <a:ext cx="5486681" cy="4114511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A87F3D6D-8D51-49E4-AE60-5E96B4C2CFDB}" type="slidenum">
              <a:rPr lang="en-US"/>
              <a:pPr/>
              <a:t>17</a:t>
            </a:fld>
            <a:endParaRPr lang="en-US"/>
          </a:p>
        </p:txBody>
      </p:sp>
      <p:sp>
        <p:nvSpPr>
          <p:cNvPr id="11776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1000" y="693738"/>
            <a:ext cx="6096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776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6360" y="4342535"/>
            <a:ext cx="5486681" cy="4114511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689481F8-AE27-4DA6-BED9-91C68B8CD040}" type="slidenum">
              <a:rPr lang="en-US"/>
              <a:pPr/>
              <a:t>18</a:t>
            </a:fld>
            <a:endParaRPr lang="en-US"/>
          </a:p>
        </p:txBody>
      </p:sp>
      <p:sp>
        <p:nvSpPr>
          <p:cNvPr id="11878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1000" y="693738"/>
            <a:ext cx="6096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878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6360" y="4342535"/>
            <a:ext cx="5486681" cy="4114511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8DEAA385-627A-4991-84F0-A1F73F255FE0}" type="slidenum">
              <a:rPr lang="en-US"/>
              <a:pPr/>
              <a:t>19</a:t>
            </a:fld>
            <a:endParaRPr lang="en-US"/>
          </a:p>
        </p:txBody>
      </p:sp>
      <p:sp>
        <p:nvSpPr>
          <p:cNvPr id="11980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1000" y="693738"/>
            <a:ext cx="6096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981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6360" y="4342535"/>
            <a:ext cx="5486681" cy="4114511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60B82B7A-8D3A-424A-9165-3A17E2DE7C03}" type="slidenum">
              <a:rPr lang="en-US"/>
              <a:pPr/>
              <a:t>20</a:t>
            </a:fld>
            <a:endParaRPr lang="en-US"/>
          </a:p>
        </p:txBody>
      </p:sp>
      <p:sp>
        <p:nvSpPr>
          <p:cNvPr id="1208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1000" y="693738"/>
            <a:ext cx="6096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08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6360" y="4342535"/>
            <a:ext cx="5486681" cy="4114511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90D3F86-3B2C-4EBA-95A0-FE42BEB9D8DA}" type="slidenum">
              <a:rPr lang="en-US"/>
              <a:pPr/>
              <a:t>21</a:t>
            </a:fld>
            <a:endParaRPr lang="en-US"/>
          </a:p>
        </p:txBody>
      </p:sp>
      <p:sp>
        <p:nvSpPr>
          <p:cNvPr id="1218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1000" y="693738"/>
            <a:ext cx="6096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18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6360" y="4342535"/>
            <a:ext cx="5486681" cy="4114511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18C98E5-0887-449F-A675-31F3AFDC4AD1}" type="slidenum">
              <a:rPr lang="en-US"/>
              <a:pPr/>
              <a:t>3</a:t>
            </a:fld>
            <a:endParaRPr lang="en-US"/>
          </a:p>
        </p:txBody>
      </p:sp>
      <p:sp>
        <p:nvSpPr>
          <p:cNvPr id="10444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1000" y="693738"/>
            <a:ext cx="6096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44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6360" y="4342535"/>
            <a:ext cx="5486681" cy="4114511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B84E8F9-6C85-45C7-87D0-854AAA779956}" type="slidenum">
              <a:rPr lang="en-US"/>
              <a:pPr/>
              <a:t>5</a:t>
            </a:fld>
            <a:endParaRPr lang="en-US"/>
          </a:p>
        </p:txBody>
      </p:sp>
      <p:sp>
        <p:nvSpPr>
          <p:cNvPr id="10547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1000" y="693738"/>
            <a:ext cx="6096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547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6360" y="4342535"/>
            <a:ext cx="5486681" cy="4114511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23AC3D7-2ED9-4456-AD49-5A3BA3A4D917}" type="slidenum">
              <a:rPr lang="en-US"/>
              <a:pPr/>
              <a:t>6</a:t>
            </a:fld>
            <a:endParaRPr lang="en-US"/>
          </a:p>
        </p:txBody>
      </p:sp>
      <p:sp>
        <p:nvSpPr>
          <p:cNvPr id="10649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3738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649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6360" y="4342535"/>
            <a:ext cx="5486681" cy="4114511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4CF1341-B6FE-4ADD-8A28-9F834CFD52CB}" type="slidenum">
              <a:rPr lang="en-US"/>
              <a:pPr/>
              <a:t>7</a:t>
            </a:fld>
            <a:endParaRPr lang="en-US"/>
          </a:p>
        </p:txBody>
      </p:sp>
      <p:sp>
        <p:nvSpPr>
          <p:cNvPr id="10752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1000" y="693738"/>
            <a:ext cx="6096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752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6360" y="4342535"/>
            <a:ext cx="5486681" cy="4114511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7F7FB0B0-67AA-4259-87C4-BB93F656F908}" type="slidenum">
              <a:rPr lang="en-US"/>
              <a:pPr/>
              <a:t>8</a:t>
            </a:fld>
            <a:endParaRPr lang="en-US"/>
          </a:p>
        </p:txBody>
      </p:sp>
      <p:sp>
        <p:nvSpPr>
          <p:cNvPr id="10854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1000" y="693738"/>
            <a:ext cx="6096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854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6360" y="4342535"/>
            <a:ext cx="5486681" cy="4114511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513A5AE-3534-4C36-899D-8DF8B80CC809}" type="slidenum">
              <a:rPr lang="en-US"/>
              <a:pPr/>
              <a:t>9</a:t>
            </a:fld>
            <a:endParaRPr lang="en-US"/>
          </a:p>
        </p:txBody>
      </p:sp>
      <p:sp>
        <p:nvSpPr>
          <p:cNvPr id="10956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1000" y="693738"/>
            <a:ext cx="6096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957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6360" y="4342535"/>
            <a:ext cx="5486681" cy="4114511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437F7B9-32E4-4EB8-9939-5D403B38BD6D}" type="slidenum">
              <a:rPr lang="en-US"/>
              <a:pPr/>
              <a:t>10</a:t>
            </a:fld>
            <a:endParaRPr lang="en-US"/>
          </a:p>
        </p:txBody>
      </p:sp>
      <p:sp>
        <p:nvSpPr>
          <p:cNvPr id="11059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1000" y="693738"/>
            <a:ext cx="6096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059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6360" y="4342535"/>
            <a:ext cx="5486681" cy="4114511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D89BA90-491D-4CF8-8C5A-A3823BB28207}" type="slidenum">
              <a:rPr lang="en-US"/>
              <a:pPr/>
              <a:t>11</a:t>
            </a:fld>
            <a:endParaRPr lang="en-US"/>
          </a:p>
        </p:txBody>
      </p:sp>
      <p:sp>
        <p:nvSpPr>
          <p:cNvPr id="11161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1000" y="693738"/>
            <a:ext cx="6096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161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6360" y="4342535"/>
            <a:ext cx="5486681" cy="4114511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517900" y="1960930"/>
            <a:ext cx="7177135" cy="1985165"/>
          </a:xfr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algn="r">
              <a:defRPr sz="3600">
                <a:solidFill>
                  <a:srgbClr val="007033"/>
                </a:solidFill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7900" y="3946095"/>
            <a:ext cx="7177135" cy="763525"/>
          </a:xfrm>
        </p:spPr>
        <p:txBody>
          <a:bodyPr>
            <a:normAutofit/>
          </a:bodyPr>
          <a:lstStyle>
            <a:lvl1pPr marL="0" indent="0" algn="r">
              <a:buNone/>
              <a:defRPr sz="2800" b="0" i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3/24/2020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</p:spPr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/>
              <a:t>CompEd2019, Chengdu, China</a:t>
            </a:r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3/24/2020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</p:spPr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/>
              <a:t>CompEd2019, Chengdu, China</a:t>
            </a:r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3/24/2020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</p:spPr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/>
              <a:t>CompEd2019, Chengdu, China</a:t>
            </a:r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281175"/>
            <a:ext cx="8246069" cy="763525"/>
          </a:xfrm>
        </p:spPr>
        <p:txBody>
          <a:bodyPr>
            <a:normAutofit/>
          </a:bodyPr>
          <a:lstStyle>
            <a:lvl1pPr algn="r">
              <a:defRPr sz="3600" baseline="0">
                <a:solidFill>
                  <a:srgbClr val="007033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6" y="1197405"/>
            <a:ext cx="8246070" cy="3512215"/>
          </a:xfrm>
        </p:spPr>
        <p:txBody>
          <a:bodyPr/>
          <a:lstStyle>
            <a:lvl1pPr algn="l">
              <a:defRPr sz="2800">
                <a:solidFill>
                  <a:schemeClr val="tx1"/>
                </a:solidFill>
              </a:defRPr>
            </a:lvl1pPr>
            <a:lvl2pPr algn="l">
              <a:defRPr>
                <a:solidFill>
                  <a:schemeClr val="tx1"/>
                </a:solidFill>
              </a:defRPr>
            </a:lvl2pPr>
            <a:lvl3pPr algn="l">
              <a:defRPr>
                <a:solidFill>
                  <a:schemeClr val="tx1"/>
                </a:solidFill>
              </a:defRPr>
            </a:lvl3pPr>
            <a:lvl4pPr algn="l">
              <a:defRPr>
                <a:solidFill>
                  <a:schemeClr val="tx1"/>
                </a:solidFill>
              </a:defRPr>
            </a:lvl4pPr>
            <a:lvl5pPr algn="l"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/>
              <a:t>CompEd2019, Chengdu, China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433880"/>
            <a:ext cx="8093365" cy="572644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007033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6" y="1044700"/>
            <a:ext cx="8093364" cy="3511061"/>
          </a:xfrm>
        </p:spPr>
        <p:txBody>
          <a:bodyPr/>
          <a:lstStyle>
            <a:lvl1pPr algn="l">
              <a:defRPr sz="2800">
                <a:solidFill>
                  <a:schemeClr val="tx1"/>
                </a:solidFill>
              </a:defRPr>
            </a:lvl1pPr>
            <a:lvl2pPr algn="l">
              <a:defRPr>
                <a:solidFill>
                  <a:schemeClr val="tx1"/>
                </a:solidFill>
              </a:defRPr>
            </a:lvl2pPr>
            <a:lvl3pPr algn="l">
              <a:defRPr>
                <a:solidFill>
                  <a:schemeClr val="tx1"/>
                </a:solidFill>
              </a:defRPr>
            </a:lvl3pPr>
            <a:lvl4pPr algn="l">
              <a:defRPr>
                <a:solidFill>
                  <a:schemeClr val="tx1"/>
                </a:solidFill>
              </a:defRPr>
            </a:lvl4pPr>
            <a:lvl5pPr algn="l"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/>
              <a:t>CompEd2019, Chengdu, China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/>
              <a:t>CompEd2019, Chengdu, China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281176"/>
            <a:ext cx="8246069" cy="916230"/>
          </a:xfrm>
        </p:spPr>
        <p:txBody>
          <a:bodyPr>
            <a:normAutofit/>
          </a:bodyPr>
          <a:lstStyle>
            <a:lvl1pPr algn="r">
              <a:defRPr sz="3600" baseline="0">
                <a:solidFill>
                  <a:srgbClr val="5EEC3C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6879" y="1655520"/>
            <a:ext cx="4040188" cy="47982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6879" y="2135341"/>
            <a:ext cx="4040188" cy="2137871"/>
          </a:xfrm>
        </p:spPr>
        <p:txBody>
          <a:bodyPr/>
          <a:lstStyle>
            <a:lvl1pPr algn="ctr">
              <a:defRPr sz="2400">
                <a:solidFill>
                  <a:schemeClr val="bg1"/>
                </a:solidFill>
              </a:defRPr>
            </a:lvl1pPr>
            <a:lvl2pPr algn="ctr">
              <a:defRPr sz="2000">
                <a:solidFill>
                  <a:schemeClr val="bg1"/>
                </a:solidFill>
              </a:defRPr>
            </a:lvl2pPr>
            <a:lvl3pPr algn="ctr">
              <a:defRPr sz="1800">
                <a:solidFill>
                  <a:schemeClr val="bg1"/>
                </a:solidFill>
              </a:defRPr>
            </a:lvl3pPr>
            <a:lvl4pPr algn="ctr">
              <a:defRPr sz="1600">
                <a:solidFill>
                  <a:schemeClr val="bg1"/>
                </a:solidFill>
              </a:defRPr>
            </a:lvl4pPr>
            <a:lvl5pPr algn="ctr"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000" y="1655520"/>
            <a:ext cx="4041775" cy="47982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2000" y="2135341"/>
            <a:ext cx="4041775" cy="2137871"/>
          </a:xfrm>
        </p:spPr>
        <p:txBody>
          <a:bodyPr/>
          <a:lstStyle>
            <a:lvl1pPr algn="ctr">
              <a:defRPr sz="2400">
                <a:solidFill>
                  <a:schemeClr val="bg1"/>
                </a:solidFill>
              </a:defRPr>
            </a:lvl1pPr>
            <a:lvl2pPr algn="ctr">
              <a:defRPr sz="2000">
                <a:solidFill>
                  <a:schemeClr val="bg1"/>
                </a:solidFill>
              </a:defRPr>
            </a:lvl2pPr>
            <a:lvl3pPr algn="ctr">
              <a:defRPr sz="1800">
                <a:solidFill>
                  <a:schemeClr val="bg1"/>
                </a:solidFill>
              </a:defRPr>
            </a:lvl3pPr>
            <a:lvl4pPr algn="ctr">
              <a:defRPr sz="1600">
                <a:solidFill>
                  <a:schemeClr val="bg1"/>
                </a:solidFill>
              </a:defRPr>
            </a:lvl4pPr>
            <a:lvl5pPr algn="ctr"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3/24/2020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</p:spPr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/>
              <a:t>CompEd2019, Chengdu, China</a:t>
            </a:r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3/24/2020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</p:spPr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/>
              <a:t>CompEd2019, Chengdu, China</a:t>
            </a:r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3/24/2020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</p:spPr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/>
              <a:t>CompEd2019, Chengdu, China</a:t>
            </a:r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3/24/2020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</p:spPr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/>
              <a:t>CompEd2019, Chengdu, China</a:t>
            </a:r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FD6D7A0-E93F-41B3-989C-1EFD83334D05}"/>
              </a:ext>
            </a:extLst>
          </p:cNvPr>
          <p:cNvSpPr txBox="1"/>
          <p:nvPr userDrawn="1"/>
        </p:nvSpPr>
        <p:spPr>
          <a:xfrm>
            <a:off x="-9150" y="5213747"/>
            <a:ext cx="83896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>
                <a:solidFill>
                  <a:schemeClr val="bg1">
                    <a:lumMod val="65000"/>
                  </a:schemeClr>
                </a:solidFill>
              </a:rPr>
              <a:t>This presentation uses a free template provided by FPPT.com</a:t>
            </a:r>
          </a:p>
          <a:p>
            <a:r>
              <a:rPr lang="en-US" sz="1400">
                <a:solidFill>
                  <a:schemeClr val="bg1">
                    <a:lumMod val="65000"/>
                  </a:schemeClr>
                </a:solidFill>
              </a:rPr>
              <a:t>www.free-power-point-templates.com</a:t>
            </a:r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CustomShape 3"/>
          <p:cNvSpPr/>
          <p:nvPr/>
        </p:nvSpPr>
        <p:spPr>
          <a:xfrm>
            <a:off x="914400" y="440308"/>
            <a:ext cx="7268040" cy="98199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n-US" sz="4000" strike="noStrike" dirty="0">
                <a:solidFill>
                  <a:schemeClr val="tx2"/>
                </a:solidFill>
                <a:latin typeface="+mj-lt"/>
                <a:ea typeface="ＭＳ Ｐゴシック"/>
              </a:rPr>
              <a:t>CSCI 204: Data Structures &amp; Algorithms</a:t>
            </a:r>
            <a:endParaRPr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126" name="CustomShape 5"/>
          <p:cNvSpPr/>
          <p:nvPr/>
        </p:nvSpPr>
        <p:spPr>
          <a:xfrm>
            <a:off x="2292357" y="2405062"/>
            <a:ext cx="4114440" cy="933505"/>
          </a:xfrm>
          <a:prstGeom prst="rect">
            <a:avLst/>
          </a:prstGeom>
          <a:noFill/>
          <a:ln w="19080">
            <a:noFill/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n-US" sz="2000" i="1" dirty="0">
                <a:ea typeface="ＭＳ Ｐゴシック"/>
              </a:rPr>
              <a:t>Revised by Xiannong Meng based on textbook author’s notes</a:t>
            </a:r>
            <a:endParaRPr sz="2000" i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F9D70459-44AE-4329-9938-16C992EFD9D0}" type="slidenum">
              <a:rPr lang="uk-UA" sz="1200" strike="noStrike" smtClean="0">
                <a:solidFill>
                  <a:srgbClr val="8B8B8B"/>
                </a:solidFill>
                <a:latin typeface="Calibri"/>
              </a:rPr>
              <a:pPr algn="r">
                <a:lnSpc>
                  <a:spcPct val="100000"/>
                </a:lnSpc>
              </a:pPr>
              <a:t>1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576136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3C6110F6-D437-4456-805C-5BE1469978FC}" type="slidenum">
              <a:rPr lang="en-US"/>
              <a:pPr/>
              <a:t>10</a:t>
            </a:fld>
            <a:endParaRPr lang="en-US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1485360" y="205222"/>
            <a:ext cx="6189480" cy="858691"/>
          </a:xfrm>
          <a:ln/>
        </p:spPr>
        <p:txBody>
          <a:bodyPr vert="horz" lIns="91440" tIns="24002" rIns="91440" bIns="45720" rtlCol="0" anchor="ctr">
            <a:normAutofit/>
          </a:bodyPr>
          <a:lstStyle/>
          <a:p>
            <a:pPr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  <a:tab pos="5909847" algn="l"/>
              </a:tabLst>
            </a:pPr>
            <a:r>
              <a:rPr lang="en-US" dirty="0"/>
              <a:t>Child Node</a:t>
            </a: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4374" y="891995"/>
            <a:ext cx="7482545" cy="3394797"/>
          </a:xfrm>
          <a:ln/>
        </p:spPr>
        <p:txBody>
          <a:bodyPr>
            <a:normAutofit/>
          </a:bodyPr>
          <a:lstStyle/>
          <a:p>
            <a:pPr marL="293765" indent="-220323">
              <a:buSzPct val="45000"/>
              <a:buFont typeface="Wingdings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  <a:tab pos="5909847" algn="l"/>
              </a:tabLst>
            </a:pPr>
            <a:r>
              <a:rPr lang="en-US" dirty="0"/>
              <a:t>The nodes to which outgoing edges are connected.</a:t>
            </a:r>
          </a:p>
          <a:p>
            <a:pPr marL="587529" lvl="1" indent="-220323">
              <a:buSzPct val="45000"/>
              <a:buFont typeface="Wingdings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  <a:tab pos="5909847" algn="l"/>
              </a:tabLst>
            </a:pPr>
            <a:r>
              <a:rPr lang="en-US" dirty="0"/>
              <a:t>Each node can have one or more child nodes.</a:t>
            </a:r>
          </a:p>
          <a:p>
            <a:pPr marL="587529" lvl="1" indent="-220323">
              <a:buSzPct val="45000"/>
              <a:buFont typeface="Wingdings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  <a:tab pos="5909847" algn="l"/>
              </a:tabLst>
            </a:pPr>
            <a:r>
              <a:rPr lang="en-US" dirty="0"/>
              <a:t>Results in a parent-child relationship.</a:t>
            </a:r>
          </a:p>
          <a:p>
            <a:pPr marL="587529" lvl="1" indent="-220323">
              <a:buSzPct val="45000"/>
              <a:buFont typeface="Wingdings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  <a:tab pos="5909847" algn="l"/>
              </a:tabLst>
            </a:pPr>
            <a:r>
              <a:rPr lang="en-US" b="1" dirty="0"/>
              <a:t>sibling nodes</a:t>
            </a:r>
            <a:r>
              <a:rPr lang="en-US" dirty="0"/>
              <a:t> – all nodes that have the same parent.</a:t>
            </a:r>
          </a:p>
        </p:txBody>
      </p:sp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45572" y="3405732"/>
            <a:ext cx="2174207" cy="136153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15709102-555D-46F4-941E-7B01DD7EFA7A}" type="slidenum">
              <a:rPr lang="en-US"/>
              <a:pPr/>
              <a:t>11</a:t>
            </a:fld>
            <a:endParaRPr lang="en-US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1485360" y="205222"/>
            <a:ext cx="6189480" cy="858691"/>
          </a:xfrm>
          <a:ln/>
        </p:spPr>
        <p:txBody>
          <a:bodyPr vert="horz" lIns="91440" tIns="24002" rIns="91440" bIns="45720" rtlCol="0" anchor="ctr">
            <a:normAutofit/>
          </a:bodyPr>
          <a:lstStyle/>
          <a:p>
            <a:pPr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  <a:tab pos="5909847" algn="l"/>
              </a:tabLst>
            </a:pPr>
            <a:r>
              <a:rPr lang="en-US" dirty="0"/>
              <a:t>Types of Nodes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48965" y="1197405"/>
            <a:ext cx="7635250" cy="3394797"/>
          </a:xfrm>
          <a:ln/>
        </p:spPr>
        <p:txBody>
          <a:bodyPr/>
          <a:lstStyle/>
          <a:p>
            <a:pPr marL="293765" indent="-220323">
              <a:buSzPct val="45000"/>
              <a:buFont typeface="Wingdings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dirty="0"/>
              <a:t>Nodes can be classified as either:</a:t>
            </a:r>
          </a:p>
          <a:p>
            <a:pPr marL="587529" lvl="1" indent="-220323">
              <a:buSzPct val="45000"/>
              <a:buFont typeface="Wingdings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b="1" dirty="0"/>
              <a:t>interior node</a:t>
            </a:r>
            <a:r>
              <a:rPr lang="en-US" dirty="0"/>
              <a:t> – a node that has at least one child.</a:t>
            </a:r>
          </a:p>
          <a:p>
            <a:pPr marL="587529" lvl="1" indent="-220323">
              <a:buSzPct val="45000"/>
              <a:buFont typeface="Wingdings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b="1" dirty="0"/>
              <a:t>leaf node</a:t>
            </a:r>
            <a:r>
              <a:rPr lang="en-US" dirty="0"/>
              <a:t> – a node that has no children.</a:t>
            </a:r>
          </a:p>
        </p:txBody>
      </p:sp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4950" y="3254445"/>
            <a:ext cx="2808000" cy="176058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4013EB0C-0025-4583-93B0-8C8D1B3A983F}" type="slidenum">
              <a:rPr lang="en-US"/>
              <a:pPr/>
              <a:t>12</a:t>
            </a:fld>
            <a:endParaRPr lang="en-US"/>
          </a:p>
        </p:txBody>
      </p:sp>
      <p:sp>
        <p:nvSpPr>
          <p:cNvPr id="12289" name="Rectangle 1"/>
          <p:cNvSpPr>
            <a:spLocks noGrp="1" noChangeArrowheads="1"/>
          </p:cNvSpPr>
          <p:nvPr>
            <p:ph type="title"/>
          </p:nvPr>
        </p:nvSpPr>
        <p:spPr>
          <a:xfrm>
            <a:off x="1485360" y="205222"/>
            <a:ext cx="6189480" cy="858691"/>
          </a:xfrm>
          <a:ln/>
        </p:spPr>
        <p:txBody>
          <a:bodyPr vert="horz" lIns="91440" tIns="24002" rIns="91440" bIns="45720" rtlCol="0" anchor="ctr">
            <a:normAutofit/>
          </a:bodyPr>
          <a:lstStyle/>
          <a:p>
            <a:pPr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  <a:tab pos="5909847" algn="l"/>
              </a:tabLst>
            </a:pPr>
            <a:r>
              <a:rPr lang="en-US" dirty="0" err="1"/>
              <a:t>Subtree</a:t>
            </a:r>
            <a:endParaRPr lang="en-US" dirty="0"/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4375" y="844061"/>
            <a:ext cx="7177135" cy="3394797"/>
          </a:xfrm>
          <a:ln/>
        </p:spPr>
        <p:txBody>
          <a:bodyPr/>
          <a:lstStyle/>
          <a:p>
            <a:pPr marL="293765" indent="-220323">
              <a:buSzPct val="45000"/>
              <a:buFont typeface="Wingdings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dirty="0"/>
              <a:t>A tree is by definition a recursive structure.</a:t>
            </a:r>
          </a:p>
          <a:p>
            <a:pPr marL="587529" lvl="1" indent="-220323">
              <a:buSzPct val="45000"/>
              <a:buFont typeface="Wingdings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dirty="0"/>
              <a:t>Every node can be the root of its own </a:t>
            </a:r>
            <a:r>
              <a:rPr lang="en-US" dirty="0" err="1"/>
              <a:t>subtree</a:t>
            </a:r>
            <a:r>
              <a:rPr lang="en-US" dirty="0"/>
              <a:t>.</a:t>
            </a:r>
          </a:p>
          <a:p>
            <a:pPr marL="587529" lvl="1" indent="-220323">
              <a:buSzPct val="45000"/>
              <a:buFont typeface="Wingdings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dirty="0"/>
              <a:t>A </a:t>
            </a:r>
            <a:r>
              <a:rPr lang="en-US" b="1" dirty="0" err="1"/>
              <a:t>subtree</a:t>
            </a:r>
            <a:r>
              <a:rPr lang="en-US" dirty="0"/>
              <a:t> consists of a subset of nodes and edges of the larger tree.</a:t>
            </a:r>
          </a:p>
        </p:txBody>
      </p:sp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99074" y="3263285"/>
            <a:ext cx="1930791" cy="156776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7D64CA93-87F5-44B9-B1AF-677CCDC5FB06}" type="slidenum">
              <a:rPr lang="en-US"/>
              <a:pPr/>
              <a:t>13</a:t>
            </a:fld>
            <a:endParaRPr lang="en-US"/>
          </a:p>
        </p:txBody>
      </p:sp>
      <p:sp>
        <p:nvSpPr>
          <p:cNvPr id="13313" name="Rectangle 1"/>
          <p:cNvSpPr>
            <a:spLocks noGrp="1" noChangeArrowheads="1"/>
          </p:cNvSpPr>
          <p:nvPr>
            <p:ph type="title"/>
          </p:nvPr>
        </p:nvSpPr>
        <p:spPr>
          <a:xfrm>
            <a:off x="1485360" y="205222"/>
            <a:ext cx="6189480" cy="858691"/>
          </a:xfrm>
          <a:ln/>
        </p:spPr>
        <p:txBody>
          <a:bodyPr vert="horz" lIns="91440" tIns="24002" rIns="91440" bIns="45720" rtlCol="0" anchor="ctr">
            <a:normAutofit/>
          </a:bodyPr>
          <a:lstStyle/>
          <a:p>
            <a:pPr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  <a:tab pos="5909847" algn="l"/>
              </a:tabLst>
            </a:pPr>
            <a:r>
              <a:rPr lang="en-US" dirty="0"/>
              <a:t>Relatives</a:t>
            </a:r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07080" y="1242131"/>
            <a:ext cx="7024430" cy="3394797"/>
          </a:xfrm>
          <a:ln/>
        </p:spPr>
        <p:txBody>
          <a:bodyPr>
            <a:normAutofit fontScale="85000" lnSpcReduction="10000"/>
          </a:bodyPr>
          <a:lstStyle/>
          <a:p>
            <a:pPr marL="293765" indent="-220323">
              <a:buSzPct val="45000"/>
              <a:buFont typeface="Wingdings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b="1" dirty="0"/>
              <a:t>descendants</a:t>
            </a:r>
          </a:p>
          <a:p>
            <a:pPr marL="587529" lvl="1" indent="-220323">
              <a:buSzPct val="45000"/>
              <a:buFont typeface="Wingdings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dirty="0"/>
              <a:t>All nodes of a </a:t>
            </a:r>
            <a:r>
              <a:rPr lang="en-US" dirty="0" err="1"/>
              <a:t>subtree</a:t>
            </a:r>
            <a:r>
              <a:rPr lang="en-US" dirty="0"/>
              <a:t> are the descendants of the </a:t>
            </a:r>
            <a:r>
              <a:rPr lang="en-US" dirty="0" err="1"/>
              <a:t>subtree's</a:t>
            </a:r>
            <a:r>
              <a:rPr lang="en-US" dirty="0"/>
              <a:t> root.</a:t>
            </a:r>
          </a:p>
          <a:p>
            <a:pPr marL="587529" lvl="1" indent="-220323">
              <a:buSzPct val="45000"/>
              <a:buFont typeface="Wingdings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dirty="0"/>
              <a:t>Every node in the tree is a descendant of the root.</a:t>
            </a:r>
          </a:p>
          <a:p>
            <a:pPr marL="293765" indent="-220323">
              <a:buSzPct val="45000"/>
              <a:buFont typeface="Wingdings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b="1" dirty="0"/>
              <a:t>ancestors</a:t>
            </a:r>
          </a:p>
          <a:p>
            <a:pPr marL="587529" lvl="1" indent="-220323">
              <a:buSzPct val="45000"/>
              <a:buFont typeface="Wingdings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dirty="0"/>
              <a:t>The ancestors of a node include all of the nodes along the node's path, excluding the node itself.</a:t>
            </a:r>
          </a:p>
          <a:p>
            <a:pPr marL="587529" lvl="1" indent="-220323">
              <a:buSzPct val="45000"/>
              <a:buFont typeface="Wingdings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dirty="0"/>
              <a:t>The root is the ancestor of all the other nodes.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D6A743D4-3B13-4095-AE1A-40900C698C4F}" type="slidenum">
              <a:rPr lang="en-US"/>
              <a:pPr/>
              <a:t>14</a:t>
            </a:fld>
            <a:endParaRPr lang="en-US"/>
          </a:p>
        </p:txBody>
      </p:sp>
      <p:sp>
        <p:nvSpPr>
          <p:cNvPr id="14337" name="Rectangle 1"/>
          <p:cNvSpPr>
            <a:spLocks noGrp="1" noChangeArrowheads="1"/>
          </p:cNvSpPr>
          <p:nvPr>
            <p:ph type="title"/>
          </p:nvPr>
        </p:nvSpPr>
        <p:spPr>
          <a:xfrm>
            <a:off x="1485360" y="205222"/>
            <a:ext cx="6189480" cy="858691"/>
          </a:xfrm>
          <a:solidFill>
            <a:srgbClr val="E6E6E6"/>
          </a:solidFill>
          <a:ln/>
        </p:spPr>
        <p:txBody>
          <a:bodyPr vert="horz" lIns="91440" tIns="24002" rIns="91440" bIns="45720" rtlCol="0" anchor="ctr">
            <a:normAutofit/>
          </a:bodyPr>
          <a:lstStyle/>
          <a:p>
            <a:pPr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  <a:tab pos="5909847" algn="l"/>
              </a:tabLst>
            </a:pPr>
            <a:r>
              <a:rPr lang="en-US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The Binary Tree</a:t>
            </a:r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66840" y="2159148"/>
            <a:ext cx="2808000" cy="247778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7079" y="1242131"/>
            <a:ext cx="7177135" cy="3394797"/>
          </a:xfrm>
          <a:ln/>
        </p:spPr>
        <p:txBody>
          <a:bodyPr/>
          <a:lstStyle/>
          <a:p>
            <a:pPr marL="293765" indent="-220323">
              <a:buSzPct val="45000"/>
              <a:buFont typeface="Wingdings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dirty="0"/>
              <a:t>A tree in which each node can have at most two children. The nodes are commonly labeled:</a:t>
            </a:r>
          </a:p>
          <a:p>
            <a:pPr marL="587529" lvl="1" indent="-220323">
              <a:buSzPct val="45000"/>
              <a:buFont typeface="Wingdings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dirty="0"/>
              <a:t>left child</a:t>
            </a:r>
          </a:p>
          <a:p>
            <a:pPr marL="587529" lvl="1" indent="-220323">
              <a:buSzPct val="45000"/>
              <a:buFont typeface="Wingdings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dirty="0"/>
              <a:t>right child</a:t>
            </a:r>
          </a:p>
          <a:p>
            <a:pPr marL="587529" lvl="1" indent="-220323">
              <a:buSzPct val="45000"/>
              <a:buNone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17212923-0950-4F3F-B867-B99ADA4F077B}" type="slidenum">
              <a:rPr lang="en-US"/>
              <a:pPr/>
              <a:t>15</a:t>
            </a:fld>
            <a:endParaRPr lang="en-US"/>
          </a:p>
        </p:txBody>
      </p:sp>
      <p:sp>
        <p:nvSpPr>
          <p:cNvPr id="15361" name="Rectangle 1"/>
          <p:cNvSpPr>
            <a:spLocks noGrp="1" noChangeArrowheads="1"/>
          </p:cNvSpPr>
          <p:nvPr>
            <p:ph type="title"/>
          </p:nvPr>
        </p:nvSpPr>
        <p:spPr>
          <a:xfrm>
            <a:off x="1485360" y="205222"/>
            <a:ext cx="6189480" cy="858691"/>
          </a:xfrm>
          <a:ln/>
        </p:spPr>
        <p:txBody>
          <a:bodyPr vert="horz" lIns="91440" tIns="24002" rIns="91440" bIns="45720" rtlCol="0" anchor="ctr">
            <a:normAutofit/>
          </a:bodyPr>
          <a:lstStyle/>
          <a:p>
            <a:pPr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  <a:tab pos="5909847" algn="l"/>
              </a:tabLst>
            </a:pPr>
            <a:r>
              <a:rPr lang="en-US" dirty="0"/>
              <a:t>Binary Tree Properties</a:t>
            </a:r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212490" y="1242131"/>
            <a:ext cx="6347870" cy="3394797"/>
          </a:xfrm>
          <a:ln/>
        </p:spPr>
        <p:txBody>
          <a:bodyPr>
            <a:normAutofit fontScale="77500" lnSpcReduction="20000"/>
          </a:bodyPr>
          <a:lstStyle/>
          <a:p>
            <a:pPr marL="293765" indent="-220323">
              <a:buSzPct val="45000"/>
              <a:buFont typeface="Wingdings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dirty="0"/>
              <a:t>There are several properties associated with binary trees that depend on the node organization.</a:t>
            </a:r>
          </a:p>
          <a:p>
            <a:pPr marL="587529" lvl="1" indent="-220323">
              <a:buSzPct val="45000"/>
              <a:buFont typeface="Wingdings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b="1" dirty="0"/>
              <a:t>depth</a:t>
            </a:r>
            <a:r>
              <a:rPr lang="en-US" dirty="0"/>
              <a:t> – the distance of a node from the root.</a:t>
            </a:r>
          </a:p>
          <a:p>
            <a:pPr marL="587529" lvl="1" indent="-220323">
              <a:buSzPct val="45000"/>
              <a:buFont typeface="Wingdings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b="1" dirty="0"/>
              <a:t>level</a:t>
            </a:r>
            <a:r>
              <a:rPr lang="en-US" dirty="0"/>
              <a:t> – all nodes at a given depth share a level.</a:t>
            </a:r>
          </a:p>
          <a:p>
            <a:pPr marL="587529" lvl="1" indent="-220323">
              <a:buSzPct val="45000"/>
              <a:buFont typeface="Wingdings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b="1" dirty="0"/>
              <a:t>height</a:t>
            </a:r>
            <a:r>
              <a:rPr lang="en-US" dirty="0"/>
              <a:t> – number of levels in the tree.</a:t>
            </a:r>
          </a:p>
          <a:p>
            <a:pPr marL="587529" lvl="1" indent="-220323">
              <a:buSzPct val="45000"/>
              <a:buFont typeface="Wingdings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b="1" dirty="0"/>
              <a:t>width</a:t>
            </a:r>
            <a:r>
              <a:rPr lang="en-US" dirty="0"/>
              <a:t> – number of nodes on the level containing the most nodes.</a:t>
            </a:r>
          </a:p>
          <a:p>
            <a:pPr marL="587529" lvl="1" indent="-220323">
              <a:buSzPct val="45000"/>
              <a:buFont typeface="Wingdings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b="1" dirty="0"/>
              <a:t>size</a:t>
            </a:r>
            <a:r>
              <a:rPr lang="en-US" dirty="0"/>
              <a:t> – number of nodes in the tree.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2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E9FFADBA-A7BF-4F16-9A08-C9B19C912C69}" type="slidenum">
              <a:rPr lang="en-US"/>
              <a:pPr/>
              <a:t>16</a:t>
            </a:fld>
            <a:endParaRPr lang="en-US"/>
          </a:p>
        </p:txBody>
      </p:sp>
      <p:sp>
        <p:nvSpPr>
          <p:cNvPr id="16385" name="Rectangle 1"/>
          <p:cNvSpPr>
            <a:spLocks noGrp="1" noChangeArrowheads="1"/>
          </p:cNvSpPr>
          <p:nvPr>
            <p:ph type="title"/>
          </p:nvPr>
        </p:nvSpPr>
        <p:spPr>
          <a:xfrm>
            <a:off x="1485360" y="205222"/>
            <a:ext cx="6189480" cy="858691"/>
          </a:xfrm>
          <a:ln/>
        </p:spPr>
        <p:txBody>
          <a:bodyPr vert="horz" lIns="91440" tIns="24002" rIns="91440" bIns="45720" rtlCol="0" anchor="ctr">
            <a:normAutofit/>
          </a:bodyPr>
          <a:lstStyle/>
          <a:p>
            <a:pPr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  <a:tab pos="5909847" algn="l"/>
              </a:tabLst>
            </a:pPr>
            <a:r>
              <a:rPr lang="en-US" dirty="0"/>
              <a:t>Binary Tree Properties</a:t>
            </a:r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46720" y="1088755"/>
            <a:ext cx="5649480" cy="348228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2845E774-2464-456F-8382-1CFF4FE15C0B}" type="slidenum">
              <a:rPr lang="en-US"/>
              <a:pPr/>
              <a:t>17</a:t>
            </a:fld>
            <a:endParaRPr lang="en-US"/>
          </a:p>
        </p:txBody>
      </p:sp>
      <p:sp>
        <p:nvSpPr>
          <p:cNvPr id="17409" name="Rectangle 1"/>
          <p:cNvSpPr>
            <a:spLocks noGrp="1" noChangeArrowheads="1"/>
          </p:cNvSpPr>
          <p:nvPr>
            <p:ph type="title"/>
          </p:nvPr>
        </p:nvSpPr>
        <p:spPr>
          <a:xfrm>
            <a:off x="1485360" y="205222"/>
            <a:ext cx="6189480" cy="858691"/>
          </a:xfrm>
          <a:ln/>
        </p:spPr>
        <p:txBody>
          <a:bodyPr vert="horz" lIns="91440" tIns="24002" rIns="91440" bIns="45720" rtlCol="0" anchor="ctr">
            <a:normAutofit/>
          </a:bodyPr>
          <a:lstStyle/>
          <a:p>
            <a:pPr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  <a:tab pos="5909847" algn="l"/>
              </a:tabLst>
            </a:pPr>
            <a:r>
              <a:rPr lang="en-US" dirty="0"/>
              <a:t>Binary Tree Properties</a:t>
            </a:r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4375" y="1104968"/>
            <a:ext cx="7635250" cy="3394797"/>
          </a:xfrm>
          <a:ln/>
        </p:spPr>
        <p:txBody>
          <a:bodyPr/>
          <a:lstStyle/>
          <a:p>
            <a:pPr marL="293765" indent="-220323">
              <a:buSzPct val="45000"/>
              <a:buFont typeface="Wingdings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dirty="0"/>
              <a:t>Given a tree of size n:</a:t>
            </a:r>
          </a:p>
          <a:p>
            <a:pPr marL="587529" lvl="1" indent="-220323">
              <a:buSzPct val="45000"/>
              <a:buFont typeface="Wingdings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dirty="0"/>
              <a:t>max height = n</a:t>
            </a:r>
          </a:p>
          <a:p>
            <a:pPr marL="587529" lvl="1" indent="-220323">
              <a:buSzPct val="45000"/>
              <a:buFont typeface="Wingdings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dirty="0"/>
              <a:t>min height = </a:t>
            </a:r>
          </a:p>
        </p:txBody>
      </p:sp>
      <p:pic>
        <p:nvPicPr>
          <p:cNvPr id="1741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50360" y="2232595"/>
            <a:ext cx="1311120" cy="33915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17412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724705" y="2498301"/>
            <a:ext cx="4324320" cy="243997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9FF03539-6150-498F-A1DA-EB7969A39DDA}" type="slidenum">
              <a:rPr lang="en-US"/>
              <a:pPr/>
              <a:t>18</a:t>
            </a:fld>
            <a:endParaRPr lang="en-US"/>
          </a:p>
        </p:txBody>
      </p:sp>
      <p:sp>
        <p:nvSpPr>
          <p:cNvPr id="18433" name="Rectangle 1"/>
          <p:cNvSpPr>
            <a:spLocks noGrp="1" noChangeArrowheads="1"/>
          </p:cNvSpPr>
          <p:nvPr>
            <p:ph type="title"/>
          </p:nvPr>
        </p:nvSpPr>
        <p:spPr>
          <a:xfrm>
            <a:off x="1485360" y="205222"/>
            <a:ext cx="6189480" cy="858691"/>
          </a:xfrm>
          <a:ln/>
        </p:spPr>
        <p:txBody>
          <a:bodyPr vert="horz" lIns="91440" tIns="24002" rIns="91440" bIns="45720" rtlCol="0" anchor="ctr">
            <a:normAutofit/>
          </a:bodyPr>
          <a:lstStyle/>
          <a:p>
            <a:pPr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  <a:tab pos="5909847" algn="l"/>
              </a:tabLst>
            </a:pPr>
            <a:r>
              <a:rPr lang="en-US" dirty="0"/>
              <a:t>Binary Tree Structure</a:t>
            </a:r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059785" y="1242131"/>
            <a:ext cx="7177135" cy="3394797"/>
          </a:xfrm>
          <a:ln/>
        </p:spPr>
        <p:txBody>
          <a:bodyPr/>
          <a:lstStyle/>
          <a:p>
            <a:pPr marL="293765" indent="-220323">
              <a:buSzPct val="45000"/>
              <a:buFont typeface="Wingdings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dirty="0"/>
              <a:t>Height of a tree will be important in analyzing the efficiency of binary tree algorithms.</a:t>
            </a:r>
          </a:p>
          <a:p>
            <a:pPr marL="293765" indent="-220323">
              <a:buSzPct val="45000"/>
              <a:buFont typeface="Wingdings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dirty="0"/>
              <a:t>Structural properties can play a role in the efficiency of an algorithm.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3548D19A-DA7C-46C9-8A29-3D68DD527A97}" type="slidenum">
              <a:rPr lang="en-US"/>
              <a:pPr/>
              <a:t>19</a:t>
            </a:fld>
            <a:endParaRPr lang="en-US"/>
          </a:p>
        </p:txBody>
      </p:sp>
      <p:sp>
        <p:nvSpPr>
          <p:cNvPr id="19457" name="Rectangle 1"/>
          <p:cNvSpPr>
            <a:spLocks noGrp="1" noChangeArrowheads="1"/>
          </p:cNvSpPr>
          <p:nvPr>
            <p:ph type="title"/>
          </p:nvPr>
        </p:nvSpPr>
        <p:spPr>
          <a:xfrm>
            <a:off x="1485360" y="205222"/>
            <a:ext cx="6189480" cy="858691"/>
          </a:xfrm>
          <a:ln/>
        </p:spPr>
        <p:txBody>
          <a:bodyPr vert="horz" lIns="91440" tIns="24002" rIns="91440" bIns="45720" rtlCol="0" anchor="ctr">
            <a:normAutofit/>
          </a:bodyPr>
          <a:lstStyle/>
          <a:p>
            <a:pPr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  <a:tab pos="5909847" algn="l"/>
              </a:tabLst>
            </a:pPr>
            <a:r>
              <a:rPr lang="en-US" dirty="0"/>
              <a:t>Full Binary Tree</a:t>
            </a:r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059785" y="1242131"/>
            <a:ext cx="7024430" cy="3394797"/>
          </a:xfrm>
          <a:ln/>
        </p:spPr>
        <p:txBody>
          <a:bodyPr/>
          <a:lstStyle/>
          <a:p>
            <a:pPr marL="293765" indent="-220323">
              <a:buSzPct val="45000"/>
              <a:buFont typeface="Wingdings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dirty="0"/>
              <a:t>A binary tree in which each interior node contains two children.</a:t>
            </a:r>
          </a:p>
        </p:txBody>
      </p:sp>
      <p:pic>
        <p:nvPicPr>
          <p:cNvPr id="1945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26200" y="2287597"/>
            <a:ext cx="5935680" cy="226931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Binary Tree ADT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7080" y="1063229"/>
            <a:ext cx="7329840" cy="3394472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So far the ADTs we studied are linear</a:t>
            </a:r>
          </a:p>
          <a:p>
            <a:pPr lvl="1"/>
            <a:r>
              <a:rPr lang="en-US" dirty="0"/>
              <a:t>Lists</a:t>
            </a:r>
          </a:p>
          <a:p>
            <a:pPr lvl="1"/>
            <a:r>
              <a:rPr lang="en-US" dirty="0"/>
              <a:t>Arrays</a:t>
            </a:r>
          </a:p>
          <a:p>
            <a:pPr lvl="1"/>
            <a:r>
              <a:rPr lang="en-US" dirty="0"/>
              <a:t>Stacks</a:t>
            </a:r>
          </a:p>
          <a:p>
            <a:pPr lvl="1"/>
            <a:r>
              <a:rPr lang="en-US" dirty="0"/>
              <a:t>Queues</a:t>
            </a:r>
          </a:p>
          <a:p>
            <a:r>
              <a:rPr lang="en-US" dirty="0"/>
              <a:t>Some applications require non-linear ADTs. Examples may include ADTs</a:t>
            </a:r>
          </a:p>
          <a:p>
            <a:pPr lvl="1"/>
            <a:r>
              <a:rPr lang="en-US" dirty="0"/>
              <a:t>To represent an organization</a:t>
            </a:r>
          </a:p>
          <a:p>
            <a:pPr lvl="1"/>
            <a:r>
              <a:rPr lang="en-US" dirty="0"/>
              <a:t>To represent class inheritance in OOP</a:t>
            </a:r>
          </a:p>
          <a:p>
            <a:pPr lvl="1"/>
            <a:r>
              <a:rPr lang="en-US" dirty="0"/>
              <a:t>To represent a complex algebraic expression</a:t>
            </a:r>
          </a:p>
          <a:p>
            <a:pPr lvl="1"/>
            <a:r>
              <a:rPr lang="en-US" dirty="0"/>
              <a:t>Or even to represent a collection of sorted numbers!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260974F6-0DAA-4FB8-BEC6-01D39C1E872F}" type="slidenum">
              <a:rPr lang="en-US"/>
              <a:pPr/>
              <a:t>20</a:t>
            </a:fld>
            <a:endParaRPr lang="en-US"/>
          </a:p>
        </p:txBody>
      </p:sp>
      <p:sp>
        <p:nvSpPr>
          <p:cNvPr id="20481" name="Rectangle 1"/>
          <p:cNvSpPr>
            <a:spLocks noGrp="1" noChangeArrowheads="1"/>
          </p:cNvSpPr>
          <p:nvPr>
            <p:ph type="title"/>
          </p:nvPr>
        </p:nvSpPr>
        <p:spPr>
          <a:xfrm>
            <a:off x="1485360" y="205222"/>
            <a:ext cx="6189480" cy="858691"/>
          </a:xfrm>
          <a:ln/>
        </p:spPr>
        <p:txBody>
          <a:bodyPr vert="horz" lIns="91440" tIns="24002" rIns="91440" bIns="45720" rtlCol="0" anchor="ctr">
            <a:normAutofit/>
          </a:bodyPr>
          <a:lstStyle/>
          <a:p>
            <a:pPr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  <a:tab pos="5909847" algn="l"/>
              </a:tabLst>
            </a:pPr>
            <a:r>
              <a:rPr lang="en-US" dirty="0"/>
              <a:t>Perfect Binary Tree</a:t>
            </a:r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07079" y="1126070"/>
            <a:ext cx="7177135" cy="3394797"/>
          </a:xfrm>
          <a:ln/>
        </p:spPr>
        <p:txBody>
          <a:bodyPr/>
          <a:lstStyle/>
          <a:p>
            <a:pPr marL="293765" indent="-220323">
              <a:buSzPct val="45000"/>
              <a:buFont typeface="Wingdings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dirty="0"/>
              <a:t>A full binary tree in which all leaf nodes are at the same level.</a:t>
            </a:r>
          </a:p>
        </p:txBody>
      </p:sp>
      <p:pic>
        <p:nvPicPr>
          <p:cNvPr id="2048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28720" y="2277205"/>
            <a:ext cx="5287680" cy="243241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79CFD947-4F63-4A4D-8F23-4FBD27E9ED28}" type="slidenum">
              <a:rPr lang="en-US"/>
              <a:pPr/>
              <a:t>21</a:t>
            </a:fld>
            <a:endParaRPr lang="en-US"/>
          </a:p>
        </p:txBody>
      </p:sp>
      <p:sp>
        <p:nvSpPr>
          <p:cNvPr id="21505" name="Rectangle 1"/>
          <p:cNvSpPr>
            <a:spLocks noGrp="1" noChangeArrowheads="1"/>
          </p:cNvSpPr>
          <p:nvPr>
            <p:ph type="title"/>
          </p:nvPr>
        </p:nvSpPr>
        <p:spPr>
          <a:xfrm>
            <a:off x="1485360" y="205222"/>
            <a:ext cx="6189480" cy="858691"/>
          </a:xfrm>
          <a:ln/>
        </p:spPr>
        <p:txBody>
          <a:bodyPr vert="horz" lIns="91440" tIns="24002" rIns="91440" bIns="45720" rtlCol="0" anchor="ctr">
            <a:normAutofit/>
          </a:bodyPr>
          <a:lstStyle/>
          <a:p>
            <a:pPr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  <a:tab pos="5909847" algn="l"/>
              </a:tabLst>
            </a:pPr>
            <a:r>
              <a:rPr lang="en-US" dirty="0"/>
              <a:t>Complete Binary Tree</a:t>
            </a:r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199" y="1242131"/>
            <a:ext cx="7627015" cy="3394797"/>
          </a:xfrm>
          <a:ln/>
        </p:spPr>
        <p:txBody>
          <a:bodyPr/>
          <a:lstStyle/>
          <a:p>
            <a:pPr marL="293765" indent="-220323">
              <a:buSzPct val="45000"/>
              <a:buFont typeface="Wingdings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dirty="0"/>
              <a:t>A binary tree of height </a:t>
            </a:r>
            <a:r>
              <a:rPr lang="en-US" b="1" dirty="0"/>
              <a:t>h</a:t>
            </a:r>
            <a:r>
              <a:rPr lang="en-US" dirty="0"/>
              <a:t>, is a perfect binary tree down to height </a:t>
            </a:r>
            <a:r>
              <a:rPr lang="en-US" b="1" dirty="0"/>
              <a:t>h – 1</a:t>
            </a:r>
            <a:r>
              <a:rPr lang="en-US" dirty="0"/>
              <a:t> and the nodes at the lowest level are filled from left to right (no gaps).</a:t>
            </a:r>
          </a:p>
        </p:txBody>
      </p:sp>
      <p:pic>
        <p:nvPicPr>
          <p:cNvPr id="2150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03521" y="2777297"/>
            <a:ext cx="6126840" cy="193232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18938479-EA58-49F2-9BFE-B887EFA9BA76}" type="slidenum">
              <a:rPr lang="en-US"/>
              <a:pPr/>
              <a:t>3</a:t>
            </a:fld>
            <a:endParaRPr lang="en-US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1485360" y="205222"/>
            <a:ext cx="6189480" cy="858691"/>
          </a:xfrm>
          <a:solidFill>
            <a:srgbClr val="E6E6E6"/>
          </a:solidFill>
          <a:ln/>
        </p:spPr>
        <p:txBody>
          <a:bodyPr vert="horz" lIns="91440" tIns="24002" rIns="91440" bIns="45720" rtlCol="0" anchor="ctr">
            <a:normAutofit/>
          </a:bodyPr>
          <a:lstStyle/>
          <a:p>
            <a:pPr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  <a:tab pos="5909847" algn="l"/>
              </a:tabLst>
            </a:pPr>
            <a:r>
              <a:rPr lang="en-US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The Tree Structure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815840" y="1242131"/>
            <a:ext cx="5744520" cy="3394797"/>
          </a:xfrm>
          <a:ln/>
        </p:spPr>
        <p:txBody>
          <a:bodyPr>
            <a:normAutofit fontScale="92500"/>
          </a:bodyPr>
          <a:lstStyle/>
          <a:p>
            <a:pPr marL="293765" indent="-220323">
              <a:buSzPct val="45000"/>
              <a:buFont typeface="Wingdings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dirty="0"/>
              <a:t>Consists of nodes and edges that organize data in a hierarchical fashion.</a:t>
            </a:r>
          </a:p>
          <a:p>
            <a:pPr marL="587529" lvl="1" indent="-220323">
              <a:buSzPct val="45000"/>
              <a:buFont typeface="Wingdings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b="1" dirty="0"/>
              <a:t>nodes</a:t>
            </a:r>
            <a:r>
              <a:rPr lang="en-US" dirty="0"/>
              <a:t> – store the data elements.</a:t>
            </a:r>
          </a:p>
          <a:p>
            <a:pPr marL="587529" lvl="1" indent="-220323">
              <a:buSzPct val="45000"/>
              <a:buFont typeface="Wingdings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b="1" dirty="0"/>
              <a:t>edges</a:t>
            </a:r>
            <a:r>
              <a:rPr lang="en-US" dirty="0"/>
              <a:t> – connect the nodes.</a:t>
            </a:r>
          </a:p>
          <a:p>
            <a:pPr marL="293765" indent="-220323">
              <a:buSzPct val="45000"/>
              <a:buFont typeface="Wingdings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dirty="0"/>
              <a:t>The organization of the nodes form relationships among the data elements.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Definition of a tree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tree data structure is defined as follows.</a:t>
            </a:r>
          </a:p>
          <a:p>
            <a:pPr lvl="1"/>
            <a:r>
              <a:rPr lang="en-US" dirty="0"/>
              <a:t>A tree consists of a node called </a:t>
            </a:r>
            <a:r>
              <a:rPr lang="en-US" b="1" dirty="0"/>
              <a:t>root</a:t>
            </a:r>
          </a:p>
          <a:p>
            <a:pPr lvl="1"/>
            <a:r>
              <a:rPr lang="en-US" dirty="0"/>
              <a:t>The root may have zero or more children</a:t>
            </a:r>
          </a:p>
          <a:p>
            <a:pPr lvl="1"/>
            <a:r>
              <a:rPr lang="en-US" dirty="0"/>
              <a:t>Each child itself is a </a:t>
            </a:r>
            <a:r>
              <a:rPr lang="en-US" b="1" dirty="0"/>
              <a:t>tree</a:t>
            </a:r>
          </a:p>
          <a:p>
            <a:r>
              <a:rPr lang="en-US" dirty="0"/>
              <a:t>A </a:t>
            </a:r>
            <a:r>
              <a:rPr lang="en-US" b="1" dirty="0"/>
              <a:t>recursive</a:t>
            </a:r>
            <a:r>
              <a:rPr lang="en-US" dirty="0"/>
              <a:t> definition!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2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76A432E1-1A1D-40E6-9E70-CDEF7F8BB952}" type="slidenum">
              <a:rPr lang="en-US"/>
              <a:pPr/>
              <a:t>5</a:t>
            </a:fld>
            <a:endParaRPr lang="en-US"/>
          </a:p>
        </p:txBody>
      </p:sp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1485360" y="205222"/>
            <a:ext cx="6189480" cy="858691"/>
          </a:xfrm>
          <a:ln/>
        </p:spPr>
        <p:txBody>
          <a:bodyPr vert="horz" lIns="91440" tIns="24002" rIns="91440" bIns="45720" rtlCol="0" anchor="ctr">
            <a:normAutofit/>
          </a:bodyPr>
          <a:lstStyle/>
          <a:p>
            <a:pPr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  <a:tab pos="5909847" algn="l"/>
              </a:tabLst>
            </a:pPr>
            <a:r>
              <a:rPr lang="en-US" dirty="0"/>
              <a:t>Tree Example #1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34401" y="1468954"/>
            <a:ext cx="6188400" cy="241945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3086100" y="4421014"/>
            <a:ext cx="2597249" cy="3693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Linux file system is a tree!</a:t>
            </a:r>
            <a:endParaRPr lang="en-US" sz="135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2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D9E72A35-A807-4BA5-9149-59BCA99ECBC6}" type="slidenum">
              <a:rPr lang="en-US"/>
              <a:pPr/>
              <a:t>6</a:t>
            </a:fld>
            <a:endParaRPr lang="en-US"/>
          </a:p>
        </p:txBody>
      </p:sp>
      <p:sp>
        <p:nvSpPr>
          <p:cNvPr id="6145" name="Rectangle 1"/>
          <p:cNvSpPr>
            <a:spLocks noGrp="1" noChangeArrowheads="1"/>
          </p:cNvSpPr>
          <p:nvPr>
            <p:ph type="title"/>
          </p:nvPr>
        </p:nvSpPr>
        <p:spPr>
          <a:xfrm>
            <a:off x="1485360" y="205222"/>
            <a:ext cx="6189480" cy="858691"/>
          </a:xfrm>
          <a:ln/>
        </p:spPr>
        <p:txBody>
          <a:bodyPr vert="horz" lIns="91440" tIns="24002" rIns="91440" bIns="45720" rtlCol="0" anchor="ctr">
            <a:normAutofit/>
          </a:bodyPr>
          <a:lstStyle/>
          <a:p>
            <a:pPr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  <a:tab pos="5909847" algn="l"/>
              </a:tabLst>
            </a:pPr>
            <a:r>
              <a:rPr lang="en-US" dirty="0"/>
              <a:t>Tree Example #2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81680" y="1373904"/>
            <a:ext cx="6379560" cy="189235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3086100" y="4144015"/>
            <a:ext cx="3157146" cy="646331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Chapters and sections in a book</a:t>
            </a:r>
          </a:p>
          <a:p>
            <a:r>
              <a:rPr lang="en-US" dirty="0"/>
              <a:t>can be organized as a tree!</a:t>
            </a:r>
            <a:endParaRPr lang="en-US" sz="135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EA872BCF-237D-4119-BA9C-B520F464FC81}" type="slidenum">
              <a:rPr lang="en-US"/>
              <a:pPr/>
              <a:t>7</a:t>
            </a:fld>
            <a:endParaRPr lang="en-US"/>
          </a:p>
        </p:txBody>
      </p:sp>
      <p:sp>
        <p:nvSpPr>
          <p:cNvPr id="7169" name="Rectangle 1"/>
          <p:cNvSpPr>
            <a:spLocks noGrp="1" noChangeArrowheads="1"/>
          </p:cNvSpPr>
          <p:nvPr>
            <p:ph type="title"/>
          </p:nvPr>
        </p:nvSpPr>
        <p:spPr>
          <a:xfrm>
            <a:off x="1485360" y="205222"/>
            <a:ext cx="6189480" cy="858691"/>
          </a:xfrm>
          <a:ln/>
        </p:spPr>
        <p:txBody>
          <a:bodyPr vert="horz" lIns="91440" tIns="24002" rIns="91440" bIns="45720" rtlCol="0" anchor="ctr">
            <a:normAutofit/>
          </a:bodyPr>
          <a:lstStyle/>
          <a:p>
            <a:pPr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  <a:tab pos="5909847" algn="l"/>
              </a:tabLst>
            </a:pPr>
            <a:r>
              <a:rPr lang="en-US" dirty="0"/>
              <a:t>Root Node</a:t>
            </a:r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4375" y="1063913"/>
            <a:ext cx="7329840" cy="3394797"/>
          </a:xfrm>
          <a:ln/>
        </p:spPr>
        <p:txBody>
          <a:bodyPr/>
          <a:lstStyle/>
          <a:p>
            <a:pPr marL="293765" indent="-220323">
              <a:buSzPct val="45000"/>
              <a:buFont typeface="Wingdings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dirty="0"/>
              <a:t>Topmost node of the tree.</a:t>
            </a:r>
          </a:p>
          <a:p>
            <a:pPr marL="587529" lvl="1" indent="-220323">
              <a:buSzPct val="45000"/>
              <a:buFont typeface="Wingdings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dirty="0"/>
              <a:t>Provides the single access point into the tree.</a:t>
            </a:r>
          </a:p>
          <a:p>
            <a:pPr marL="587529" lvl="1" indent="-220323">
              <a:buSzPct val="45000"/>
              <a:buFont typeface="Wingdings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dirty="0"/>
              <a:t>Has no incoming edges.</a:t>
            </a:r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89000" y="2863700"/>
            <a:ext cx="2144049" cy="159501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176C1F12-329B-43C9-97B7-6D3F8E97A633}" type="slidenum">
              <a:rPr lang="en-US"/>
              <a:pPr/>
              <a:t>8</a:t>
            </a:fld>
            <a:endParaRPr lang="en-US"/>
          </a:p>
        </p:txBody>
      </p:sp>
      <p:sp>
        <p:nvSpPr>
          <p:cNvPr id="8193" name="Rectangle 1"/>
          <p:cNvSpPr>
            <a:spLocks noGrp="1" noChangeArrowheads="1"/>
          </p:cNvSpPr>
          <p:nvPr>
            <p:ph type="title"/>
          </p:nvPr>
        </p:nvSpPr>
        <p:spPr>
          <a:xfrm>
            <a:off x="1485360" y="205222"/>
            <a:ext cx="6189480" cy="858691"/>
          </a:xfrm>
          <a:ln/>
        </p:spPr>
        <p:txBody>
          <a:bodyPr vert="horz" lIns="91440" tIns="24002" rIns="91440" bIns="45720" rtlCol="0" anchor="ctr">
            <a:normAutofit/>
          </a:bodyPr>
          <a:lstStyle/>
          <a:p>
            <a:pPr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  <a:tab pos="5909847" algn="l"/>
              </a:tabLst>
            </a:pPr>
            <a:r>
              <a:rPr lang="en-US" dirty="0"/>
              <a:t>Tree Path</a:t>
            </a:r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4375" y="1044700"/>
            <a:ext cx="7635250" cy="3394797"/>
          </a:xfrm>
          <a:ln/>
        </p:spPr>
        <p:txBody>
          <a:bodyPr/>
          <a:lstStyle/>
          <a:p>
            <a:pPr marL="293765" indent="-220323">
              <a:buSzPct val="45000"/>
              <a:buFont typeface="Wingdings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dirty="0"/>
              <a:t>The nodes encountered when following the edges from the root node to the destination node.</a:t>
            </a:r>
          </a:p>
          <a:p>
            <a:pPr marL="187479" indent="-220323">
              <a:buSzPct val="45000"/>
              <a:buFont typeface="Wingdings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dirty="0"/>
              <a:t>Access to all other nodes must start with the root.</a:t>
            </a:r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07019" y="3031941"/>
            <a:ext cx="2808000" cy="198308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9623113A-D116-43AC-936B-5C7E8AC64AED}" type="slidenum">
              <a:rPr lang="en-US"/>
              <a:pPr/>
              <a:t>9</a:t>
            </a:fld>
            <a:endParaRPr lang="en-US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1485360" y="205222"/>
            <a:ext cx="6189480" cy="858691"/>
          </a:xfrm>
          <a:ln/>
        </p:spPr>
        <p:txBody>
          <a:bodyPr vert="horz" lIns="91440" tIns="24002" rIns="91440" bIns="45720" rtlCol="0" anchor="ctr">
            <a:normAutofit/>
          </a:bodyPr>
          <a:lstStyle/>
          <a:p>
            <a:pPr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  <a:tab pos="5909847" algn="l"/>
              </a:tabLst>
            </a:pPr>
            <a:r>
              <a:rPr lang="en-US" dirty="0"/>
              <a:t>Parent Node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01669" y="1115519"/>
            <a:ext cx="8093365" cy="3394797"/>
          </a:xfrm>
          <a:ln/>
        </p:spPr>
        <p:txBody>
          <a:bodyPr/>
          <a:lstStyle/>
          <a:p>
            <a:pPr marL="293765" indent="-220323">
              <a:buSzPct val="45000"/>
              <a:buFont typeface="Wingdings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dirty="0"/>
              <a:t>The node from which an incoming edge originates.</a:t>
            </a:r>
          </a:p>
          <a:p>
            <a:pPr marL="587529" lvl="1" indent="-220323">
              <a:buSzPct val="45000"/>
              <a:buFont typeface="Wingdings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dirty="0"/>
              <a:t>Every node, except the root, has a parent node.</a:t>
            </a:r>
          </a:p>
          <a:p>
            <a:pPr marL="587529" lvl="1" indent="-220323">
              <a:buSzPct val="45000"/>
              <a:buFont typeface="Wingdings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dirty="0"/>
              <a:t>A node can only have one parent.</a:t>
            </a:r>
          </a:p>
        </p:txBody>
      </p:sp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53335" y="3190188"/>
            <a:ext cx="1847132" cy="132012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1886</TotalTime>
  <Words>681</Words>
  <Application>Microsoft Office PowerPoint</Application>
  <PresentationFormat>On-screen Show (16:9)</PresentationFormat>
  <Paragraphs>123</Paragraphs>
  <Slides>21</Slides>
  <Notes>19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7" baseType="lpstr">
      <vt:lpstr>ＭＳ Ｐゴシック</vt:lpstr>
      <vt:lpstr>Arial</vt:lpstr>
      <vt:lpstr>Calibri</vt:lpstr>
      <vt:lpstr>Times New Roman</vt:lpstr>
      <vt:lpstr>Wingdings</vt:lpstr>
      <vt:lpstr>Office Theme</vt:lpstr>
      <vt:lpstr>PowerPoint Presentation</vt:lpstr>
      <vt:lpstr>Binary Tree ADT</vt:lpstr>
      <vt:lpstr>The Tree Structure</vt:lpstr>
      <vt:lpstr>Definition of a tree</vt:lpstr>
      <vt:lpstr>Tree Example #1</vt:lpstr>
      <vt:lpstr>Tree Example #2</vt:lpstr>
      <vt:lpstr>Root Node</vt:lpstr>
      <vt:lpstr>Tree Path</vt:lpstr>
      <vt:lpstr>Parent Node</vt:lpstr>
      <vt:lpstr>Child Node</vt:lpstr>
      <vt:lpstr>Types of Nodes</vt:lpstr>
      <vt:lpstr>Subtree</vt:lpstr>
      <vt:lpstr>Relatives</vt:lpstr>
      <vt:lpstr>The Binary Tree</vt:lpstr>
      <vt:lpstr>Binary Tree Properties</vt:lpstr>
      <vt:lpstr>Binary Tree Properties</vt:lpstr>
      <vt:lpstr>Binary Tree Properties</vt:lpstr>
      <vt:lpstr>Binary Tree Structure</vt:lpstr>
      <vt:lpstr>Full Binary Tree</vt:lpstr>
      <vt:lpstr>Perfect Binary Tree</vt:lpstr>
      <vt:lpstr>Complete Binary Tree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Julian</dc:creator>
  <cp:lastModifiedBy>Xiannong  Meng</cp:lastModifiedBy>
  <cp:revision>173</cp:revision>
  <dcterms:created xsi:type="dcterms:W3CDTF">2013-08-21T19:17:07Z</dcterms:created>
  <dcterms:modified xsi:type="dcterms:W3CDTF">2020-03-24T20:11:30Z</dcterms:modified>
</cp:coreProperties>
</file>