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2" r:id="rId2"/>
    <p:sldId id="276" r:id="rId3"/>
    <p:sldId id="258" r:id="rId4"/>
    <p:sldId id="277" r:id="rId5"/>
    <p:sldId id="259" r:id="rId6"/>
    <p:sldId id="260" r:id="rId7"/>
    <p:sldId id="261" r:id="rId8"/>
    <p:sldId id="27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90F59D-C599-43CC-A5C4-C333B0299DDA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54BFBE-FF21-4AAE-9D48-74DDF0F6DB4B}" type="slidenum">
              <a:rPr lang="en-US"/>
              <a:pPr/>
              <a:t>13</a:t>
            </a:fld>
            <a:endParaRPr 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F8BA10-61A0-40F6-B664-F54BDD332F45}" type="slidenum">
              <a:rPr lang="en-US"/>
              <a:pPr/>
              <a:t>14</a:t>
            </a:fld>
            <a:endParaRPr 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C0A346-763B-4C72-B1A6-CEC2F7B5096C}" type="slidenum">
              <a:rPr lang="en-US"/>
              <a:pPr/>
              <a:t>15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E41E30-4338-4C74-8575-696CE20CDB10}" type="slidenum">
              <a:rPr lang="en-US"/>
              <a:pPr/>
              <a:t>16</a:t>
            </a:fld>
            <a:endParaRPr 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7F3D6D-8D51-49E4-AE60-5E96B4C2CFDB}" type="slidenum">
              <a:rPr lang="en-US"/>
              <a:pPr/>
              <a:t>17</a:t>
            </a:fld>
            <a:endParaRPr lang="en-US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481F8-AE27-4DA6-BED9-91C68B8CD04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EAA385-627A-4991-84F0-A1F73F255FE0}" type="slidenum">
              <a:rPr lang="en-US"/>
              <a:pPr/>
              <a:t>19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B82B7A-8D3A-424A-9165-3A17E2DE7C03}" type="slidenum">
              <a:rPr lang="en-US"/>
              <a:pPr/>
              <a:t>20</a:t>
            </a:fld>
            <a:endParaRPr lang="en-US"/>
          </a:p>
        </p:txBody>
      </p:sp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0D3F86-3B2C-4EBA-95A0-FE42BEB9D8DA}" type="slidenum">
              <a:rPr lang="en-US"/>
              <a:pPr/>
              <a:t>21</a:t>
            </a:fld>
            <a:endParaRPr lang="en-US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C98E5-0887-449F-A675-31F3AFDC4AD1}" type="slidenum">
              <a:rPr lang="en-US"/>
              <a:pPr/>
              <a:t>3</a:t>
            </a:fld>
            <a:endParaRPr 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84E8F9-6C85-45C7-87D0-854AAA779956}" type="slidenum">
              <a:rPr lang="en-US"/>
              <a:pPr/>
              <a:t>5</a:t>
            </a:fld>
            <a:endParaRPr 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3AC3D7-2ED9-4456-AD49-5A3BA3A4D917}" type="slidenum">
              <a:rPr lang="en-US"/>
              <a:pPr/>
              <a:t>6</a:t>
            </a:fld>
            <a:endParaRPr 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CF1341-B6FE-4ADD-8A28-9F834CFD52CB}" type="slidenum">
              <a:rPr lang="en-US"/>
              <a:pPr/>
              <a:t>7</a:t>
            </a:fld>
            <a:endParaRPr 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7FB0B0-67AA-4259-87C4-BB93F656F908}" type="slidenum">
              <a:rPr lang="en-US"/>
              <a:pPr/>
              <a:t>8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13A5AE-3534-4C36-899D-8DF8B80CC809}" type="slidenum">
              <a:rPr lang="en-US"/>
              <a:pPr/>
              <a:t>9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37F7B9-32E4-4EB8-9939-5D403B38BD6D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89BA90-491D-4CF8-8C5A-A3823BB28207}" type="slidenum">
              <a:rPr lang="en-US"/>
              <a:pPr/>
              <a:t>11</a:t>
            </a:fld>
            <a:endParaRPr 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6110F6-D437-4456-805C-5BE1469978FC}" type="slidenum">
              <a:rPr lang="en-US"/>
              <a:pPr/>
              <a:t>10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Child Node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891995"/>
            <a:ext cx="7482545" cy="3394797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The nodes to which outgoing edges are connected.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Each node can have one or more child nodes.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Results in a parent-child relationship.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/>
              <a:t>sibling nodes</a:t>
            </a:r>
            <a:r>
              <a:rPr lang="en-US" dirty="0"/>
              <a:t> – all nodes that have the same parent.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5572" y="3405732"/>
            <a:ext cx="2174207" cy="13615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5709102-555D-46F4-941E-7B01DD7EFA7A}" type="slidenum">
              <a:rPr lang="en-US"/>
              <a:pPr/>
              <a:t>11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Types of Nodes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8965" y="1197405"/>
            <a:ext cx="763525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Nodes can be classified as either: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interior node</a:t>
            </a:r>
            <a:r>
              <a:rPr lang="en-US" dirty="0"/>
              <a:t> – a node that has at least one child.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leaf node</a:t>
            </a:r>
            <a:r>
              <a:rPr lang="en-US" dirty="0"/>
              <a:t> – a node that has no children.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4950" y="3254445"/>
            <a:ext cx="2808000" cy="17605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13EB0C-0025-4583-93B0-8C8D1B3A983F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 err="1"/>
              <a:t>Subtree</a:t>
            </a:r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844061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tree is by definition a recursive structure.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Every node can be the root of its own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</a:t>
            </a:r>
            <a:r>
              <a:rPr lang="en-US" b="1" dirty="0" err="1"/>
              <a:t>subtree</a:t>
            </a:r>
            <a:r>
              <a:rPr lang="en-US" dirty="0"/>
              <a:t> consists of a subset of nodes and edges of the larger tree.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9074" y="3263285"/>
            <a:ext cx="1930791" cy="1567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D64CA93-87F5-44B9-B1AF-677CCDC5FB06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Relatives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131"/>
            <a:ext cx="7024430" cy="3394797"/>
          </a:xfrm>
          <a:ln/>
        </p:spPr>
        <p:txBody>
          <a:bodyPr>
            <a:normAutofit fontScale="85000" lnSpcReduction="1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descendants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All nodes of a </a:t>
            </a:r>
            <a:r>
              <a:rPr lang="en-US" dirty="0" err="1"/>
              <a:t>subtree</a:t>
            </a:r>
            <a:r>
              <a:rPr lang="en-US" dirty="0"/>
              <a:t> are the descendants of the </a:t>
            </a:r>
            <a:r>
              <a:rPr lang="en-US" dirty="0" err="1"/>
              <a:t>subtree's</a:t>
            </a:r>
            <a:r>
              <a:rPr lang="en-US" dirty="0"/>
              <a:t> root.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Every node in the tree is a descendant of the root.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ancestors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ancestors of a node include all of the nodes along the node's path, excluding the node itself.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root is the ancestor of all the other nodes.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743D4-3B13-4095-AE1A-40900C698C4F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Binary Tree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6840" y="2159148"/>
            <a:ext cx="2808000" cy="24777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79" y="1242131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tree in which each node can have at most two children. The nodes are commonly labeled: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left child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right child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212923-0950-4F3F-B867-B99ADA4F077B}" type="slidenum">
              <a:rPr lang="en-US"/>
              <a:pPr/>
              <a:t>15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131"/>
            <a:ext cx="6347870" cy="3394797"/>
          </a:xfrm>
          <a:ln/>
        </p:spPr>
        <p:txBody>
          <a:bodyPr>
            <a:normAutofit fontScale="77500" lnSpcReduction="200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There are several properties associated with binary trees that depend on the node organization.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depth</a:t>
            </a:r>
            <a:r>
              <a:rPr lang="en-US" dirty="0"/>
              <a:t> – the distance of a node from the root.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level</a:t>
            </a:r>
            <a:r>
              <a:rPr lang="en-US" dirty="0"/>
              <a:t> – all nodes at a given depth share a level.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height</a:t>
            </a:r>
            <a:r>
              <a:rPr lang="en-US" dirty="0"/>
              <a:t> – number of levels in the tree.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width</a:t>
            </a:r>
            <a:r>
              <a:rPr lang="en-US" dirty="0"/>
              <a:t> – number of nodes on the level containing the most nodes.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size</a:t>
            </a:r>
            <a:r>
              <a:rPr lang="en-US" dirty="0"/>
              <a:t> – number of nodes in the tree.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FFADBA-A7BF-4F16-9A08-C9B19C912C69}" type="slidenum">
              <a:rPr lang="en-US"/>
              <a:pPr/>
              <a:t>16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Binary Tree Properties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6720" y="1088755"/>
            <a:ext cx="5649480" cy="3482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845E774-2464-456F-8382-1CFF4FE15C0B}" type="slidenum">
              <a:rPr lang="en-US"/>
              <a:pPr/>
              <a:t>17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104968"/>
            <a:ext cx="763525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Given a tree of size n: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max height = n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min height =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0360" y="2232595"/>
            <a:ext cx="1311120" cy="3391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705" y="2498301"/>
            <a:ext cx="4324320" cy="2439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FF03539-6150-498F-A1DA-EB7969A39D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Binary Tree Structure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Height of a tree will be important in analyzing the efficiency of binary tree algorithms.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Structural properties can play a role in the efficiency of an algorithm.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548D19A-DA7C-46C9-8A29-3D68DD527A9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Full Binary Tree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702443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binary tree in which each interior node contains two children.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6200" y="2287597"/>
            <a:ext cx="5935680" cy="2269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063229"/>
            <a:ext cx="732984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So far the ADTs we studied are linear</a:t>
            </a:r>
          </a:p>
          <a:p>
            <a:pPr lvl="1"/>
            <a:r>
              <a:rPr lang="en-US" dirty="0"/>
              <a:t>Lists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/>
              <a:t>Stacks</a:t>
            </a:r>
          </a:p>
          <a:p>
            <a:pPr lvl="1"/>
            <a:r>
              <a:rPr lang="en-US" dirty="0"/>
              <a:t>Queues</a:t>
            </a:r>
          </a:p>
          <a:p>
            <a:r>
              <a:rPr lang="en-US" dirty="0"/>
              <a:t>Some applications require non-linear ADTs. Examples may include ADTs</a:t>
            </a:r>
          </a:p>
          <a:p>
            <a:pPr lvl="1"/>
            <a:r>
              <a:rPr lang="en-US" dirty="0"/>
              <a:t>To represent an organization</a:t>
            </a:r>
          </a:p>
          <a:p>
            <a:pPr lvl="1"/>
            <a:r>
              <a:rPr lang="en-US" dirty="0"/>
              <a:t>To represent class inheritance in OOP</a:t>
            </a:r>
          </a:p>
          <a:p>
            <a:pPr lvl="1"/>
            <a:r>
              <a:rPr lang="en-US" dirty="0"/>
              <a:t>To represent a complex algebraic expression</a:t>
            </a:r>
          </a:p>
          <a:p>
            <a:pPr lvl="1"/>
            <a:r>
              <a:rPr lang="en-US" dirty="0"/>
              <a:t>Or even to represent a collection of sorted numbers!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0974F6-0DAA-4FB8-BEC6-01D39C1E872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Perfect Binary Tree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79" y="1126070"/>
            <a:ext cx="717713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full binary tree in which all leaf nodes are at the same level.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8720" y="2277205"/>
            <a:ext cx="5287680" cy="24324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9CFD947-4F63-4A4D-8F23-4FBD27E9ED28}" type="slidenum">
              <a:rPr lang="en-US"/>
              <a:pPr/>
              <a:t>21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Complete Binary Tree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199" y="1242131"/>
            <a:ext cx="762701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binary tree of height </a:t>
            </a:r>
            <a:r>
              <a:rPr lang="en-US" b="1" dirty="0"/>
              <a:t>h</a:t>
            </a:r>
            <a:r>
              <a:rPr lang="en-US" dirty="0"/>
              <a:t>, is a perfect binary tree down to height </a:t>
            </a:r>
            <a:r>
              <a:rPr lang="en-US" b="1" dirty="0"/>
              <a:t>h – 1</a:t>
            </a:r>
            <a:r>
              <a:rPr lang="en-US" dirty="0"/>
              <a:t> and the nodes at the lowest level are filled from left to right (no gaps).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3521" y="2777297"/>
            <a:ext cx="6126840" cy="19323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8938479-EA58-49F2-9BFE-B887EFA9BA76}" type="slidenum">
              <a:rPr lang="en-US"/>
              <a:pPr/>
              <a:t>3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solidFill>
            <a:srgbClr val="E6E6E6"/>
          </a:solidFill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Tree Structure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0" y="1242131"/>
            <a:ext cx="5744520" cy="3394797"/>
          </a:xfrm>
          <a:ln/>
        </p:spPr>
        <p:txBody>
          <a:bodyPr>
            <a:normAutofit fontScale="92500"/>
          </a:bodyPr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Consists of nodes and edges that organize data in a hierarchical fashion.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nodes</a:t>
            </a:r>
            <a:r>
              <a:rPr lang="en-US" dirty="0"/>
              <a:t> – store the data elements.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b="1" dirty="0"/>
              <a:t>edges</a:t>
            </a:r>
            <a:r>
              <a:rPr lang="en-US" dirty="0"/>
              <a:t> – connect the nodes.</a:t>
            </a:r>
          </a:p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organization of the nodes form relationships among the data elements.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tree data structure is defined as follows.</a:t>
            </a:r>
          </a:p>
          <a:p>
            <a:pPr lvl="1"/>
            <a:r>
              <a:rPr lang="en-US" dirty="0"/>
              <a:t>A tree consists of a node called </a:t>
            </a:r>
            <a:r>
              <a:rPr lang="en-US" b="1" dirty="0"/>
              <a:t>root</a:t>
            </a:r>
          </a:p>
          <a:p>
            <a:pPr lvl="1"/>
            <a:r>
              <a:rPr lang="en-US" dirty="0"/>
              <a:t>The root may have zero or more children</a:t>
            </a:r>
          </a:p>
          <a:p>
            <a:pPr lvl="1"/>
            <a:r>
              <a:rPr lang="en-US" dirty="0"/>
              <a:t>Each child itself is a </a:t>
            </a:r>
            <a:r>
              <a:rPr lang="en-US" b="1" dirty="0"/>
              <a:t>tree</a:t>
            </a:r>
          </a:p>
          <a:p>
            <a:r>
              <a:rPr lang="en-US" dirty="0"/>
              <a:t>A </a:t>
            </a:r>
            <a:r>
              <a:rPr lang="en-US" b="1" dirty="0"/>
              <a:t>recursive</a:t>
            </a:r>
            <a:r>
              <a:rPr lang="en-US" dirty="0"/>
              <a:t> definition!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6A432E1-1A1D-40E6-9E70-CDEF7F8BB952}" type="slidenum">
              <a:rPr lang="en-US"/>
              <a:pPr/>
              <a:t>5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Tree Example #1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4401" y="1468954"/>
            <a:ext cx="6188400" cy="2419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86100" y="4421014"/>
            <a:ext cx="2597249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Linux file system is a tree!</a:t>
            </a:r>
            <a:endParaRPr lang="en-US" sz="135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9E72A35-A807-4BA5-9149-59BCA99ECBC6}" type="slidenum">
              <a:rPr lang="en-US"/>
              <a:pPr/>
              <a:t>6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Tree Example #2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680" y="1373904"/>
            <a:ext cx="6379560" cy="18923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86100" y="4144015"/>
            <a:ext cx="315714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Chapters and sections in a book</a:t>
            </a:r>
          </a:p>
          <a:p>
            <a:r>
              <a:rPr lang="en-US" dirty="0"/>
              <a:t>can be organized as a tree!</a:t>
            </a:r>
            <a:endParaRPr lang="en-US" sz="135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A872BCF-237D-4119-BA9C-B520F464FC81}" type="slidenum">
              <a:rPr lang="en-US"/>
              <a:pPr/>
              <a:t>7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Root Node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63913"/>
            <a:ext cx="732984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Topmost node of the tree.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Provides the single access point into the tree.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Has no incoming edges.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9000" y="2863700"/>
            <a:ext cx="2144049" cy="15950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6C1F12-329B-43C9-97B7-6D3F8E97A633}" type="slidenum">
              <a:rPr lang="en-US"/>
              <a:pPr/>
              <a:t>8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Tree Path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44700"/>
            <a:ext cx="7635250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nodes encountered when following the edges from the root node to the destination node.</a:t>
            </a:r>
          </a:p>
          <a:p>
            <a:pPr marL="187479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Access to all other nodes must start with the root.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7019" y="3031941"/>
            <a:ext cx="2808000" cy="1983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623113A-D116-43AC-936B-5C7E8AC64AED}" type="slidenum">
              <a:rPr lang="en-US"/>
              <a:pPr/>
              <a:t>9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0" y="205222"/>
            <a:ext cx="6189480" cy="858691"/>
          </a:xfrm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dirty="0"/>
              <a:t>Parent Node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69" y="1115519"/>
            <a:ext cx="8093365" cy="3394797"/>
          </a:xfrm>
          <a:ln/>
        </p:spPr>
        <p:txBody>
          <a:bodyPr/>
          <a:lstStyle/>
          <a:p>
            <a:pPr marL="293765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The node from which an incoming edge originates.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Every node, except the root, has a parent node.</a:t>
            </a:r>
          </a:p>
          <a:p>
            <a:pPr marL="587529" lvl="1" indent="-220323">
              <a:buSzPct val="45000"/>
              <a:buFont typeface="Wingdings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A node can only have one parent.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3335" y="3190188"/>
            <a:ext cx="1847132" cy="1320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681</Words>
  <Application>Microsoft Office PowerPoint</Application>
  <PresentationFormat>On-screen Show (16:9)</PresentationFormat>
  <Paragraphs>123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Wingdings</vt:lpstr>
      <vt:lpstr>Office Theme</vt:lpstr>
      <vt:lpstr>PowerPoint Presentation</vt:lpstr>
      <vt:lpstr>Binary Tree ADT</vt:lpstr>
      <vt:lpstr>The Tree Structure</vt:lpstr>
      <vt:lpstr>Definition of a tree</vt:lpstr>
      <vt:lpstr>Tree Example #1</vt:lpstr>
      <vt:lpstr>Tree Example #2</vt:lpstr>
      <vt:lpstr>Root Node</vt:lpstr>
      <vt:lpstr>Tree Path</vt:lpstr>
      <vt:lpstr>Parent Node</vt:lpstr>
      <vt:lpstr>Child Node</vt:lpstr>
      <vt:lpstr>Types of Nodes</vt:lpstr>
      <vt:lpstr>Subtree</vt:lpstr>
      <vt:lpstr>Relatives</vt:lpstr>
      <vt:lpstr>The Binary Tree</vt:lpstr>
      <vt:lpstr>Binary Tree Properties</vt:lpstr>
      <vt:lpstr>Binary Tree Properties</vt:lpstr>
      <vt:lpstr>Binary Tree Properties</vt:lpstr>
      <vt:lpstr>Binary Tree Structure</vt:lpstr>
      <vt:lpstr>Full Binary Tree</vt:lpstr>
      <vt:lpstr>Perfect Binary Tree</vt:lpstr>
      <vt:lpstr>Complete Binary Tree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173</cp:revision>
  <dcterms:created xsi:type="dcterms:W3CDTF">2013-08-21T19:17:07Z</dcterms:created>
  <dcterms:modified xsi:type="dcterms:W3CDTF">2020-03-24T20:11:30Z</dcterms:modified>
</cp:coreProperties>
</file>