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80" r:id="rId9"/>
    <p:sldId id="282" r:id="rId10"/>
    <p:sldId id="281" r:id="rId11"/>
    <p:sldId id="283" r:id="rId12"/>
    <p:sldId id="264" r:id="rId13"/>
    <p:sldId id="265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2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DAFBF5-08C8-4BAA-A8F9-C62C9753834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43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1518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5F12B6-019A-41C7-A684-B05296D9E9D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39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9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544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582F0B-3318-4693-92FD-D2E197C1D28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40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0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927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271BB3-D4B4-4988-97E1-4D12573F426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41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1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586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0C2E09-E994-429C-905D-C5249D23EF26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45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5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2074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7E66A8-E37C-472E-AF50-05D7FE35D78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46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6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0442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40D9FE-D3B4-471B-959A-C0F22D9DAE6C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47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7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323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D11982-23F1-4BCC-AB31-9F590CD3FCD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48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8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7673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23FA11-EEB4-45EB-A23E-77B30321E15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49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9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6889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AB1653-809E-402B-B01E-C2EDEB07B1BA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50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0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4966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89A6C6-D376-42BD-B041-EA36FB591DE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51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1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563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6B164F-DC91-436E-A0BD-848C10F5C2DD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31123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D31F1A-090B-435E-A4D1-BB8A945E8B7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53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8145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69FC98-44CA-436B-842B-30D9FD737C3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54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4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5435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254670-B96D-4020-B542-268D185CE472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55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5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770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2CD1E0-7E1F-4058-A803-F70E6A67C5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34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4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433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C93F8C-1041-4B7A-96FF-B4BB4F789A6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5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5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085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06AFA0-E1C4-4EB9-932B-B92450C22F0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6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6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518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55FE3F-6045-48E6-9315-FAA4DE47D08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37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7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600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15171A-5E71-4DDE-8366-99D2ADA49C2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16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8ACC43-91CC-4DF6-BE46-E4EA6614F9E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42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345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B9023D2-2BA6-437D-B6C4-ECE4869AEA2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4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4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487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76598C7-628A-4429-B19D-99BA6D71092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01670" y="205471"/>
            <a:ext cx="7482545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Expression Tree Implementation</a:t>
            </a:r>
          </a:p>
        </p:txBody>
      </p:sp>
      <p:sp>
        <p:nvSpPr>
          <p:cNvPr id="43010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907080" y="1029635"/>
            <a:ext cx="7177135" cy="401147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</a:t>
            </a:r>
            <a:r>
              <a:rPr lang="en-US" altLang="en-US" sz="1400" dirty="0" err="1">
                <a:latin typeface="Courier New" panose="02070309020205020404" pitchFamily="49" charset="0"/>
              </a:rPr>
              <a:t>eval_tree</a:t>
            </a:r>
            <a:r>
              <a:rPr lang="en-US" altLang="en-US" sz="1400" dirty="0">
                <a:latin typeface="Courier New" panose="02070309020205020404" pitchFamily="49" charset="0"/>
              </a:rPr>
              <a:t>( self, subtree, </a:t>
            </a:r>
            <a:r>
              <a:rPr lang="en-US" altLang="en-US" sz="1400" dirty="0" err="1">
                <a:latin typeface="Courier New" panose="02070309020205020404" pitchFamily="49" charset="0"/>
              </a:rPr>
              <a:t>var_dict</a:t>
            </a:r>
            <a:r>
              <a:rPr lang="en-US" altLang="en-US" sz="14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See if the node is a leaf node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if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subtree.left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b="1" dirty="0">
                <a:latin typeface="Courier New" panose="02070309020205020404" pitchFamily="49" charset="0"/>
              </a:rPr>
              <a:t>is</a:t>
            </a:r>
            <a:r>
              <a:rPr lang="en-US" altLang="en-US" sz="1400" dirty="0">
                <a:latin typeface="Courier New" panose="02070309020205020404" pitchFamily="49" charset="0"/>
              </a:rPr>
              <a:t> None </a:t>
            </a:r>
            <a:r>
              <a:rPr lang="en-US" altLang="en-US" sz="1400" b="1" dirty="0">
                <a:latin typeface="Courier New" panose="02070309020205020404" pitchFamily="49" charset="0"/>
              </a:rPr>
              <a:t>and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subtree.right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b="1" dirty="0">
                <a:latin typeface="Courier New" panose="02070309020205020404" pitchFamily="49" charset="0"/>
              </a:rPr>
              <a:t>is</a:t>
            </a:r>
            <a:r>
              <a:rPr lang="en-US" altLang="en-US" sz="1400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  # Is the operand a literal digit?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b="1" dirty="0">
                <a:latin typeface="Courier New" panose="02070309020205020404" pitchFamily="49" charset="0"/>
              </a:rPr>
              <a:t>if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subtree.element</a:t>
            </a:r>
            <a:r>
              <a:rPr lang="en-US" altLang="en-US" sz="1400" dirty="0">
                <a:latin typeface="Courier New" panose="02070309020205020404" pitchFamily="49" charset="0"/>
              </a:rPr>
              <a:t> &gt;= '0' </a:t>
            </a:r>
            <a:r>
              <a:rPr lang="en-US" altLang="en-US" sz="1400" b="1" dirty="0">
                <a:latin typeface="Courier New" panose="02070309020205020404" pitchFamily="49" charset="0"/>
              </a:rPr>
              <a:t>and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subtree.element</a:t>
            </a:r>
            <a:r>
              <a:rPr lang="en-US" altLang="en-US" sz="1400" dirty="0">
                <a:latin typeface="Courier New" panose="02070309020205020404" pitchFamily="49" charset="0"/>
              </a:rPr>
              <a:t> &lt;= '9'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latin typeface="Courier New" panose="02070309020205020404" pitchFamily="49" charset="0"/>
              </a:rPr>
              <a:t>(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subtree.element</a:t>
            </a:r>
            <a:r>
              <a:rPr lang="en-US" altLang="en-US" sz="1400" dirty="0">
                <a:latin typeface="Courier New" panose="02070309020205020404" pitchFamily="49" charset="0"/>
              </a:rPr>
              <a:t>)   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b="1" dirty="0">
                <a:latin typeface="Courier New" panose="02070309020205020404" pitchFamily="49" charset="0"/>
              </a:rPr>
              <a:t>else</a:t>
            </a:r>
            <a:r>
              <a:rPr lang="en-US" altLang="en-US" sz="1400" dirty="0">
                <a:latin typeface="Courier New" panose="02070309020205020404" pitchFamily="49" charset="0"/>
              </a:rPr>
              <a:t> :   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Or is it a variable?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b="1" dirty="0">
                <a:latin typeface="Courier New" panose="02070309020205020404" pitchFamily="49" charset="0"/>
              </a:rPr>
              <a:t>assert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subtree.element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b="1" dirty="0">
                <a:latin typeface="Courier New" panose="02070309020205020404" pitchFamily="49" charset="0"/>
              </a:rPr>
              <a:t>in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var_dict</a:t>
            </a:r>
            <a:r>
              <a:rPr lang="en-US" altLang="en-US" sz="1400" dirty="0">
                <a:latin typeface="Courier New" panose="02070309020205020404" pitchFamily="49" charset="0"/>
              </a:rPr>
              <a:t>, "Invalid variable."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var_dict</a:t>
            </a:r>
            <a:r>
              <a:rPr lang="en-US" altLang="en-US" sz="1400" dirty="0">
                <a:latin typeface="Courier New" panose="02070309020205020404" pitchFamily="49" charset="0"/>
              </a:rPr>
              <a:t>[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subtree.element</a:t>
            </a:r>
            <a:r>
              <a:rPr lang="en-US" altLang="en-US" sz="1400" dirty="0">
                <a:latin typeface="Courier New" panose="02070309020205020404" pitchFamily="49" charset="0"/>
              </a:rPr>
              <a:t>]  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Otherwise, it's an operator that needs to be computed.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else</a:t>
            </a:r>
            <a:r>
              <a:rPr lang="en-US" altLang="en-US" sz="1400" dirty="0">
                <a:latin typeface="Courier New" panose="02070309020205020404" pitchFamily="49" charset="0"/>
              </a:rPr>
              <a:t> :   </a:t>
            </a:r>
            <a:r>
              <a:rPr lang="en-US" altLang="en-US" sz="1400" i="1" dirty="0">
                <a:solidFill>
                  <a:srgbClr val="FF0000"/>
                </a:solidFill>
                <a:latin typeface="Courier New" panose="02070309020205020404" pitchFamily="49" charset="0"/>
              </a:rPr>
              <a:t># post-order traversal!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  # Evaluate the expression in the subtrees.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lvalue</a:t>
            </a:r>
            <a:r>
              <a:rPr lang="en-US" altLang="en-US" sz="1400" dirty="0">
                <a:latin typeface="Courier New" panose="02070309020205020404" pitchFamily="49" charset="0"/>
              </a:rPr>
              <a:t> = _</a:t>
            </a:r>
            <a:r>
              <a:rPr lang="en-US" altLang="en-US" sz="1400" dirty="0" err="1">
                <a:latin typeface="Courier New" panose="02070309020205020404" pitchFamily="49" charset="0"/>
              </a:rPr>
              <a:t>eval_tree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subtree.left</a:t>
            </a:r>
            <a:r>
              <a:rPr lang="en-US" altLang="en-US" sz="1400" dirty="0">
                <a:latin typeface="Courier New" panose="02070309020205020404" pitchFamily="49" charset="0"/>
              </a:rPr>
              <a:t>, </a:t>
            </a:r>
            <a:r>
              <a:rPr lang="en-US" altLang="en-US" sz="1400" dirty="0" err="1">
                <a:latin typeface="Courier New" panose="02070309020205020404" pitchFamily="49" charset="0"/>
              </a:rPr>
              <a:t>var_dict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rvalue</a:t>
            </a:r>
            <a:r>
              <a:rPr lang="en-US" altLang="en-US" sz="1400" dirty="0">
                <a:latin typeface="Courier New" panose="02070309020205020404" pitchFamily="49" charset="0"/>
              </a:rPr>
              <a:t> = _</a:t>
            </a:r>
            <a:r>
              <a:rPr lang="en-US" altLang="en-US" sz="1400" dirty="0" err="1">
                <a:latin typeface="Courier New" panose="02070309020205020404" pitchFamily="49" charset="0"/>
              </a:rPr>
              <a:t>eval_tree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subtree.right</a:t>
            </a:r>
            <a:r>
              <a:rPr lang="en-US" altLang="en-US" sz="1400" dirty="0">
                <a:latin typeface="Courier New" panose="02070309020205020404" pitchFamily="49" charset="0"/>
              </a:rPr>
              <a:t>, </a:t>
            </a:r>
            <a:r>
              <a:rPr lang="en-US" altLang="en-US" sz="1400" dirty="0" err="1">
                <a:latin typeface="Courier New" panose="02070309020205020404" pitchFamily="49" charset="0"/>
              </a:rPr>
              <a:t>var_dict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  # Evaluate the operator using a helper method.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compute_op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lvalue</a:t>
            </a:r>
            <a:r>
              <a:rPr lang="en-US" altLang="en-US" sz="1400" dirty="0">
                <a:latin typeface="Courier New" panose="02070309020205020404" pitchFamily="49" charset="0"/>
              </a:rPr>
              <a:t>, </a:t>
            </a:r>
            <a:r>
              <a:rPr lang="en-US" altLang="en-US" sz="1400" dirty="0" err="1">
                <a:latin typeface="Courier New" panose="02070309020205020404" pitchFamily="49" charset="0"/>
              </a:rPr>
              <a:t>subtree.element</a:t>
            </a:r>
            <a:r>
              <a:rPr lang="en-US" altLang="en-US" sz="1400" dirty="0">
                <a:latin typeface="Courier New" panose="02070309020205020404" pitchFamily="49" charset="0"/>
              </a:rPr>
              <a:t>, </a:t>
            </a:r>
            <a:r>
              <a:rPr lang="en-US" altLang="en-US" sz="1400" dirty="0" err="1">
                <a:latin typeface="Courier New" panose="02070309020205020404" pitchFamily="49" charset="0"/>
              </a:rPr>
              <a:t>rvalue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exptree.py</a:t>
            </a:r>
          </a:p>
        </p:txBody>
      </p:sp>
    </p:spTree>
    <p:extLst>
      <p:ext uri="{BB962C8B-B14F-4D97-AF65-F5344CB8AC3E}">
        <p14:creationId xmlns:p14="http://schemas.microsoft.com/office/powerpoint/2010/main" val="15988761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7FA2E7-16AF-48B9-B3C0-4EE5C4A3BE3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String Representation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103371"/>
            <a:ext cx="702443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To convert an expression tree to a string, we must perform an infix traversal.</a:t>
            </a: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441" y="2004875"/>
            <a:ext cx="2759400" cy="2552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387161" y="2799631"/>
            <a:ext cx="1806840" cy="3920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8 * 5 + 9 / 7 - 4</a:t>
            </a:r>
          </a:p>
          <a:p>
            <a:pPr>
              <a:lnSpc>
                <a:spcPct val="94000"/>
              </a:lnSpc>
            </a:pPr>
            <a:endParaRPr lang="en-US" altLang="en-US" sz="136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0394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EE245F9-CC1F-43FD-B459-DBA48E0353E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String Representation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612" y="1240075"/>
            <a:ext cx="839877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result was not correct because required parentheses were missing. 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Can easily create a fully parenthesized expression.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691640" y="2718631"/>
            <a:ext cx="2592000" cy="3920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((8 * 5) + (9 / (7 - 4)))</a:t>
            </a:r>
          </a:p>
          <a:p>
            <a:pPr>
              <a:lnSpc>
                <a:spcPct val="94000"/>
              </a:lnSpc>
            </a:pPr>
            <a:endParaRPr lang="en-US" altLang="en-US" sz="1361" dirty="0">
              <a:latin typeface="Courier New" panose="02070309020205020404" pitchFamily="49" charset="0"/>
            </a:endParaRP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561" y="2705140"/>
            <a:ext cx="3169800" cy="200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5008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C7F5034-42D7-4B93-9ACF-42818886014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601670" y="205471"/>
            <a:ext cx="7787955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Expression Tree Implementation</a:t>
            </a:r>
          </a:p>
        </p:txBody>
      </p:sp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517900" y="1296271"/>
            <a:ext cx="6413610" cy="30812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</a:t>
            </a:r>
            <a:r>
              <a:rPr lang="en-US" altLang="en-US" sz="1400" dirty="0" err="1">
                <a:latin typeface="Courier New" panose="02070309020205020404" pitchFamily="49" charset="0"/>
              </a:rPr>
              <a:t>build_string</a:t>
            </a:r>
            <a:r>
              <a:rPr lang="en-US" altLang="en-US" sz="1400" dirty="0">
                <a:latin typeface="Courier New" panose="02070309020205020404" pitchFamily="49" charset="0"/>
              </a:rPr>
              <a:t>( self, </a:t>
            </a:r>
            <a:r>
              <a:rPr lang="en-US" altLang="en-US" sz="1400" dirty="0" err="1">
                <a:latin typeface="Courier New" panose="02070309020205020404" pitchFamily="49" charset="0"/>
              </a:rPr>
              <a:t>tree_node</a:t>
            </a:r>
            <a:r>
              <a:rPr lang="en-US" altLang="en-US" sz="1400" dirty="0">
                <a:latin typeface="Courier New" panose="02070309020205020404" pitchFamily="49" charset="0"/>
              </a:rPr>
              <a:t> ): 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If the node is a leaf, it's an operand.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if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tree_node.left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b="1" dirty="0">
                <a:latin typeface="Courier New" panose="02070309020205020404" pitchFamily="49" charset="0"/>
              </a:rPr>
              <a:t>is</a:t>
            </a:r>
            <a:r>
              <a:rPr lang="en-US" altLang="en-US" sz="1400" dirty="0">
                <a:latin typeface="Courier New" panose="02070309020205020404" pitchFamily="49" charset="0"/>
              </a:rPr>
              <a:t> None </a:t>
            </a:r>
            <a:r>
              <a:rPr lang="en-US" altLang="en-US" sz="1400" b="1" dirty="0">
                <a:latin typeface="Courier New" panose="02070309020205020404" pitchFamily="49" charset="0"/>
              </a:rPr>
              <a:t>and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tree_node.right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b="1" dirty="0">
                <a:latin typeface="Courier New" panose="02070309020205020404" pitchFamily="49" charset="0"/>
              </a:rPr>
              <a:t>is</a:t>
            </a:r>
            <a:r>
              <a:rPr lang="en-US" altLang="en-US" sz="1400" dirty="0">
                <a:latin typeface="Courier New" panose="02070309020205020404" pitchFamily="49" charset="0"/>
              </a:rPr>
              <a:t> None :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str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tree_node.element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Otherwise, it's an operator.       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else</a:t>
            </a:r>
            <a:r>
              <a:rPr lang="en-US" altLang="en-US" sz="1400" dirty="0">
                <a:latin typeface="Courier New" panose="02070309020205020404" pitchFamily="49" charset="0"/>
              </a:rPr>
              <a:t> :   </a:t>
            </a:r>
            <a:r>
              <a:rPr lang="en-US" altLang="en-US" sz="1400" i="1" dirty="0">
                <a:solidFill>
                  <a:srgbClr val="FF0000"/>
                </a:solidFill>
                <a:latin typeface="Courier New" panose="02070309020205020404" pitchFamily="49" charset="0"/>
              </a:rPr>
              <a:t># in-order traversal!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exp_str</a:t>
            </a:r>
            <a:r>
              <a:rPr lang="en-US" altLang="en-US" sz="1400" dirty="0">
                <a:latin typeface="Courier New" panose="02070309020205020404" pitchFamily="49" charset="0"/>
              </a:rPr>
              <a:t> = '('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exp_str</a:t>
            </a:r>
            <a:r>
              <a:rPr lang="en-US" altLang="en-US" sz="1400" dirty="0">
                <a:latin typeface="Courier New" panose="02070309020205020404" pitchFamily="49" charset="0"/>
              </a:rPr>
              <a:t> +=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build_string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tree_node.left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exp_str</a:t>
            </a:r>
            <a:r>
              <a:rPr lang="en-US" altLang="en-US" sz="1400" dirty="0">
                <a:latin typeface="Courier New" panose="02070309020205020404" pitchFamily="49" charset="0"/>
              </a:rPr>
              <a:t> += </a:t>
            </a:r>
            <a:r>
              <a:rPr lang="en-US" altLang="en-US" sz="1400" dirty="0" err="1">
                <a:latin typeface="Courier New" panose="02070309020205020404" pitchFamily="49" charset="0"/>
              </a:rPr>
              <a:t>str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tree_node.element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exp_str</a:t>
            </a:r>
            <a:r>
              <a:rPr lang="en-US" altLang="en-US" sz="1400" dirty="0">
                <a:latin typeface="Courier New" panose="02070309020205020404" pitchFamily="49" charset="0"/>
              </a:rPr>
              <a:t> +=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build_string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tree_node.right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exp_str</a:t>
            </a:r>
            <a:r>
              <a:rPr lang="en-US" altLang="en-US" sz="1400" dirty="0">
                <a:latin typeface="Courier New" panose="02070309020205020404" pitchFamily="49" charset="0"/>
              </a:rPr>
              <a:t> += ')'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exp_str</a:t>
            </a:r>
            <a:endParaRPr lang="en-US" altLang="en-US" sz="1400" dirty="0">
              <a:latin typeface="Courier New" panose="02070309020205020404" pitchFamily="49" charset="0"/>
            </a:endParaRP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exptree.py</a:t>
            </a:r>
          </a:p>
        </p:txBody>
      </p:sp>
    </p:spTree>
    <p:extLst>
      <p:ext uri="{BB962C8B-B14F-4D97-AF65-F5344CB8AC3E}">
        <p14:creationId xmlns:p14="http://schemas.microsoft.com/office/powerpoint/2010/main" val="19004248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1B4BCA2-909F-4C5E-8D17-2BAF81E73F46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271"/>
            <a:ext cx="7329839" cy="3394440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An expression tree is constructed by parsing the fully-parenthesized expression and examining the tokens.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New nodes are inserted as the tokens are examined.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Each set of parentheses will consist of: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an interior node for the operator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two children either single valued or a </a:t>
            </a:r>
            <a:r>
              <a:rPr lang="en-US" altLang="en-US" dirty="0" err="1"/>
              <a:t>subexperssion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76815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283212-B316-4318-A848-7B47F32FF30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Expression Tree Construction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6871725" cy="3394440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For simplicity, we assume: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expression is stored in a string with no white space.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expression is valid and fully parenthesized.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each operand will be a single-digit or single-letter variable.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operators will consist of +, -, *, /, %</a:t>
            </a:r>
          </a:p>
        </p:txBody>
      </p:sp>
    </p:spTree>
    <p:extLst>
      <p:ext uri="{BB962C8B-B14F-4D97-AF65-F5344CB8AC3E}">
        <p14:creationId xmlns:p14="http://schemas.microsoft.com/office/powerpoint/2010/main" val="33066468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065FBDA-1609-4975-9028-7E0DCBD2991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4" y="1242271"/>
            <a:ext cx="7177135" cy="3394440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Consider the expression  </a:t>
            </a:r>
            <a:r>
              <a:rPr lang="en-US" altLang="en-US" dirty="0">
                <a:latin typeface="Courier New" panose="02070309020205020404" pitchFamily="49" charset="0"/>
              </a:rPr>
              <a:t>(8*5)</a:t>
            </a:r>
          </a:p>
          <a:p>
            <a:pPr marL="293765" indent="-220323">
              <a:spcAft>
                <a:spcPts val="9797"/>
              </a:spcAft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process starts with an empty root node set as the current node: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action at each step depends on the current token.</a:t>
            </a: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441" y="2479528"/>
            <a:ext cx="1476360" cy="90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5496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4E0115F-0146-4B94-86CC-1FAC7E4A846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748254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When a left parenthesis is encountered:  </a:t>
            </a:r>
            <a:r>
              <a:rPr lang="en-US" altLang="en-US" b="1" dirty="0">
                <a:latin typeface="Courier New" panose="02070309020205020404" pitchFamily="49" charset="0"/>
              </a:rPr>
              <a:t>(</a:t>
            </a:r>
            <a:r>
              <a:rPr lang="en-US" altLang="en-US" dirty="0">
                <a:latin typeface="Courier New" panose="02070309020205020404" pitchFamily="49" charset="0"/>
              </a:rPr>
              <a:t>8*5)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new node is created and linked as the left child of the current node.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descend down to the new node.</a:t>
            </a: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481" y="3228285"/>
            <a:ext cx="5005800" cy="1634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55254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73BC12-DB37-4D1B-A3A5-FD2C9B7508FC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181" y="1064071"/>
            <a:ext cx="732984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When an operand is encountered:  </a:t>
            </a:r>
            <a:r>
              <a:rPr lang="en-US" altLang="en-US" dirty="0">
                <a:latin typeface="Courier New" panose="02070309020205020404" pitchFamily="49" charset="0"/>
              </a:rPr>
              <a:t>(</a:t>
            </a:r>
            <a:r>
              <a:rPr lang="en-US" altLang="en-US" b="1" dirty="0">
                <a:latin typeface="Courier New" panose="02070309020205020404" pitchFamily="49" charset="0"/>
              </a:rPr>
              <a:t>8</a:t>
            </a:r>
            <a:r>
              <a:rPr lang="en-US" altLang="en-US" dirty="0">
                <a:latin typeface="Courier New" panose="02070309020205020404" pitchFamily="49" charset="0"/>
              </a:rPr>
              <a:t>*5)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data field of the current node is set to contain the operand.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move up to the parent of current node.</a:t>
            </a: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881" y="3229365"/>
            <a:ext cx="5002560" cy="163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96174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6F4CA15-FFA3-476B-BE63-7B2DEA4DC25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4" y="874530"/>
            <a:ext cx="7787955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sz="2400" dirty="0"/>
              <a:t>When an operator is encountered:  </a:t>
            </a:r>
            <a:r>
              <a:rPr lang="en-US" altLang="en-US" sz="2400" dirty="0">
                <a:latin typeface="Courier New" panose="02070309020205020404" pitchFamily="49" charset="0"/>
              </a:rPr>
              <a:t>(8</a:t>
            </a:r>
            <a:r>
              <a:rPr lang="en-US" altLang="en-US" sz="2400" b="1" dirty="0">
                <a:latin typeface="Courier New" panose="02070309020205020404" pitchFamily="49" charset="0"/>
              </a:rPr>
              <a:t>*</a:t>
            </a:r>
            <a:r>
              <a:rPr lang="en-US" altLang="en-US" sz="2400" dirty="0">
                <a:latin typeface="Courier New" panose="02070309020205020404" pitchFamily="49" charset="0"/>
              </a:rPr>
              <a:t>5)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sz="2400" dirty="0"/>
              <a:t>the data field of the current node is set to the operator.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sz="2400" dirty="0"/>
              <a:t>a new node is created and linked as the right child of the current node.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sz="2400" dirty="0"/>
              <a:t>descend down to the new node.</a:t>
            </a:r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130" y="3323325"/>
            <a:ext cx="5002560" cy="153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5308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Binary Tree Application</a:t>
            </a:r>
            <a:br>
              <a:rPr lang="en-US" b="1" dirty="0"/>
            </a:br>
            <a:r>
              <a:rPr lang="en-US" b="1" dirty="0"/>
              <a:t>Expression Tree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Revised based on textbook author’s notes.</a:t>
            </a:r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0968AAB-84ED-4AC8-BCDB-BDBEA681AA6C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4" y="1242271"/>
            <a:ext cx="748254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Another operand is encountered:  </a:t>
            </a:r>
            <a:r>
              <a:rPr lang="en-US" altLang="en-US" dirty="0">
                <a:latin typeface="Courier New" panose="02070309020205020404" pitchFamily="49" charset="0"/>
              </a:rPr>
              <a:t>(8*</a:t>
            </a:r>
            <a:r>
              <a:rPr lang="en-US" altLang="en-US" b="1" dirty="0">
                <a:latin typeface="Courier New" panose="02070309020205020404" pitchFamily="49" charset="0"/>
              </a:rPr>
              <a:t>5</a:t>
            </a:r>
            <a:r>
              <a:rPr lang="en-US" altLang="en-US" dirty="0">
                <a:latin typeface="Courier New" panose="02070309020205020404" pitchFamily="49" charset="0"/>
              </a:rPr>
              <a:t>)</a:t>
            </a:r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120" y="2017710"/>
            <a:ext cx="5002560" cy="14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083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3CB649B-E789-48FE-9576-444CB24C087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4" y="1242271"/>
            <a:ext cx="748254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When a right parenthesis:  </a:t>
            </a:r>
            <a:r>
              <a:rPr lang="en-US" altLang="en-US" dirty="0">
                <a:latin typeface="Courier New" panose="02070309020205020404" pitchFamily="49" charset="0"/>
              </a:rPr>
              <a:t>(8*5</a:t>
            </a:r>
            <a:r>
              <a:rPr lang="en-US" altLang="en-US" b="1" dirty="0">
                <a:latin typeface="Courier New" panose="02070309020205020404" pitchFamily="49" charset="0"/>
              </a:rPr>
              <a:t>)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move up to the parent of the current node.</a:t>
            </a: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880" y="2532800"/>
            <a:ext cx="2568240" cy="156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1604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0670DE5-DAD9-4595-A7B5-9843CC7CA75A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Expression Example #2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044700"/>
            <a:ext cx="7024430" cy="3394440"/>
          </a:xfrm>
          <a:ln/>
        </p:spPr>
        <p:txBody>
          <a:bodyPr/>
          <a:lstStyle/>
          <a:p>
            <a:pPr marL="293765" indent="-220323">
              <a:spcAft>
                <a:spcPts val="4898"/>
              </a:spcAft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Consider another expression: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765399" y="1197405"/>
            <a:ext cx="1924558" cy="50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6458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2000" b="1" dirty="0">
                <a:latin typeface="Courier New" panose="02070309020205020404" pitchFamily="49" charset="0"/>
              </a:rPr>
              <a:t>((2*7)+8)</a:t>
            </a:r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361" y="1794045"/>
            <a:ext cx="5148360" cy="3068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7022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813EFB2-81AB-4CB0-82BD-FEE555A4549D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Expression Tree Implementation</a:t>
            </a:r>
          </a:p>
        </p:txBody>
      </p:sp>
      <p:sp>
        <p:nvSpPr>
          <p:cNvPr id="54274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754375" y="1399621"/>
            <a:ext cx="7787955" cy="30812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00" b="1" dirty="0">
                <a:latin typeface="Courier New" panose="02070309020205020404" pitchFamily="49" charset="0"/>
              </a:rPr>
              <a:t>class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6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00" dirty="0">
                <a:latin typeface="Courier New" panose="02070309020205020404" pitchFamily="49" charset="0"/>
              </a:rPr>
              <a:t> _</a:t>
            </a:r>
            <a:r>
              <a:rPr lang="en-US" altLang="en-US" sz="1600" dirty="0" err="1">
                <a:latin typeface="Courier New" panose="02070309020205020404" pitchFamily="49" charset="0"/>
              </a:rPr>
              <a:t>build_tree</a:t>
            </a:r>
            <a:r>
              <a:rPr lang="en-US" altLang="en-US" sz="1600" dirty="0">
                <a:latin typeface="Courier New" panose="02070309020205020404" pitchFamily="49" charset="0"/>
              </a:rPr>
              <a:t>( self, </a:t>
            </a:r>
            <a:r>
              <a:rPr lang="en-US" altLang="en-US" sz="1600" dirty="0" err="1">
                <a:latin typeface="Courier New" panose="02070309020205020404" pitchFamily="49" charset="0"/>
              </a:rPr>
              <a:t>exp_str</a:t>
            </a:r>
            <a:r>
              <a:rPr lang="en-US" altLang="en-US" sz="16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6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Build a queue containing the tokens from the expression.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expQ</a:t>
            </a:r>
            <a:r>
              <a:rPr lang="en-US" altLang="en-US" sz="1600" dirty="0">
                <a:latin typeface="Courier New" panose="02070309020205020404" pitchFamily="49" charset="0"/>
              </a:rPr>
              <a:t> = Queue()             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>
                <a:latin typeface="Courier New" panose="02070309020205020404" pitchFamily="49" charset="0"/>
              </a:rPr>
              <a:t>for</a:t>
            </a:r>
            <a:r>
              <a:rPr lang="en-US" altLang="en-US" sz="1600" dirty="0">
                <a:latin typeface="Courier New" panose="02070309020205020404" pitchFamily="49" charset="0"/>
              </a:rPr>
              <a:t> token </a:t>
            </a:r>
            <a:r>
              <a:rPr lang="en-US" altLang="en-US" sz="1600" b="1" dirty="0">
                <a:latin typeface="Courier New" panose="02070309020205020404" pitchFamily="49" charset="0"/>
              </a:rPr>
              <a:t>in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exp_str</a:t>
            </a:r>
            <a:r>
              <a:rPr lang="en-US" altLang="en-US" sz="16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expQ.enqueue</a:t>
            </a:r>
            <a:r>
              <a:rPr lang="en-US" altLang="en-US" sz="1600" dirty="0">
                <a:latin typeface="Courier New" panose="02070309020205020404" pitchFamily="49" charset="0"/>
              </a:rPr>
              <a:t>( token )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4000"/>
              </a:lnSpc>
            </a:pPr>
            <a:r>
              <a:rPr lang="en-US" altLang="en-US" sz="16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Create an empty root node.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self._</a:t>
            </a:r>
            <a:r>
              <a:rPr lang="en-US" altLang="en-US" sz="1600" dirty="0" err="1">
                <a:latin typeface="Courier New" panose="02070309020205020404" pitchFamily="49" charset="0"/>
              </a:rPr>
              <a:t>exp_tree</a:t>
            </a:r>
            <a:r>
              <a:rPr lang="en-US" altLang="en-US" sz="1600" dirty="0">
                <a:latin typeface="Courier New" panose="02070309020205020404" pitchFamily="49" charset="0"/>
              </a:rPr>
              <a:t> = _</a:t>
            </a:r>
            <a:r>
              <a:rPr lang="en-US" altLang="en-US" sz="1600" dirty="0" err="1">
                <a:latin typeface="Courier New" panose="02070309020205020404" pitchFamily="49" charset="0"/>
              </a:rPr>
              <a:t>ExpTreeNode</a:t>
            </a:r>
            <a:r>
              <a:rPr lang="en-US" altLang="en-US" sz="1600" dirty="0">
                <a:latin typeface="Courier New" panose="02070309020205020404" pitchFamily="49" charset="0"/>
              </a:rPr>
              <a:t>( None )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6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Call the recursive function to build the tree.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self._</a:t>
            </a:r>
            <a:r>
              <a:rPr lang="en-US" altLang="en-US" sz="1600" dirty="0" err="1">
                <a:latin typeface="Courier New" panose="02070309020205020404" pitchFamily="49" charset="0"/>
              </a:rPr>
              <a:t>rec_build_tree</a:t>
            </a:r>
            <a:r>
              <a:rPr lang="en-US" altLang="en-US" sz="1600" dirty="0">
                <a:latin typeface="Courier New" panose="02070309020205020404" pitchFamily="49" charset="0"/>
              </a:rPr>
              <a:t>( self._</a:t>
            </a:r>
            <a:r>
              <a:rPr lang="en-US" altLang="en-US" sz="1600" dirty="0" err="1">
                <a:latin typeface="Courier New" panose="02070309020205020404" pitchFamily="49" charset="0"/>
              </a:rPr>
              <a:t>exp_tree</a:t>
            </a:r>
            <a:r>
              <a:rPr lang="en-US" altLang="en-US" sz="1600" dirty="0"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latin typeface="Courier New" panose="02070309020205020404" pitchFamily="49" charset="0"/>
              </a:rPr>
              <a:t>expQ</a:t>
            </a:r>
            <a:r>
              <a:rPr lang="en-US" altLang="en-US" sz="1600" dirty="0">
                <a:latin typeface="Courier New" panose="02070309020205020404" pitchFamily="49" charset="0"/>
              </a:rPr>
              <a:t> )</a:t>
            </a: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exptree.py</a:t>
            </a:r>
          </a:p>
        </p:txBody>
      </p:sp>
    </p:spTree>
    <p:extLst>
      <p:ext uri="{BB962C8B-B14F-4D97-AF65-F5344CB8AC3E}">
        <p14:creationId xmlns:p14="http://schemas.microsoft.com/office/powerpoint/2010/main" val="3499876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5CB5442-139F-4167-AB54-B92E144A1317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601670" y="205471"/>
            <a:ext cx="763525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Expression Tree Implementation</a:t>
            </a:r>
          </a:p>
        </p:txBody>
      </p:sp>
      <p:sp>
        <p:nvSpPr>
          <p:cNvPr id="55298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059785" y="1200151"/>
            <a:ext cx="7329840" cy="383771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</a:t>
            </a:r>
            <a:r>
              <a:rPr lang="en-US" altLang="en-US" sz="1400" dirty="0" err="1">
                <a:latin typeface="Courier New" panose="02070309020205020404" pitchFamily="49" charset="0"/>
              </a:rPr>
              <a:t>rec_build_tree</a:t>
            </a:r>
            <a:r>
              <a:rPr lang="en-US" altLang="en-US" sz="1400" dirty="0">
                <a:latin typeface="Courier New" panose="02070309020205020404" pitchFamily="49" charset="0"/>
              </a:rPr>
              <a:t>( self, </a:t>
            </a:r>
            <a:r>
              <a:rPr lang="en-US" altLang="en-US" sz="1400" dirty="0" err="1">
                <a:latin typeface="Courier New" panose="02070309020205020404" pitchFamily="49" charset="0"/>
              </a:rPr>
              <a:t>cur_node</a:t>
            </a:r>
            <a:r>
              <a:rPr lang="en-US" altLang="en-US" sz="1400" dirty="0">
                <a:latin typeface="Courier New" panose="02070309020205020404" pitchFamily="49" charset="0"/>
              </a:rPr>
              <a:t>, </a:t>
            </a:r>
            <a:r>
              <a:rPr lang="en-US" altLang="en-US" sz="1400" dirty="0" err="1">
                <a:latin typeface="Courier New" panose="02070309020205020404" pitchFamily="49" charset="0"/>
              </a:rPr>
              <a:t>expQ</a:t>
            </a:r>
            <a:r>
              <a:rPr lang="en-US" altLang="en-US" sz="14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Extract the next token from the queue.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token = </a:t>
            </a:r>
            <a:r>
              <a:rPr lang="en-US" altLang="en-US" sz="1400" dirty="0" err="1">
                <a:latin typeface="Courier New" panose="02070309020205020404" pitchFamily="49" charset="0"/>
              </a:rPr>
              <a:t>expQ.dequeue</a:t>
            </a:r>
            <a:r>
              <a:rPr lang="en-US" altLang="en-US" sz="1400" dirty="0">
                <a:latin typeface="Courier New" panose="02070309020205020404" pitchFamily="49" charset="0"/>
              </a:rPr>
              <a:t>()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See if the token is a left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paren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: '('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if</a:t>
            </a:r>
            <a:r>
              <a:rPr lang="en-US" altLang="en-US" sz="1400" dirty="0">
                <a:latin typeface="Courier New" panose="02070309020205020404" pitchFamily="49" charset="0"/>
              </a:rPr>
              <a:t> token == '(' :     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cur_node.left</a:t>
            </a:r>
            <a:r>
              <a:rPr lang="en-US" altLang="en-US" sz="1400" dirty="0">
                <a:latin typeface="Courier New" panose="02070309020205020404" pitchFamily="49" charset="0"/>
              </a:rPr>
              <a:t> = _</a:t>
            </a:r>
            <a:r>
              <a:rPr lang="en-US" altLang="en-US" sz="1400" dirty="0" err="1">
                <a:latin typeface="Courier New" panose="02070309020205020404" pitchFamily="49" charset="0"/>
              </a:rPr>
              <a:t>ExpTreeNode</a:t>
            </a:r>
            <a:r>
              <a:rPr lang="en-US" altLang="en-US" sz="1400" dirty="0">
                <a:latin typeface="Courier New" panose="02070309020205020404" pitchFamily="49" charset="0"/>
              </a:rPr>
              <a:t>( None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build_treeRec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cur_node.left</a:t>
            </a:r>
            <a:r>
              <a:rPr lang="en-US" altLang="en-US" sz="1400" dirty="0">
                <a:latin typeface="Courier New" panose="02070309020205020404" pitchFamily="49" charset="0"/>
              </a:rPr>
              <a:t>, </a:t>
            </a:r>
            <a:r>
              <a:rPr lang="en-US" altLang="en-US" sz="1400" dirty="0" err="1">
                <a:latin typeface="Courier New" panose="02070309020205020404" pitchFamily="49" charset="0"/>
              </a:rPr>
              <a:t>expQ</a:t>
            </a:r>
            <a:r>
              <a:rPr lang="en-US" altLang="en-US" sz="1400" dirty="0">
                <a:latin typeface="Courier New" panose="02070309020205020404" pitchFamily="49" charset="0"/>
              </a:rPr>
              <a:t> )  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  # The next token will be an operator: + - / * %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cur_node.data</a:t>
            </a:r>
            <a:r>
              <a:rPr lang="en-US" altLang="en-US" sz="1400" dirty="0">
                <a:latin typeface="Courier New" panose="02070309020205020404" pitchFamily="49" charset="0"/>
              </a:rPr>
              <a:t> = </a:t>
            </a:r>
            <a:r>
              <a:rPr lang="en-US" altLang="en-US" sz="1400" dirty="0" err="1">
                <a:latin typeface="Courier New" panose="02070309020205020404" pitchFamily="49" charset="0"/>
              </a:rPr>
              <a:t>expQ.dequeue</a:t>
            </a:r>
            <a:r>
              <a:rPr lang="en-US" altLang="en-US" sz="1400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cur_node.right</a:t>
            </a:r>
            <a:r>
              <a:rPr lang="en-US" altLang="en-US" sz="1400" dirty="0">
                <a:latin typeface="Courier New" panose="02070309020205020404" pitchFamily="49" charset="0"/>
              </a:rPr>
              <a:t> = _</a:t>
            </a:r>
            <a:r>
              <a:rPr lang="en-US" altLang="en-US" sz="1400" dirty="0" err="1">
                <a:latin typeface="Courier New" panose="02070309020205020404" pitchFamily="49" charset="0"/>
              </a:rPr>
              <a:t>ExpTreeNode</a:t>
            </a:r>
            <a:r>
              <a:rPr lang="en-US" altLang="en-US" sz="1400" dirty="0">
                <a:latin typeface="Courier New" panose="02070309020205020404" pitchFamily="49" charset="0"/>
              </a:rPr>
              <a:t>( None )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build_tree_rec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cur_node.right</a:t>
            </a:r>
            <a:r>
              <a:rPr lang="en-US" altLang="en-US" sz="1400" dirty="0">
                <a:latin typeface="Courier New" panose="02070309020205020404" pitchFamily="49" charset="0"/>
              </a:rPr>
              <a:t>, </a:t>
            </a:r>
            <a:r>
              <a:rPr lang="en-US" altLang="en-US" sz="1400" dirty="0" err="1">
                <a:latin typeface="Courier New" panose="02070309020205020404" pitchFamily="49" charset="0"/>
              </a:rPr>
              <a:t>expQ</a:t>
            </a:r>
            <a:r>
              <a:rPr lang="en-US" altLang="en-US" sz="1400" dirty="0">
                <a:latin typeface="Courier New" panose="02070309020205020404" pitchFamily="49" charset="0"/>
              </a:rPr>
              <a:t> )  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rgbClr val="003B7C"/>
                </a:solidFill>
                <a:latin typeface="Courier New" panose="02070309020205020404" pitchFamily="49" charset="0"/>
              </a:rPr>
              <a:t>       # The next token will be a ), remove it.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expQ.dequeue</a:t>
            </a:r>
            <a:r>
              <a:rPr lang="en-US" altLang="en-US" sz="1400" dirty="0">
                <a:latin typeface="Courier New" panose="02070309020205020404" pitchFamily="49" charset="0"/>
              </a:rPr>
              <a:t>()      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Otherwise, the token is a digit.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else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cur_node.element</a:t>
            </a:r>
            <a:r>
              <a:rPr lang="en-US" altLang="en-US" sz="1400" dirty="0">
                <a:latin typeface="Courier New" panose="02070309020205020404" pitchFamily="49" charset="0"/>
              </a:rPr>
              <a:t> = token     </a:t>
            </a:r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exptree.py</a:t>
            </a:r>
          </a:p>
        </p:txBody>
      </p:sp>
    </p:spTree>
    <p:extLst>
      <p:ext uri="{BB962C8B-B14F-4D97-AF65-F5344CB8AC3E}">
        <p14:creationId xmlns:p14="http://schemas.microsoft.com/office/powerpoint/2010/main" val="1853180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2BAE52-6863-407C-BCB1-389F47396B4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Expression Trees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6719020" cy="3394440"/>
          </a:xfrm>
          <a:ln/>
        </p:spPr>
        <p:txBody>
          <a:bodyPr>
            <a:normAutofit fontScale="92500" lnSpcReduction="2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binary tree in which the operators are stored in the interior nodes and the operands are sored in the leaves.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Used to evaluate an expression.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Used to convert an infix expression to either prefix or postfix notation.</a:t>
            </a:r>
          </a:p>
          <a:p>
            <a:pPr marL="187479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We’ve learned to evaluate expressions using stacks. The tree implementation will be a good contrast to that of a stack.</a:t>
            </a:r>
          </a:p>
        </p:txBody>
      </p:sp>
    </p:spTree>
    <p:extLst>
      <p:ext uri="{BB962C8B-B14F-4D97-AF65-F5344CB8AC3E}">
        <p14:creationId xmlns:p14="http://schemas.microsoft.com/office/powerpoint/2010/main" val="1349742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286B512-2F53-4823-9050-4BC031EF5BB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Expression Trees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938435"/>
            <a:ext cx="748254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tree structure is based on the order in which the operators are evaluated.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Operators in lower-level nodes are evaluated first. 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last operator evaluated is in the root node.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245" y="3385705"/>
            <a:ext cx="5177520" cy="1518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8491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53647FE-50A5-47EC-9686-D7A7278B10D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Expression Tree ADT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947118"/>
            <a:ext cx="7329840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An expression tree is a binary tree representation of an arithmetic expression.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Contains various operators (+, -, *, /, %)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Contains operands comprised of single integer digits and single-letter variables.</a:t>
            </a:r>
          </a:p>
        </p:txBody>
      </p:sp>
      <p:graphicFrame>
        <p:nvGraphicFramePr>
          <p:cNvPr id="3584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512640"/>
              </p:ext>
            </p:extLst>
          </p:nvPr>
        </p:nvGraphicFramePr>
        <p:xfrm>
          <a:off x="3189567" y="3537051"/>
          <a:ext cx="2781068" cy="1017360"/>
        </p:xfrm>
        <a:graphic>
          <a:graphicData uri="http://schemas.openxmlformats.org/drawingml/2006/table">
            <a:tbl>
              <a:tblPr/>
              <a:tblGrid>
                <a:gridCol w="2781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1736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 marL="431800" indent="-215900"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ExpressionTree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(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exp_str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evaluate(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var_dict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__</a:t>
                      </a:r>
                      <a:r>
                        <a:rPr kumimoji="0" lang="en-US" altLang="en-US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str</a:t>
                      </a: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__()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WenQuanYi Zen Hei" charset="0"/>
                        <a:cs typeface="WenQuanYi Zen Hei" charset="0"/>
                      </a:endParaRPr>
                    </a:p>
                  </a:txBody>
                  <a:tcPr marL="43105" marR="43105" marT="141560" marB="43105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137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D088754-35C2-475C-A97E-A5C8CD7AA33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Expression Tree Example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4" y="1044700"/>
            <a:ext cx="748254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can use the ADT to evaluate basic arithmetic expressions of any size.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823310" y="2074950"/>
            <a:ext cx="6384130" cy="232925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Create a dictionary containing values for the variables.</a:t>
            </a:r>
          </a:p>
          <a:p>
            <a:pPr>
              <a:lnSpc>
                <a:spcPct val="94000"/>
              </a:lnSpc>
            </a:pPr>
            <a:r>
              <a:rPr lang="en-US" altLang="en-US" sz="1400" dirty="0" err="1">
                <a:latin typeface="Courier New" panose="02070309020205020404" pitchFamily="49" charset="0"/>
              </a:rPr>
              <a:t>vars</a:t>
            </a:r>
            <a:r>
              <a:rPr lang="en-US" altLang="en-US" sz="1400" dirty="0">
                <a:latin typeface="Courier New" panose="02070309020205020404" pitchFamily="49" charset="0"/>
              </a:rPr>
              <a:t> = { 'a' : 5, 'b' : 12 }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Build the tree for a sample expression and evaluate it.</a:t>
            </a:r>
          </a:p>
          <a:p>
            <a:pPr>
              <a:lnSpc>
                <a:spcPct val="94000"/>
              </a:lnSpc>
            </a:pPr>
            <a:r>
              <a:rPr lang="en-US" altLang="en-US" sz="1400" dirty="0" err="1">
                <a:latin typeface="Courier New" panose="02070309020205020404" pitchFamily="49" charset="0"/>
              </a:rPr>
              <a:t>exp_tree</a:t>
            </a:r>
            <a:r>
              <a:rPr lang="en-US" altLang="en-US" sz="1400" dirty="0">
                <a:latin typeface="Courier New" panose="02070309020205020404" pitchFamily="49" charset="0"/>
              </a:rPr>
              <a:t> = </a:t>
            </a:r>
            <a:r>
              <a:rPr lang="en-US" altLang="en-US" sz="1400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400" dirty="0">
                <a:latin typeface="Courier New" panose="02070309020205020404" pitchFamily="49" charset="0"/>
              </a:rPr>
              <a:t>( "(a/(b-3))"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print( "The result = ", </a:t>
            </a:r>
            <a:r>
              <a:rPr lang="en-US" altLang="en-US" sz="1400" dirty="0" err="1">
                <a:latin typeface="Courier New" panose="02070309020205020404" pitchFamily="49" charset="0"/>
              </a:rPr>
              <a:t>exp_tree.evaluate</a:t>
            </a:r>
            <a:r>
              <a:rPr lang="en-US" altLang="en-US" sz="1400" dirty="0">
                <a:latin typeface="Courier New" panose="02070309020205020404" pitchFamily="49" charset="0"/>
              </a:rPr>
              <a:t>(</a:t>
            </a:r>
            <a:r>
              <a:rPr lang="en-US" altLang="en-US" sz="1400" dirty="0" err="1">
                <a:latin typeface="Courier New" panose="02070309020205020404" pitchFamily="49" charset="0"/>
              </a:rPr>
              <a:t>vars</a:t>
            </a:r>
            <a:r>
              <a:rPr lang="en-US" altLang="en-US" sz="1400" dirty="0">
                <a:latin typeface="Courier New" panose="02070309020205020404" pitchFamily="49" charset="0"/>
              </a:rPr>
              <a:t>) )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We can change the value assigned to a variable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and reevaluate.</a:t>
            </a:r>
          </a:p>
          <a:p>
            <a:pPr>
              <a:lnSpc>
                <a:spcPct val="94000"/>
              </a:lnSpc>
            </a:pPr>
            <a:r>
              <a:rPr lang="en-US" altLang="en-US" sz="1400" dirty="0" err="1">
                <a:latin typeface="Courier New" panose="02070309020205020404" pitchFamily="49" charset="0"/>
              </a:rPr>
              <a:t>vars</a:t>
            </a:r>
            <a:r>
              <a:rPr lang="en-US" altLang="en-US" sz="1400" dirty="0">
                <a:latin typeface="Courier New" panose="02070309020205020404" pitchFamily="49" charset="0"/>
              </a:rPr>
              <a:t>['a'] = 22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print( "The result = ", </a:t>
            </a:r>
            <a:r>
              <a:rPr lang="en-US" altLang="en-US" sz="1400" dirty="0" err="1">
                <a:latin typeface="Courier New" panose="02070309020205020404" pitchFamily="49" charset="0"/>
              </a:rPr>
              <a:t>exp_tree.evaluate</a:t>
            </a:r>
            <a:r>
              <a:rPr lang="en-US" altLang="en-US" sz="1400" dirty="0">
                <a:latin typeface="Courier New" panose="02070309020205020404" pitchFamily="49" charset="0"/>
              </a:rPr>
              <a:t>(</a:t>
            </a:r>
            <a:r>
              <a:rPr lang="en-US" altLang="en-US" sz="1400" dirty="0" err="1">
                <a:latin typeface="Courier New" panose="02070309020205020404" pitchFamily="49" charset="0"/>
              </a:rPr>
              <a:t>vars</a:t>
            </a:r>
            <a:r>
              <a:rPr lang="en-US" altLang="en-US" sz="1400" dirty="0">
                <a:latin typeface="Courier New" panose="02070309020205020404" pitchFamily="49" charset="0"/>
              </a:rPr>
              <a:t>) 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48188" y="4477979"/>
            <a:ext cx="113191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Try ex1.py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685771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C99C4C1-486E-4F0C-A186-7D07E4669F7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907080" y="205471"/>
            <a:ext cx="732984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Expression Tree Implementation</a:t>
            </a:r>
          </a:p>
        </p:txBody>
      </p:sp>
      <p:sp>
        <p:nvSpPr>
          <p:cNvPr id="37890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212489" y="1296271"/>
            <a:ext cx="7177135" cy="364067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__</a:t>
            </a:r>
            <a:r>
              <a:rPr lang="en-US" altLang="en-US" sz="1400" dirty="0" err="1">
                <a:latin typeface="Courier New" panose="02070309020205020404" pitchFamily="49" charset="0"/>
              </a:rPr>
              <a:t>init</a:t>
            </a:r>
            <a:r>
              <a:rPr lang="en-US" altLang="en-US" sz="1400" dirty="0">
                <a:latin typeface="Courier New" panose="02070309020205020404" pitchFamily="49" charset="0"/>
              </a:rPr>
              <a:t>__( self, </a:t>
            </a:r>
            <a:r>
              <a:rPr lang="en-US" altLang="en-US" sz="1400" dirty="0" err="1">
                <a:latin typeface="Courier New" panose="02070309020205020404" pitchFamily="49" charset="0"/>
              </a:rPr>
              <a:t>exp_str</a:t>
            </a:r>
            <a:r>
              <a:rPr lang="en-US" altLang="en-US" sz="14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exp_tree</a:t>
            </a:r>
            <a:r>
              <a:rPr lang="en-US" altLang="en-US" sz="1400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build_tree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exp_str</a:t>
            </a:r>
            <a:r>
              <a:rPr lang="en-US" altLang="en-US" sz="1400" dirty="0">
                <a:latin typeface="Courier New" panose="02070309020205020404" pitchFamily="49" charset="0"/>
              </a:rPr>
              <a:t> )   # recursion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evaluate( self, </a:t>
            </a:r>
            <a:r>
              <a:rPr lang="en-US" altLang="en-US" sz="1400" dirty="0" err="1">
                <a:latin typeface="Courier New" panose="02070309020205020404" pitchFamily="49" charset="0"/>
              </a:rPr>
              <a:t>var_map</a:t>
            </a:r>
            <a:r>
              <a:rPr lang="en-US" altLang="en-US" sz="14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eval_tree</a:t>
            </a:r>
            <a:r>
              <a:rPr lang="en-US" altLang="en-US" sz="1400" dirty="0">
                <a:latin typeface="Courier New" panose="02070309020205020404" pitchFamily="49" charset="0"/>
              </a:rPr>
              <a:t>(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exp_tree</a:t>
            </a:r>
            <a:r>
              <a:rPr lang="en-US" altLang="en-US" sz="1400" dirty="0">
                <a:latin typeface="Courier New" panose="02070309020205020404" pitchFamily="49" charset="0"/>
              </a:rPr>
              <a:t>, </a:t>
            </a:r>
            <a:r>
              <a:rPr lang="en-US" altLang="en-US" sz="1400" dirty="0" err="1">
                <a:latin typeface="Courier New" panose="02070309020205020404" pitchFamily="49" charset="0"/>
              </a:rPr>
              <a:t>var_map</a:t>
            </a:r>
            <a:r>
              <a:rPr lang="en-US" altLang="en-US" sz="1400" dirty="0">
                <a:latin typeface="Courier New" panose="02070309020205020404" pitchFamily="49" charset="0"/>
              </a:rPr>
              <a:t> ) # recursion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__</a:t>
            </a:r>
            <a:r>
              <a:rPr lang="en-US" altLang="en-US" sz="1400" dirty="0" err="1">
                <a:latin typeface="Courier New" panose="02070309020205020404" pitchFamily="49" charset="0"/>
              </a:rPr>
              <a:t>str</a:t>
            </a:r>
            <a:r>
              <a:rPr lang="en-US" altLang="en-US" sz="1400" dirty="0">
                <a:latin typeface="Courier New" panose="02070309020205020404" pitchFamily="49" charset="0"/>
              </a:rPr>
              <a:t>__( self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build_string</a:t>
            </a:r>
            <a:r>
              <a:rPr lang="en-US" altLang="en-US" sz="1400" dirty="0">
                <a:latin typeface="Courier New" panose="02070309020205020404" pitchFamily="49" charset="0"/>
              </a:rPr>
              <a:t>(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exp_tree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Storage class for creating the tree nodes.</a:t>
            </a:r>
          </a:p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_</a:t>
            </a:r>
            <a:r>
              <a:rPr lang="en-US" altLang="en-US" sz="1400" dirty="0" err="1">
                <a:latin typeface="Courier New" panose="02070309020205020404" pitchFamily="49" charset="0"/>
              </a:rPr>
              <a:t>ExpTreeNode</a:t>
            </a:r>
            <a:r>
              <a:rPr lang="en-US" altLang="en-US" sz="1400" dirty="0">
                <a:latin typeface="Courier New" panose="02070309020205020404" pitchFamily="49" charset="0"/>
              </a:rPr>
              <a:t> :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__</a:t>
            </a:r>
            <a:r>
              <a:rPr lang="en-US" altLang="en-US" sz="1400" dirty="0" err="1">
                <a:latin typeface="Courier New" panose="02070309020205020404" pitchFamily="49" charset="0"/>
              </a:rPr>
              <a:t>init</a:t>
            </a:r>
            <a:r>
              <a:rPr lang="en-US" altLang="en-US" sz="1400" dirty="0">
                <a:latin typeface="Courier New" panose="02070309020205020404" pitchFamily="49" charset="0"/>
              </a:rPr>
              <a:t>__( self, data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self.element</a:t>
            </a:r>
            <a:r>
              <a:rPr lang="en-US" altLang="en-US" sz="1400" dirty="0">
                <a:latin typeface="Courier New" panose="02070309020205020404" pitchFamily="49" charset="0"/>
              </a:rPr>
              <a:t> = data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self.left</a:t>
            </a:r>
            <a:r>
              <a:rPr lang="en-US" altLang="en-US" sz="1400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self.right</a:t>
            </a:r>
            <a:r>
              <a:rPr lang="en-US" altLang="en-US" sz="1400" dirty="0">
                <a:latin typeface="Courier New" panose="02070309020205020404" pitchFamily="49" charset="0"/>
              </a:rPr>
              <a:t> = None</a:t>
            </a: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exptree.py</a:t>
            </a:r>
          </a:p>
        </p:txBody>
      </p:sp>
    </p:spTree>
    <p:extLst>
      <p:ext uri="{BB962C8B-B14F-4D97-AF65-F5344CB8AC3E}">
        <p14:creationId xmlns:p14="http://schemas.microsoft.com/office/powerpoint/2010/main" val="4077523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6C09681-970D-4386-9CD3-4FF47AD9C08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Expression Tree Evaluation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242271"/>
            <a:ext cx="7329840" cy="3394440"/>
          </a:xfrm>
          <a:ln/>
        </p:spPr>
        <p:txBody>
          <a:bodyPr>
            <a:normAutofit fontScale="925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can develop an algorithm to evaluate the expression.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Each subtree represents a valid subexpression.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Lower-level subtrees have higher precedence.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For each node, the two subtrees must be evaluated first.</a:t>
            </a:r>
          </a:p>
          <a:p>
            <a:pPr marL="287492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How does it work?</a:t>
            </a:r>
          </a:p>
        </p:txBody>
      </p:sp>
    </p:spTree>
    <p:extLst>
      <p:ext uri="{BB962C8B-B14F-4D97-AF65-F5344CB8AC3E}">
        <p14:creationId xmlns:p14="http://schemas.microsoft.com/office/powerpoint/2010/main" val="3650642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BE790EF-1830-4363-BE98-9883A3060CF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Evaluation Call Tree</a:t>
            </a: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961" y="1534951"/>
            <a:ext cx="2835000" cy="2622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61350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1913</TotalTime>
  <Words>1525</Words>
  <Application>Microsoft Office PowerPoint</Application>
  <PresentationFormat>On-screen Show (16:9)</PresentationFormat>
  <Paragraphs>227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ＭＳ Ｐゴシック</vt:lpstr>
      <vt:lpstr>Arial</vt:lpstr>
      <vt:lpstr>Bitstream Vera Sans</vt:lpstr>
      <vt:lpstr>Calibri</vt:lpstr>
      <vt:lpstr>Courier New</vt:lpstr>
      <vt:lpstr>Symbol</vt:lpstr>
      <vt:lpstr>Times New Roman</vt:lpstr>
      <vt:lpstr>WenQuanYi Zen Hei</vt:lpstr>
      <vt:lpstr>Wingdings</vt:lpstr>
      <vt:lpstr>Office Theme</vt:lpstr>
      <vt:lpstr>PowerPoint Presentation</vt:lpstr>
      <vt:lpstr>Binary Tree Application Expression Tree</vt:lpstr>
      <vt:lpstr>Expression Trees</vt:lpstr>
      <vt:lpstr>Expression Trees</vt:lpstr>
      <vt:lpstr>Expression Tree ADT</vt:lpstr>
      <vt:lpstr>Expression Tree Example</vt:lpstr>
      <vt:lpstr>Expression Tree Implementation</vt:lpstr>
      <vt:lpstr>Expression Tree Evaluation</vt:lpstr>
      <vt:lpstr>Evaluation Call Tree</vt:lpstr>
      <vt:lpstr>Expression Tree Implementation</vt:lpstr>
      <vt:lpstr>String Representation</vt:lpstr>
      <vt:lpstr>String Representation</vt:lpstr>
      <vt:lpstr>Expression Tree Implementation</vt:lpstr>
      <vt:lpstr>Expression Tree Construction</vt:lpstr>
      <vt:lpstr>Expression Tree Construction</vt:lpstr>
      <vt:lpstr>Expression Tree Construction</vt:lpstr>
      <vt:lpstr>Expression Tree Construction</vt:lpstr>
      <vt:lpstr>Expression Tree Construction</vt:lpstr>
      <vt:lpstr>Expression Tree Construction</vt:lpstr>
      <vt:lpstr>Expression Tree Construction</vt:lpstr>
      <vt:lpstr>Expression Tree Construction</vt:lpstr>
      <vt:lpstr>Expression Example #2</vt:lpstr>
      <vt:lpstr>Expression Tree Implementation</vt:lpstr>
      <vt:lpstr>Expression Tree Implementation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176</cp:revision>
  <dcterms:created xsi:type="dcterms:W3CDTF">2013-08-21T19:17:07Z</dcterms:created>
  <dcterms:modified xsi:type="dcterms:W3CDTF">2020-03-29T15:05:17Z</dcterms:modified>
</cp:coreProperties>
</file>