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2" r:id="rId2"/>
    <p:sldId id="257" r:id="rId3"/>
    <p:sldId id="295" r:id="rId4"/>
    <p:sldId id="296" r:id="rId5"/>
    <p:sldId id="297" r:id="rId6"/>
    <p:sldId id="298" r:id="rId7"/>
    <p:sldId id="299" r:id="rId8"/>
    <p:sldId id="300" r:id="rId9"/>
    <p:sldId id="305" r:id="rId10"/>
    <p:sldId id="301" r:id="rId11"/>
    <p:sldId id="302" r:id="rId12"/>
    <p:sldId id="303" r:id="rId13"/>
    <p:sldId id="304" r:id="rId14"/>
    <p:sldId id="306" r:id="rId15"/>
    <p:sldId id="307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F002EB5-045B-4CAC-8637-5E7EBB5314F0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79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9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05173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26F294E-A86F-478E-9B3B-BB43FD4CA39B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802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02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62027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BBAEA30-5E8F-4CDF-9070-29F700B9FAE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812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12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0367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E560292-9203-4663-AE4E-FAC9D48255BE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85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5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6951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E58D0E-D854-49C4-915C-EE9EA7730CE4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86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6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062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2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F99369-7E16-4020-A6E5-094943153A1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72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2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502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09009F6-18FE-42F9-AF84-3AAB562EFD7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730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3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5645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4D8CDE1-267C-4435-91FD-6B17E41462E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740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86897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786E8BA-E9C4-44F4-8D52-F64219738070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751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5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901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58F8DAE-B190-4D55-823A-36BB0059640A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76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6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97982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3F266EE-1B77-4128-B382-95AB5CFCA505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771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7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01627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8F07642-278D-40DC-89CA-E4551AEB662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78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8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5114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000" i="1" dirty="0">
                <a:ea typeface="ＭＳ Ｐゴシック"/>
              </a:rPr>
              <a:t>Revised by Xiannong Meng based on textbook author’s notes</a:t>
            </a:r>
            <a:endParaRPr sz="2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FA29FD8-C5D6-4AEE-8E14-B33979A230A6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782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Heap – Class Definition</a:t>
            </a:r>
          </a:p>
        </p:txBody>
      </p:sp>
      <p:sp>
        <p:nvSpPr>
          <p:cNvPr id="77826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77828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 dirty="0">
                <a:solidFill>
                  <a:srgbClr val="FFFFFF"/>
                </a:solidFill>
              </a:rPr>
              <a:t>listheap.py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EFFC13-2653-43D9-BDAA-54BEFC0A9629}"/>
              </a:ext>
            </a:extLst>
          </p:cNvPr>
          <p:cNvSpPr txBox="1"/>
          <p:nvPr/>
        </p:nvSpPr>
        <p:spPr>
          <a:xfrm>
            <a:off x="2643780" y="2113635"/>
            <a:ext cx="3856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Student write the </a:t>
            </a:r>
            <a:r>
              <a:rPr lang="en-US" dirty="0" err="1"/>
              <a:t>sift_down</a:t>
            </a:r>
            <a:r>
              <a:rPr lang="en-US" dirty="0"/>
              <a:t>() function.</a:t>
            </a:r>
          </a:p>
        </p:txBody>
      </p:sp>
    </p:spTree>
    <p:extLst>
      <p:ext uri="{BB962C8B-B14F-4D97-AF65-F5344CB8AC3E}">
        <p14:creationId xmlns:p14="http://schemas.microsoft.com/office/powerpoint/2010/main" val="30096199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7E68E6C-A4CC-4C27-B99F-1B2A14A57BF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884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Heap Example</a:t>
            </a:r>
          </a:p>
        </p:txBody>
      </p:sp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320" y="1824391"/>
            <a:ext cx="6143040" cy="2098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15841" y="1242271"/>
            <a:ext cx="574452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/>
              <a:t>Physical view of adding value 90.</a:t>
            </a:r>
          </a:p>
        </p:txBody>
      </p:sp>
    </p:spTree>
    <p:extLst>
      <p:ext uri="{BB962C8B-B14F-4D97-AF65-F5344CB8AC3E}">
        <p14:creationId xmlns:p14="http://schemas.microsoft.com/office/powerpoint/2010/main" val="32566788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35D7328-B4C8-4CFC-AA97-42ED1ABA1CA0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987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Heap Example</a:t>
            </a:r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1" y="1242271"/>
            <a:ext cx="574452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/>
              <a:t>Physical view of adding value 90.</a:t>
            </a:r>
          </a:p>
        </p:txBody>
      </p:sp>
      <p:pic>
        <p:nvPicPr>
          <p:cNvPr id="798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961" y="1908631"/>
            <a:ext cx="6143040" cy="2053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20631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3560AB5-C5CA-4559-9C96-D07D93675504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8089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Heap Analysis</a:t>
            </a: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70881" y="1242271"/>
            <a:ext cx="6407924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Assume a heap containing </a:t>
            </a:r>
            <a:r>
              <a:rPr lang="en-US" altLang="en-US" i="1" dirty="0"/>
              <a:t>n</a:t>
            </a:r>
            <a:r>
              <a:rPr lang="en-US" altLang="en-US" dirty="0"/>
              <a:t> elements: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Insertion:   </a:t>
            </a:r>
            <a:r>
              <a:rPr lang="en-US" altLang="en-US" i="1" dirty="0"/>
              <a:t>O(log n)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Extraction:   </a:t>
            </a:r>
            <a:r>
              <a:rPr lang="en-US" altLang="en-US" i="1" dirty="0"/>
              <a:t>O(log n)</a:t>
            </a:r>
          </a:p>
          <a:p>
            <a:pPr marL="187479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Why?</a:t>
            </a:r>
          </a:p>
          <a:p>
            <a:pPr marL="187479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Height of the heap is </a:t>
            </a:r>
            <a:r>
              <a:rPr lang="en-US" altLang="en-US" i="1" dirty="0"/>
              <a:t>O(log n)</a:t>
            </a:r>
          </a:p>
        </p:txBody>
      </p:sp>
    </p:spTree>
    <p:extLst>
      <p:ext uri="{BB962C8B-B14F-4D97-AF65-F5344CB8AC3E}">
        <p14:creationId xmlns:p14="http://schemas.microsoft.com/office/powerpoint/2010/main" val="2017045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B08DA29-21AA-450F-88FC-AC601BED0839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8499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solidFill>
            <a:srgbClr val="E6E6E6"/>
          </a:solidFill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The Heapsort</a:t>
            </a: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242271"/>
            <a:ext cx="7024430" cy="3394440"/>
          </a:xfrm>
          <a:ln/>
        </p:spPr>
        <p:txBody>
          <a:bodyPr>
            <a:normAutofit fontScale="925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simplicity and efficiency of the heap structure can be applied to the sorting problem.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Build a heap from a sequence of unsorted keys.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Extract the keys from the heap to create a sorted sequence.</a:t>
            </a:r>
          </a:p>
          <a:p>
            <a:pPr marL="293765" indent="-220323">
              <a:spcBef>
                <a:spcPts val="2449"/>
              </a:spcBef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Very efficient:  </a:t>
            </a:r>
            <a:r>
              <a:rPr lang="en-US" altLang="en-US" i="1" dirty="0"/>
              <a:t>O(n log n) </a:t>
            </a:r>
          </a:p>
        </p:txBody>
      </p:sp>
    </p:spTree>
    <p:extLst>
      <p:ext uri="{BB962C8B-B14F-4D97-AF65-F5344CB8AC3E}">
        <p14:creationId xmlns:p14="http://schemas.microsoft.com/office/powerpoint/2010/main" val="3288654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239F129-023C-438D-9EC9-960563815C09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8601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Heapsort Implementation</a:t>
            </a:r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65195" y="1008991"/>
            <a:ext cx="671902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simple implementation is provided below. </a:t>
            </a: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1823310" y="2010895"/>
            <a:ext cx="5650086" cy="282469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10286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simple_heap_sort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the_seq</a:t>
            </a:r>
            <a:r>
              <a:rPr lang="en-US" altLang="en-US" sz="1400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# Create an array-based max-heap.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n = </a:t>
            </a:r>
            <a:r>
              <a:rPr lang="en-US" altLang="en-US" sz="1400" dirty="0" err="1">
                <a:latin typeface="Courier New" panose="02070309020205020404" pitchFamily="49" charset="0"/>
              </a:rPr>
              <a:t>len</a:t>
            </a:r>
            <a:r>
              <a:rPr lang="en-US" altLang="en-US" sz="1400" dirty="0">
                <a:latin typeface="Courier New" panose="02070309020205020404" pitchFamily="49" charset="0"/>
              </a:rPr>
              <a:t>(</a:t>
            </a:r>
            <a:r>
              <a:rPr lang="en-US" altLang="en-US" sz="1400" dirty="0" err="1">
                <a:latin typeface="Courier New" panose="02070309020205020404" pitchFamily="49" charset="0"/>
              </a:rPr>
              <a:t>the_seq</a:t>
            </a:r>
            <a:r>
              <a:rPr lang="en-US" altLang="en-US" sz="1400" dirty="0">
                <a:latin typeface="Courier New" panose="02070309020205020404" pitchFamily="49" charset="0"/>
              </a:rPr>
              <a:t>)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heap = </a:t>
            </a:r>
            <a:r>
              <a:rPr lang="en-US" altLang="en-US" sz="1400" dirty="0" err="1">
                <a:latin typeface="Courier New" panose="02070309020205020404" pitchFamily="49" charset="0"/>
              </a:rPr>
              <a:t>MaxHeap</a:t>
            </a:r>
            <a:r>
              <a:rPr lang="en-US" altLang="en-US" sz="1400" dirty="0">
                <a:latin typeface="Courier New" panose="02070309020205020404" pitchFamily="49" charset="0"/>
              </a:rPr>
              <a:t>( n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# Build a max-heap from the list of values.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>
                <a:latin typeface="Courier New" panose="02070309020205020404" pitchFamily="49" charset="0"/>
              </a:rPr>
              <a:t>for</a:t>
            </a:r>
            <a:r>
              <a:rPr lang="en-US" altLang="en-US" sz="1400" dirty="0">
                <a:latin typeface="Courier New" panose="02070309020205020404" pitchFamily="49" charset="0"/>
              </a:rPr>
              <a:t> item </a:t>
            </a:r>
            <a:r>
              <a:rPr lang="en-US" altLang="en-US" sz="1400" b="1" dirty="0">
                <a:latin typeface="Courier New" panose="02070309020205020404" pitchFamily="49" charset="0"/>
              </a:rPr>
              <a:t>in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the_seq</a:t>
            </a:r>
            <a:r>
              <a:rPr lang="en-US" altLang="en-US" sz="14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heap.add</a:t>
            </a:r>
            <a:r>
              <a:rPr lang="en-US" altLang="en-US" sz="1400" dirty="0">
                <a:latin typeface="Courier New" panose="02070309020205020404" pitchFamily="49" charset="0"/>
              </a:rPr>
              <a:t>( item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# Extract each value from the heap and store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# them back into the list.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>
                <a:latin typeface="Courier New" panose="02070309020205020404" pitchFamily="49" charset="0"/>
              </a:rPr>
              <a:t>for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i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b="1" dirty="0">
                <a:latin typeface="Courier New" panose="02070309020205020404" pitchFamily="49" charset="0"/>
              </a:rPr>
              <a:t>in</a:t>
            </a:r>
            <a:r>
              <a:rPr lang="en-US" altLang="en-US" sz="1400" dirty="0">
                <a:latin typeface="Courier New" panose="02070309020205020404" pitchFamily="49" charset="0"/>
              </a:rPr>
              <a:t> range( n-1, -1, -1 ) : </a:t>
            </a:r>
            <a:r>
              <a:rPr lang="en-US" altLang="en-US" sz="1400" i="1" dirty="0">
                <a:solidFill>
                  <a:srgbClr val="0070C0"/>
                </a:solidFill>
                <a:latin typeface="Courier New" panose="02070309020205020404" pitchFamily="49" charset="0"/>
              </a:rPr>
              <a:t># small to large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# for </a:t>
            </a:r>
            <a:r>
              <a:rPr lang="en-US" altLang="en-US" sz="1400" dirty="0" err="1">
                <a:latin typeface="Courier New" panose="02070309020205020404" pitchFamily="49" charset="0"/>
              </a:rPr>
              <a:t>i</a:t>
            </a:r>
            <a:r>
              <a:rPr lang="en-US" altLang="en-US" sz="1400" dirty="0">
                <a:latin typeface="Courier New" panose="02070309020205020404" pitchFamily="49" charset="0"/>
              </a:rPr>
              <a:t> in range( n ) :  </a:t>
            </a:r>
            <a:r>
              <a:rPr lang="en-US" altLang="en-US" sz="1400" i="1" dirty="0">
                <a:solidFill>
                  <a:srgbClr val="0070C0"/>
                </a:solidFill>
                <a:latin typeface="Courier New" panose="02070309020205020404" pitchFamily="49" charset="0"/>
              </a:rPr>
              <a:t># large to small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theSeq</a:t>
            </a:r>
            <a:r>
              <a:rPr lang="en-US" altLang="en-US" sz="1400" dirty="0">
                <a:latin typeface="Courier New" panose="02070309020205020404" pitchFamily="49" charset="0"/>
              </a:rPr>
              <a:t>[</a:t>
            </a:r>
            <a:r>
              <a:rPr lang="en-US" altLang="en-US" sz="1400" dirty="0" err="1">
                <a:latin typeface="Courier New" panose="02070309020205020404" pitchFamily="49" charset="0"/>
              </a:rPr>
              <a:t>i</a:t>
            </a:r>
            <a:r>
              <a:rPr lang="en-US" altLang="en-US" sz="1400" dirty="0">
                <a:latin typeface="Courier New" panose="02070309020205020404" pitchFamily="49" charset="0"/>
              </a:rPr>
              <a:t>] = </a:t>
            </a:r>
            <a:r>
              <a:rPr lang="en-US" altLang="en-US" sz="1400" dirty="0" err="1">
                <a:latin typeface="Courier New" panose="02070309020205020404" pitchFamily="49" charset="0"/>
              </a:rPr>
              <a:t>heap.extract</a:t>
            </a:r>
            <a:r>
              <a:rPr lang="en-US" altLang="en-US" sz="1400" dirty="0">
                <a:latin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5888871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b="1" dirty="0"/>
              <a:t>Binary Tree Application</a:t>
            </a:r>
            <a:br>
              <a:rPr lang="en-US" b="1" dirty="0"/>
            </a:br>
            <a:r>
              <a:rPr lang="en-US" b="1" dirty="0"/>
              <a:t>Operations in Heaps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73442">
              <a:buSzPct val="45000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Revised based on textbook author’s notes.</a:t>
            </a:r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79FC2F6-9F67-468F-9F84-30E3826F5FB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168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128470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Heap Implementation</a:t>
            </a:r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891995"/>
            <a:ext cx="7416806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While a heap is a binary tree, it's seldom implemented as a dynamically linked structure.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Use a sequence to physically store the nodes.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We could use an array or a Python list</a:t>
            </a:r>
          </a:p>
        </p:txBody>
      </p:sp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0802" y="2799900"/>
            <a:ext cx="2732400" cy="23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558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AA03904-AD25-491D-8991-231642B1329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270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Heap – Node Access</a:t>
            </a: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242271"/>
            <a:ext cx="7024430" cy="3394440"/>
          </a:xfrm>
          <a:ln/>
        </p:spPr>
        <p:txBody>
          <a:bodyPr>
            <a:normAutofit/>
          </a:bodyPr>
          <a:lstStyle/>
          <a:p>
            <a:pPr marL="228600" indent="-228600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complete tree will never contain “holes”.</a:t>
            </a:r>
          </a:p>
          <a:p>
            <a:pPr marL="187479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root will always be at position 0.</a:t>
            </a:r>
          </a:p>
          <a:p>
            <a:pPr marL="187479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Its two children will always occupy positions 1 and 2.</a:t>
            </a:r>
          </a:p>
          <a:p>
            <a:pPr marL="187479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children of any node will always occupy the positions in the same relation to their parent.</a:t>
            </a:r>
          </a:p>
        </p:txBody>
      </p:sp>
    </p:spTree>
    <p:extLst>
      <p:ext uri="{BB962C8B-B14F-4D97-AF65-F5344CB8AC3E}">
        <p14:creationId xmlns:p14="http://schemas.microsoft.com/office/powerpoint/2010/main" val="5809510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A95BB8A-C862-46F6-BA53-669A63DCA12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372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Heap – Node Access</a:t>
            </a: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1" y="1218447"/>
            <a:ext cx="564185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Given the array index </a:t>
            </a:r>
            <a:r>
              <a:rPr lang="en-US" altLang="en-US" i="1" dirty="0" err="1"/>
              <a:t>i</a:t>
            </a:r>
            <a:endParaRPr lang="en-US" altLang="en-US" i="1" dirty="0"/>
          </a:p>
          <a:p>
            <a:pPr marL="587529" lvl="1" indent="-220323">
              <a:lnSpc>
                <a:spcPct val="94000"/>
              </a:lnSpc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parent = (i-1) // 2</a:t>
            </a:r>
          </a:p>
          <a:p>
            <a:pPr marL="587529" lvl="1" indent="-220323">
              <a:lnSpc>
                <a:spcPct val="94000"/>
              </a:lnSpc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left = 2 * </a:t>
            </a:r>
            <a:r>
              <a:rPr lang="en-US" altLang="en-US" dirty="0" err="1">
                <a:latin typeface="Courier New" panose="02070309020205020404" pitchFamily="49" charset="0"/>
              </a:rPr>
              <a:t>i</a:t>
            </a:r>
            <a:r>
              <a:rPr lang="en-US" altLang="en-US" dirty="0">
                <a:latin typeface="Courier New" panose="02070309020205020404" pitchFamily="49" charset="0"/>
              </a:rPr>
              <a:t> + 1</a:t>
            </a:r>
          </a:p>
          <a:p>
            <a:pPr marL="587529" lvl="1" indent="-220323">
              <a:lnSpc>
                <a:spcPct val="94000"/>
              </a:lnSpc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right = 2 * </a:t>
            </a:r>
            <a:r>
              <a:rPr lang="en-US" altLang="en-US" dirty="0" err="1">
                <a:latin typeface="Courier New" panose="02070309020205020404" pitchFamily="49" charset="0"/>
              </a:rPr>
              <a:t>i</a:t>
            </a:r>
            <a:r>
              <a:rPr lang="en-US" altLang="en-US" dirty="0">
                <a:latin typeface="Courier New" panose="02070309020205020404" pitchFamily="49" charset="0"/>
              </a:rPr>
              <a:t> + 2</a:t>
            </a:r>
          </a:p>
          <a:p>
            <a:pPr marL="293765" indent="-220323">
              <a:spcBef>
                <a:spcPts val="2449"/>
              </a:spcBef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child link is null if the index is out of range.</a:t>
            </a: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3689D4D4-66F5-4F78-BE78-CD69D89C59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697" y="1218447"/>
            <a:ext cx="2732400" cy="23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73255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AC4A824-59C1-4C23-B3EE-6C311EF057D7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475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Heap – Class Definition</a:t>
            </a:r>
          </a:p>
        </p:txBody>
      </p:sp>
      <p:sp>
        <p:nvSpPr>
          <p:cNvPr id="74754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1716434" y="1362087"/>
            <a:ext cx="5851531" cy="308124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925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00" b="1" dirty="0">
                <a:latin typeface="Courier New" panose="02070309020205020404" pitchFamily="49" charset="0"/>
              </a:rPr>
              <a:t>class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MaxHeap</a:t>
            </a:r>
            <a:r>
              <a:rPr lang="en-US" altLang="en-US" sz="14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__</a:t>
            </a:r>
            <a:r>
              <a:rPr lang="en-US" altLang="en-US" sz="1400" dirty="0" err="1">
                <a:latin typeface="Courier New" panose="02070309020205020404" pitchFamily="49" charset="0"/>
              </a:rPr>
              <a:t>init</a:t>
            </a:r>
            <a:r>
              <a:rPr lang="en-US" altLang="en-US" sz="1400" dirty="0">
                <a:latin typeface="Courier New" panose="02070309020205020404" pitchFamily="49" charset="0"/>
              </a:rPr>
              <a:t>__( self, </a:t>
            </a:r>
            <a:r>
              <a:rPr lang="en-US" altLang="en-US" sz="1400" dirty="0" err="1">
                <a:latin typeface="Courier New" panose="02070309020205020404" pitchFamily="49" charset="0"/>
              </a:rPr>
              <a:t>max_size</a:t>
            </a:r>
            <a:r>
              <a:rPr lang="en-US" altLang="en-US" sz="1400" dirty="0">
                <a:latin typeface="Courier New" panose="02070309020205020404" pitchFamily="49" charset="0"/>
              </a:rPr>
              <a:t> = 16 ):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400" dirty="0">
                <a:latin typeface="Courier New" panose="02070309020205020404" pitchFamily="49" charset="0"/>
              </a:rPr>
              <a:t> = [</a:t>
            </a:r>
            <a:r>
              <a:rPr lang="en-US" altLang="en-US" sz="1400" b="1" dirty="0">
                <a:latin typeface="Courier New" panose="02070309020205020404" pitchFamily="49" charset="0"/>
              </a:rPr>
              <a:t>None</a:t>
            </a:r>
            <a:r>
              <a:rPr lang="en-US" altLang="en-US" sz="1400" dirty="0">
                <a:latin typeface="Courier New" panose="02070309020205020404" pitchFamily="49" charset="0"/>
              </a:rPr>
              <a:t> for </a:t>
            </a:r>
            <a:r>
              <a:rPr lang="en-US" altLang="en-US" sz="1400" dirty="0" err="1">
                <a:latin typeface="Courier New" panose="02070309020205020404" pitchFamily="49" charset="0"/>
              </a:rPr>
              <a:t>i</a:t>
            </a:r>
            <a:r>
              <a:rPr lang="en-US" altLang="en-US" sz="1400" dirty="0">
                <a:latin typeface="Courier New" panose="02070309020205020404" pitchFamily="49" charset="0"/>
              </a:rPr>
              <a:t> in range(</a:t>
            </a:r>
            <a:r>
              <a:rPr lang="en-US" altLang="en-US" sz="1400" dirty="0" err="1">
                <a:latin typeface="Courier New" panose="02070309020205020404" pitchFamily="49" charset="0"/>
              </a:rPr>
              <a:t>max_size</a:t>
            </a:r>
            <a:r>
              <a:rPr lang="en-US" altLang="en-US" sz="1400" dirty="0">
                <a:latin typeface="Courier New" panose="02070309020205020404" pitchFamily="49" charset="0"/>
              </a:rPr>
              <a:t>)]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400" dirty="0">
                <a:latin typeface="Courier New" panose="02070309020205020404" pitchFamily="49" charset="0"/>
              </a:rPr>
              <a:t> = 0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max_size</a:t>
            </a:r>
            <a:r>
              <a:rPr lang="en-US" altLang="en-US" sz="1400" dirty="0">
                <a:latin typeface="Courier New" panose="02070309020205020404" pitchFamily="49" charset="0"/>
              </a:rPr>
              <a:t> = </a:t>
            </a:r>
            <a:r>
              <a:rPr lang="en-US" altLang="en-US" sz="1400" dirty="0" err="1">
                <a:latin typeface="Courier New" panose="02070309020205020404" pitchFamily="49" charset="0"/>
              </a:rPr>
              <a:t>max_size</a:t>
            </a: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__</a:t>
            </a:r>
            <a:r>
              <a:rPr lang="en-US" altLang="en-US" sz="1400" dirty="0" err="1">
                <a:latin typeface="Courier New" panose="02070309020205020404" pitchFamily="49" charset="0"/>
              </a:rPr>
              <a:t>len</a:t>
            </a:r>
            <a:r>
              <a:rPr lang="en-US" altLang="en-US" sz="1400" dirty="0">
                <a:latin typeface="Courier New" panose="02070309020205020404" pitchFamily="49" charset="0"/>
              </a:rPr>
              <a:t>__( self ):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self._count</a:t>
            </a: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capacity( self ):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len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400" dirty="0">
                <a:latin typeface="Courier New" panose="02070309020205020404" pitchFamily="49" charset="0"/>
              </a:rPr>
              <a:t> )     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</p:txBody>
      </p:sp>
      <p:sp>
        <p:nvSpPr>
          <p:cNvPr id="74756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 dirty="0">
                <a:solidFill>
                  <a:srgbClr val="FFFFFF"/>
                </a:solidFill>
              </a:rPr>
              <a:t>listheap.py</a:t>
            </a:r>
          </a:p>
        </p:txBody>
      </p:sp>
    </p:spTree>
    <p:extLst>
      <p:ext uri="{BB962C8B-B14F-4D97-AF65-F5344CB8AC3E}">
        <p14:creationId xmlns:p14="http://schemas.microsoft.com/office/powerpoint/2010/main" val="1385035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1392C93-D178-429A-9C00-50798E0F069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5777" name="Rectangle 1"/>
          <p:cNvSpPr>
            <a:spLocks noGrp="1" noChangeArrowheads="1"/>
          </p:cNvSpPr>
          <p:nvPr>
            <p:ph type="title"/>
          </p:nvPr>
        </p:nvSpPr>
        <p:spPr>
          <a:xfrm>
            <a:off x="1365195" y="74789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sz="4000" dirty="0"/>
              <a:t>Heap – Class Definition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129985" y="1027469"/>
            <a:ext cx="7259640" cy="404016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925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00" b="1" dirty="0">
                <a:latin typeface="Courier New" panose="02070309020205020404" pitchFamily="49" charset="0"/>
              </a:rPr>
              <a:t>class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MaxHeap</a:t>
            </a:r>
            <a:r>
              <a:rPr lang="en-US" altLang="en-US" sz="14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add( self, value ):   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if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400" dirty="0">
                <a:latin typeface="Courier New" panose="02070309020205020404" pitchFamily="49" charset="0"/>
              </a:rPr>
              <a:t> &gt;=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self.capacity</a:t>
            </a:r>
            <a:r>
              <a:rPr lang="en-US" altLang="en-US" sz="1400" dirty="0">
                <a:latin typeface="Courier New" panose="02070309020205020404" pitchFamily="49" charset="0"/>
              </a:rPr>
              <a:t>():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self._expand</a:t>
            </a:r>
            <a:r>
              <a:rPr lang="en-US" altLang="en-US" sz="1400" dirty="0">
                <a:latin typeface="Courier New" panose="02070309020205020404" pitchFamily="49" charset="0"/>
              </a:rPr>
              <a:t>()   # double the capacity and copy the content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     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# Add the new value to the end of the list.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400" dirty="0">
                <a:latin typeface="Courier New" panose="02070309020205020404" pitchFamily="49" charset="0"/>
              </a:rPr>
              <a:t>[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400" dirty="0">
                <a:latin typeface="Courier New" panose="02070309020205020404" pitchFamily="49" charset="0"/>
              </a:rPr>
              <a:t> ] = value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400" dirty="0">
                <a:latin typeface="Courier New" panose="02070309020205020404" pitchFamily="49" charset="0"/>
              </a:rPr>
              <a:t> += 1                     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# Sift the new value up the tree.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sift_up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400" dirty="0">
                <a:latin typeface="Courier New" panose="02070309020205020404" pitchFamily="49" charset="0"/>
              </a:rPr>
              <a:t> - 1 )</a:t>
            </a:r>
          </a:p>
          <a:p>
            <a:pPr>
              <a:lnSpc>
                <a:spcPct val="94000"/>
              </a:lnSpc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_</a:t>
            </a:r>
            <a:r>
              <a:rPr lang="en-US" altLang="en-US" sz="1400" dirty="0" err="1">
                <a:latin typeface="Courier New" panose="02070309020205020404" pitchFamily="49" charset="0"/>
              </a:rPr>
              <a:t>sift_up</a:t>
            </a:r>
            <a:r>
              <a:rPr lang="en-US" altLang="en-US" sz="1400" dirty="0">
                <a:latin typeface="Courier New" panose="02070309020205020404" pitchFamily="49" charset="0"/>
              </a:rPr>
              <a:t>( self, </a:t>
            </a:r>
            <a:r>
              <a:rPr lang="en-US" altLang="en-US" sz="1400" dirty="0" err="1">
                <a:latin typeface="Courier New" panose="02070309020205020404" pitchFamily="49" charset="0"/>
              </a:rPr>
              <a:t>ndx</a:t>
            </a:r>
            <a:r>
              <a:rPr lang="en-US" altLang="en-US" sz="1400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if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ndx</a:t>
            </a:r>
            <a:r>
              <a:rPr lang="en-US" altLang="en-US" sz="1400" dirty="0">
                <a:latin typeface="Courier New" panose="02070309020205020404" pitchFamily="49" charset="0"/>
              </a:rPr>
              <a:t> &gt; 0 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parent = </a:t>
            </a:r>
            <a:r>
              <a:rPr lang="en-US" altLang="en-US" sz="1400" dirty="0" err="1">
                <a:latin typeface="Courier New" panose="02070309020205020404" pitchFamily="49" charset="0"/>
              </a:rPr>
              <a:t>ndx</a:t>
            </a:r>
            <a:r>
              <a:rPr lang="en-US" altLang="en-US" sz="1400" dirty="0">
                <a:latin typeface="Courier New" panose="02070309020205020404" pitchFamily="49" charset="0"/>
              </a:rPr>
              <a:t> // 2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b="1" dirty="0">
                <a:latin typeface="Courier New" panose="02070309020205020404" pitchFamily="49" charset="0"/>
              </a:rPr>
              <a:t>if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400" dirty="0">
                <a:latin typeface="Courier New" panose="02070309020205020404" pitchFamily="49" charset="0"/>
              </a:rPr>
              <a:t>[</a:t>
            </a:r>
            <a:r>
              <a:rPr lang="en-US" altLang="en-US" sz="1400" dirty="0" err="1">
                <a:latin typeface="Courier New" panose="02070309020205020404" pitchFamily="49" charset="0"/>
              </a:rPr>
              <a:t>ndx</a:t>
            </a:r>
            <a:r>
              <a:rPr lang="en-US" altLang="en-US" sz="1400" dirty="0">
                <a:latin typeface="Courier New" panose="02070309020205020404" pitchFamily="49" charset="0"/>
              </a:rPr>
              <a:t>] &gt;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400" dirty="0">
                <a:latin typeface="Courier New" panose="02070309020205020404" pitchFamily="49" charset="0"/>
              </a:rPr>
              <a:t>[parent] :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tmp</a:t>
            </a:r>
            <a:r>
              <a:rPr lang="en-US" altLang="en-US" sz="1400" dirty="0">
                <a:latin typeface="Courier New" panose="02070309020205020404" pitchFamily="49" charset="0"/>
              </a:rPr>
              <a:t> =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400" dirty="0">
                <a:latin typeface="Courier New" panose="02070309020205020404" pitchFamily="49" charset="0"/>
              </a:rPr>
              <a:t>[</a:t>
            </a:r>
            <a:r>
              <a:rPr lang="en-US" altLang="en-US" sz="1400" dirty="0" err="1">
                <a:latin typeface="Courier New" panose="02070309020205020404" pitchFamily="49" charset="0"/>
              </a:rPr>
              <a:t>ndx</a:t>
            </a:r>
            <a:r>
              <a:rPr lang="en-US" altLang="en-US" sz="1400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400" dirty="0">
                <a:latin typeface="Courier New" panose="02070309020205020404" pitchFamily="49" charset="0"/>
              </a:rPr>
              <a:t>[</a:t>
            </a:r>
            <a:r>
              <a:rPr lang="en-US" altLang="en-US" sz="1400" dirty="0" err="1">
                <a:latin typeface="Courier New" panose="02070309020205020404" pitchFamily="49" charset="0"/>
              </a:rPr>
              <a:t>ndx</a:t>
            </a:r>
            <a:r>
              <a:rPr lang="en-US" altLang="en-US" sz="1400" dirty="0">
                <a:latin typeface="Courier New" panose="02070309020205020404" pitchFamily="49" charset="0"/>
              </a:rPr>
              <a:t>] =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400" dirty="0">
                <a:latin typeface="Courier New" panose="02070309020205020404" pitchFamily="49" charset="0"/>
              </a:rPr>
              <a:t>[parent]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400" dirty="0">
                <a:latin typeface="Courier New" panose="02070309020205020404" pitchFamily="49" charset="0"/>
              </a:rPr>
              <a:t>[parent] = </a:t>
            </a:r>
            <a:r>
              <a:rPr lang="en-US" altLang="en-US" sz="1400" dirty="0" err="1">
                <a:latin typeface="Courier New" panose="02070309020205020404" pitchFamily="49" charset="0"/>
              </a:rPr>
              <a:t>tmp</a:t>
            </a: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   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sift_up</a:t>
            </a:r>
            <a:r>
              <a:rPr lang="en-US" altLang="en-US" sz="1400" dirty="0">
                <a:latin typeface="Courier New" panose="02070309020205020404" pitchFamily="49" charset="0"/>
              </a:rPr>
              <a:t>( parent )</a:t>
            </a:r>
          </a:p>
          <a:p>
            <a:pPr>
              <a:lnSpc>
                <a:spcPct val="94000"/>
              </a:lnSpc>
            </a:pPr>
            <a:endParaRPr lang="en-US" altLang="en-US" sz="1225" dirty="0">
              <a:latin typeface="Courier New" panose="02070309020205020404" pitchFamily="49" charset="0"/>
            </a:endParaRPr>
          </a:p>
        </p:txBody>
      </p:sp>
      <p:sp>
        <p:nvSpPr>
          <p:cNvPr id="75778" name="Line 2"/>
          <p:cNvSpPr>
            <a:spLocks noChangeShapeType="1"/>
          </p:cNvSpPr>
          <p:nvPr/>
        </p:nvSpPr>
        <p:spPr bwMode="auto">
          <a:xfrm>
            <a:off x="2088434" y="966406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auto">
          <a:xfrm>
            <a:off x="5976434" y="806366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 dirty="0">
                <a:solidFill>
                  <a:srgbClr val="FFFFFF"/>
                </a:solidFill>
              </a:rPr>
              <a:t>listheap.py</a:t>
            </a:r>
          </a:p>
        </p:txBody>
      </p:sp>
    </p:spTree>
    <p:extLst>
      <p:ext uri="{BB962C8B-B14F-4D97-AF65-F5344CB8AC3E}">
        <p14:creationId xmlns:p14="http://schemas.microsoft.com/office/powerpoint/2010/main" val="18031155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35B18F8-A323-4577-BE0A-C8682122C9A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680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Heap – Class Definition</a:t>
            </a:r>
          </a:p>
        </p:txBody>
      </p:sp>
      <p:sp>
        <p:nvSpPr>
          <p:cNvPr id="76802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1517899" y="1345951"/>
            <a:ext cx="6566315" cy="308124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925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00" b="1" dirty="0">
                <a:latin typeface="Courier New" panose="02070309020205020404" pitchFamily="49" charset="0"/>
              </a:rPr>
              <a:t>class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</a:rPr>
              <a:t>MaxHeap</a:t>
            </a:r>
            <a:r>
              <a:rPr lang="en-US" altLang="en-US" sz="16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600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600" dirty="0">
                <a:latin typeface="Courier New" panose="02070309020205020404" pitchFamily="49" charset="0"/>
              </a:rPr>
              <a:t> extract( self ):    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b="1" dirty="0">
                <a:latin typeface="Courier New" panose="02070309020205020404" pitchFamily="49" charset="0"/>
              </a:rPr>
              <a:t>assert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600" dirty="0">
                <a:latin typeface="Courier New" panose="02070309020205020404" pitchFamily="49" charset="0"/>
              </a:rPr>
              <a:t> &gt; 0, 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     "Cannot extract from an empty heap."   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value = </a:t>
            </a:r>
            <a:r>
              <a:rPr lang="en-US" altLang="en-US" sz="1600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600" dirty="0">
                <a:latin typeface="Courier New" panose="02070309020205020404" pitchFamily="49" charset="0"/>
              </a:rPr>
              <a:t>[0]    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600" dirty="0">
                <a:latin typeface="Courier New" panose="02070309020205020404" pitchFamily="49" charset="0"/>
              </a:rPr>
              <a:t> -= 1                              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600" dirty="0">
                <a:latin typeface="Courier New" panose="02070309020205020404" pitchFamily="49" charset="0"/>
              </a:rPr>
              <a:t>[0] = </a:t>
            </a:r>
            <a:r>
              <a:rPr lang="en-US" altLang="en-US" sz="1600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600" dirty="0">
                <a:latin typeface="Courier New" panose="02070309020205020404" pitchFamily="49" charset="0"/>
              </a:rPr>
              <a:t>[ </a:t>
            </a:r>
            <a:r>
              <a:rPr lang="en-US" altLang="en-US" sz="1600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600" dirty="0">
                <a:latin typeface="Courier New" panose="02070309020205020404" pitchFamily="49" charset="0"/>
              </a:rPr>
              <a:t> ]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self._</a:t>
            </a:r>
            <a:r>
              <a:rPr lang="en-US" altLang="en-US" sz="1600" dirty="0" err="1">
                <a:latin typeface="Courier New" panose="02070309020205020404" pitchFamily="49" charset="0"/>
              </a:rPr>
              <a:t>sift_down</a:t>
            </a:r>
            <a:r>
              <a:rPr lang="en-US" altLang="en-US" sz="1600" dirty="0">
                <a:latin typeface="Courier New" panose="02070309020205020404" pitchFamily="49" charset="0"/>
              </a:rPr>
              <a:t>( 0 )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return value</a:t>
            </a:r>
          </a:p>
          <a:p>
            <a:pPr>
              <a:lnSpc>
                <a:spcPct val="94000"/>
              </a:lnSpc>
            </a:pPr>
            <a:endParaRPr lang="en-US" altLang="en-US" sz="1225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endParaRPr lang="en-US" altLang="en-US" sz="1225" dirty="0">
              <a:latin typeface="Courier New" panose="02070309020205020404" pitchFamily="49" charset="0"/>
            </a:endParaRPr>
          </a:p>
        </p:txBody>
      </p:sp>
      <p:sp>
        <p:nvSpPr>
          <p:cNvPr id="76804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 dirty="0">
                <a:solidFill>
                  <a:srgbClr val="FFFFFF"/>
                </a:solidFill>
              </a:rPr>
              <a:t>listheap.py</a:t>
            </a:r>
          </a:p>
        </p:txBody>
      </p:sp>
    </p:spTree>
    <p:extLst>
      <p:ext uri="{BB962C8B-B14F-4D97-AF65-F5344CB8AC3E}">
        <p14:creationId xmlns:p14="http://schemas.microsoft.com/office/powerpoint/2010/main" val="23543420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Following the pattern of function sift-up(), write the function sift-down() when the top (root) item is removed.</a:t>
            </a:r>
          </a:p>
        </p:txBody>
      </p:sp>
    </p:spTree>
    <p:extLst>
      <p:ext uri="{BB962C8B-B14F-4D97-AF65-F5344CB8AC3E}">
        <p14:creationId xmlns:p14="http://schemas.microsoft.com/office/powerpoint/2010/main" val="1344435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1923</TotalTime>
  <Words>802</Words>
  <Application>Microsoft Office PowerPoint</Application>
  <PresentationFormat>On-screen Show (16:9)</PresentationFormat>
  <Paragraphs>130</Paragraphs>
  <Slides>15</Slides>
  <Notes>14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ＭＳ Ｐゴシック</vt:lpstr>
      <vt:lpstr>Arial</vt:lpstr>
      <vt:lpstr>Bitstream Vera Sans</vt:lpstr>
      <vt:lpstr>Calibri</vt:lpstr>
      <vt:lpstr>Courier New</vt:lpstr>
      <vt:lpstr>Times New Roman</vt:lpstr>
      <vt:lpstr>Wingdings</vt:lpstr>
      <vt:lpstr>Office Theme</vt:lpstr>
      <vt:lpstr>PowerPoint Presentation</vt:lpstr>
      <vt:lpstr>Binary Tree Application Operations in Heaps</vt:lpstr>
      <vt:lpstr>Heap Implementation</vt:lpstr>
      <vt:lpstr>Heap – Node Access</vt:lpstr>
      <vt:lpstr>Heap – Node Access</vt:lpstr>
      <vt:lpstr>Heap – Class Definition</vt:lpstr>
      <vt:lpstr>Heap – Class Definition</vt:lpstr>
      <vt:lpstr>Heap – Class Definition</vt:lpstr>
      <vt:lpstr>Your Exercise</vt:lpstr>
      <vt:lpstr>Heap – Class Definition</vt:lpstr>
      <vt:lpstr>Heap Example</vt:lpstr>
      <vt:lpstr>Heap Example</vt:lpstr>
      <vt:lpstr>Heap Analysis</vt:lpstr>
      <vt:lpstr>The Heapsort</vt:lpstr>
      <vt:lpstr>Heapsort Implementation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177</cp:revision>
  <dcterms:created xsi:type="dcterms:W3CDTF">2013-08-21T19:17:07Z</dcterms:created>
  <dcterms:modified xsi:type="dcterms:W3CDTF">2020-04-03T00:09:27Z</dcterms:modified>
</cp:coreProperties>
</file>