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76" r:id="rId12"/>
    <p:sldId id="277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EF894C5-BB84-42A4-BAAD-AE93B43D816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901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9617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362982D-A38E-47A5-BDAB-CD89E1993A8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911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11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80579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292C3F-F100-4063-BA67-21004C6C1E5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921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616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FF00C1D-D94B-4C4D-8767-47B6567AFEA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931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5713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CC7122-4036-4FA0-8483-4DD8BBBABEF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942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73264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C8ADBB-A15B-4416-A44D-720AA2A436EA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952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6387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BB9366-6FF8-469B-B8A4-C457D9ABEB63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962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62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0393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5BDB3A-F9C0-4241-9E95-5E2316509DA3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972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72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4620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B36EE2-9701-4F60-8D4A-103B2968E71E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983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59550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48CB58-646E-4643-8D3A-232E44360E70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993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93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8618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2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34F7AB-F294-47A6-88E4-92F2A0ACFBA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8207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86A1CF-F226-46DA-9834-BAC71251777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39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39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803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ABB49B6-97C0-4206-B3FD-E26F8BF7647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7064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DEE912-3C42-4B2C-9C70-A598F29F1BE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60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9449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A9C126-BFA7-431B-AA1A-D3E52109083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870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07023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DD4F93-7D10-4526-AD46-5DC2D63EE1E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880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80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1281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F6A1FC4-DD4B-4908-BA9B-FD3CEB63546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90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90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600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i="1" dirty="0">
                <a:ea typeface="ＭＳ Ｐゴシック"/>
              </a:rPr>
              <a:t>Revised by Xiannong Meng based on textbook author’s notes</a:t>
            </a:r>
            <a:endParaRPr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3311172-56F6-4317-B4AE-A596E2E5A9C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BST – Search Implementation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213201" y="1210951"/>
            <a:ext cx="6565604" cy="382475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class BST :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__contains__( self, key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bstSearch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self._root</a:t>
            </a:r>
            <a:r>
              <a:rPr lang="en-US" altLang="en-US" sz="1400" dirty="0">
                <a:latin typeface="Courier New" panose="02070309020205020404" pitchFamily="49" charset="0"/>
              </a:rPr>
              <a:t>, key ) </a:t>
            </a:r>
            <a:r>
              <a:rPr lang="en-US" altLang="en-US" sz="1400" b="1" dirty="0">
                <a:latin typeface="Courier New" panose="02070309020205020404" pitchFamily="49" charset="0"/>
              </a:rPr>
              <a:t>is not</a:t>
            </a:r>
            <a:r>
              <a:rPr lang="en-US" altLang="en-US" sz="1400" dirty="0">
                <a:latin typeface="Courier New" panose="02070309020205020404" pitchFamily="49" charset="0"/>
              </a:rPr>
              <a:t> None</a:t>
            </a:r>
          </a:p>
          <a:p>
            <a:pPr>
              <a:lnSpc>
                <a:spcPct val="94000"/>
              </a:lnSpc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valueOf</a:t>
            </a:r>
            <a:r>
              <a:rPr lang="en-US" altLang="en-US" sz="1400" dirty="0">
                <a:latin typeface="Courier New" panose="02070309020205020404" pitchFamily="49" charset="0"/>
              </a:rPr>
              <a:t>( self, key ):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node =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bstSearch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self._root</a:t>
            </a:r>
            <a:r>
              <a:rPr lang="en-US" altLang="en-US" sz="1400" dirty="0">
                <a:latin typeface="Courier New" panose="02070309020205020404" pitchFamily="49" charset="0"/>
              </a:rPr>
              <a:t>, key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assert</a:t>
            </a:r>
            <a:r>
              <a:rPr lang="en-US" altLang="en-US" sz="1400" dirty="0">
                <a:latin typeface="Courier New" panose="02070309020205020404" pitchFamily="49" charset="0"/>
              </a:rPr>
              <a:t> node </a:t>
            </a:r>
            <a:r>
              <a:rPr lang="en-US" altLang="en-US" sz="1400" b="1" dirty="0">
                <a:latin typeface="Courier New" panose="02070309020205020404" pitchFamily="49" charset="0"/>
              </a:rPr>
              <a:t>is not</a:t>
            </a:r>
            <a:r>
              <a:rPr lang="en-US" altLang="en-US" sz="1400" dirty="0">
                <a:latin typeface="Courier New" panose="02070309020205020404" pitchFamily="49" charset="0"/>
              </a:rPr>
              <a:t> None, "Invalid map key."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node.value</a:t>
            </a: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_</a:t>
            </a:r>
            <a:r>
              <a:rPr lang="en-US" altLang="en-US" sz="1400" dirty="0" err="1">
                <a:latin typeface="Courier New" panose="02070309020205020404" pitchFamily="49" charset="0"/>
              </a:rPr>
              <a:t>bstSearch</a:t>
            </a:r>
            <a:r>
              <a:rPr lang="en-US" altLang="en-US" sz="1400" dirty="0">
                <a:latin typeface="Courier New" panose="02070309020205020404" pitchFamily="49" charset="0"/>
              </a:rPr>
              <a:t>( self, subtree, target ):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if</a:t>
            </a:r>
            <a:r>
              <a:rPr lang="en-US" altLang="en-US" sz="1400" dirty="0">
                <a:latin typeface="Courier New" panose="02070309020205020404" pitchFamily="49" charset="0"/>
              </a:rPr>
              <a:t> subtree </a:t>
            </a:r>
            <a:r>
              <a:rPr lang="en-US" altLang="en-US" sz="1400" b="1" dirty="0">
                <a:latin typeface="Courier New" panose="02070309020205020404" pitchFamily="49" charset="0"/>
              </a:rPr>
              <a:t>is</a:t>
            </a:r>
            <a:r>
              <a:rPr lang="en-US" altLang="en-US" sz="1400" dirty="0">
                <a:latin typeface="Courier New" panose="02070309020205020404" pitchFamily="49" charset="0"/>
              </a:rPr>
              <a:t> None :    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None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elif</a:t>
            </a:r>
            <a:r>
              <a:rPr lang="en-US" altLang="en-US" sz="1400" dirty="0">
                <a:latin typeface="Courier New" panose="02070309020205020404" pitchFamily="49" charset="0"/>
              </a:rPr>
              <a:t> target &lt; </a:t>
            </a:r>
            <a:r>
              <a:rPr lang="en-US" altLang="en-US" sz="1400" dirty="0" err="1">
                <a:latin typeface="Courier New" panose="02070309020205020404" pitchFamily="49" charset="0"/>
              </a:rPr>
              <a:t>subtree.key</a:t>
            </a:r>
            <a:r>
              <a:rPr lang="en-US" altLang="en-US" sz="1400" dirty="0">
                <a:latin typeface="Courier New" panose="02070309020205020404" pitchFamily="49" charset="0"/>
              </a:rPr>
              <a:t> :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bstSearch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subtree.left</a:t>
            </a:r>
            <a:r>
              <a:rPr lang="en-US" altLang="en-US" sz="1400" dirty="0">
                <a:latin typeface="Courier New" panose="02070309020205020404" pitchFamily="49" charset="0"/>
              </a:rPr>
              <a:t>, target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elif</a:t>
            </a:r>
            <a:r>
              <a:rPr lang="en-US" altLang="en-US" sz="1400" dirty="0">
                <a:latin typeface="Courier New" panose="02070309020205020404" pitchFamily="49" charset="0"/>
              </a:rPr>
              <a:t> target &gt; </a:t>
            </a:r>
            <a:r>
              <a:rPr lang="en-US" altLang="en-US" sz="1400" dirty="0" err="1">
                <a:latin typeface="Courier New" panose="02070309020205020404" pitchFamily="49" charset="0"/>
              </a:rPr>
              <a:t>subtree.key</a:t>
            </a:r>
            <a:r>
              <a:rPr lang="en-US" altLang="en-US" sz="1400" dirty="0">
                <a:latin typeface="Courier New" panose="02070309020205020404" pitchFamily="49" charset="0"/>
              </a:rPr>
              <a:t> :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bstSearch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subtree.right</a:t>
            </a:r>
            <a:r>
              <a:rPr lang="en-US" altLang="en-US" sz="1400" dirty="0">
                <a:latin typeface="Courier New" panose="02070309020205020404" pitchFamily="49" charset="0"/>
              </a:rPr>
              <a:t>, target )   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else</a:t>
            </a:r>
            <a:r>
              <a:rPr lang="en-US" altLang="en-US" sz="1400" dirty="0">
                <a:latin typeface="Courier New" panose="02070309020205020404" pitchFamily="49" charset="0"/>
              </a:rPr>
              <a:t> :                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subtree                 </a:t>
            </a: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 dirty="0">
                <a:solidFill>
                  <a:srgbClr val="FFFFFF"/>
                </a:solidFill>
              </a:rPr>
              <a:t>bst.py</a:t>
            </a:r>
          </a:p>
        </p:txBody>
      </p:sp>
    </p:spTree>
    <p:extLst>
      <p:ext uri="{BB962C8B-B14F-4D97-AF65-F5344CB8AC3E}">
        <p14:creationId xmlns:p14="http://schemas.microsoft.com/office/powerpoint/2010/main" val="30289729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883D684-AF72-4C43-9B90-98ECCFC334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988" y="887584"/>
            <a:ext cx="2812024" cy="3368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010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18C28B-D91D-4272-90B3-4BA60D7783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619" y="433880"/>
            <a:ext cx="7456762" cy="15270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97B5026-4F1C-4D4E-8D10-9D9C950136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53" y="2266341"/>
            <a:ext cx="7445728" cy="185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431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C0183C3-A8F9-4357-98DB-5DFEDCEAF71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BST – Min or Max Key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4" y="886351"/>
            <a:ext cx="717713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Finding the minimum or maximum key within a BST is similar to the general search.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Where might the smallest key be located?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Where might the largest key be located?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521" y="2982670"/>
            <a:ext cx="2225880" cy="19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66143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2C0F2AD-6188-4D5B-BCC1-CF1A1AB3979F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BST – Min or Max Key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70880" y="1242271"/>
            <a:ext cx="6560629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helper method below finds the node containing the minimum key.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725846" y="2266340"/>
            <a:ext cx="5692308" cy="211182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0286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00" b="1" dirty="0">
                <a:latin typeface="Courier New" panose="02070309020205020404" pitchFamily="49" charset="0"/>
              </a:rPr>
              <a:t>class</a:t>
            </a:r>
            <a:r>
              <a:rPr lang="en-US" altLang="en-US" sz="1600" dirty="0">
                <a:latin typeface="Courier New" panose="02070309020205020404" pitchFamily="49" charset="0"/>
              </a:rPr>
              <a:t> BST :  </a:t>
            </a:r>
          </a:p>
          <a:p>
            <a:pPr>
              <a:lnSpc>
                <a:spcPct val="94000"/>
              </a:lnSpc>
            </a:pPr>
            <a:r>
              <a:rPr lang="en-US" altLang="en-US" sz="16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00" dirty="0">
                <a:latin typeface="Courier New" panose="02070309020205020404" pitchFamily="49" charset="0"/>
              </a:rPr>
              <a:t> _</a:t>
            </a:r>
            <a:r>
              <a:rPr lang="en-US" altLang="en-US" sz="1600" dirty="0" err="1">
                <a:latin typeface="Courier New" panose="02070309020205020404" pitchFamily="49" charset="0"/>
              </a:rPr>
              <a:t>bstMinumum</a:t>
            </a:r>
            <a:r>
              <a:rPr lang="en-US" altLang="en-US" sz="1600" dirty="0">
                <a:latin typeface="Courier New" panose="02070309020205020404" pitchFamily="49" charset="0"/>
              </a:rPr>
              <a:t>( self, subtree ):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b="1" dirty="0">
                <a:latin typeface="Courier New" panose="02070309020205020404" pitchFamily="49" charset="0"/>
              </a:rPr>
              <a:t>if</a:t>
            </a:r>
            <a:r>
              <a:rPr lang="en-US" altLang="en-US" sz="1600" dirty="0">
                <a:latin typeface="Courier New" panose="02070309020205020404" pitchFamily="49" charset="0"/>
              </a:rPr>
              <a:t> subtree </a:t>
            </a:r>
            <a:r>
              <a:rPr lang="en-US" altLang="en-US" sz="1600" b="1" dirty="0">
                <a:latin typeface="Courier New" panose="02070309020205020404" pitchFamily="49" charset="0"/>
              </a:rPr>
              <a:t>is</a:t>
            </a:r>
            <a:r>
              <a:rPr lang="en-US" altLang="en-US" sz="1600" dirty="0">
                <a:latin typeface="Courier New" panose="02070309020205020404" pitchFamily="49" charset="0"/>
              </a:rPr>
              <a:t> None :     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</a:t>
            </a:r>
            <a:r>
              <a:rPr lang="en-US" altLang="en-US" sz="1600" b="1" dirty="0">
                <a:latin typeface="Courier New" panose="02070309020205020404" pitchFamily="49" charset="0"/>
              </a:rPr>
              <a:t>return</a:t>
            </a:r>
            <a:r>
              <a:rPr lang="en-US" altLang="en-US" sz="1600" dirty="0">
                <a:latin typeface="Courier New" panose="02070309020205020404" pitchFamily="49" charset="0"/>
              </a:rPr>
              <a:t> None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elif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subtree.left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b="1" dirty="0">
                <a:latin typeface="Courier New" panose="02070309020205020404" pitchFamily="49" charset="0"/>
              </a:rPr>
              <a:t>is</a:t>
            </a:r>
            <a:r>
              <a:rPr lang="en-US" altLang="en-US" sz="1600" dirty="0">
                <a:latin typeface="Courier New" panose="02070309020205020404" pitchFamily="49" charset="0"/>
              </a:rPr>
              <a:t> None : 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</a:t>
            </a:r>
            <a:r>
              <a:rPr lang="en-US" altLang="en-US" sz="1600" b="1" dirty="0">
                <a:latin typeface="Courier New" panose="02070309020205020404" pitchFamily="49" charset="0"/>
              </a:rPr>
              <a:t>return</a:t>
            </a:r>
            <a:r>
              <a:rPr lang="en-US" altLang="en-US" sz="1600" dirty="0">
                <a:latin typeface="Courier New" panose="02070309020205020404" pitchFamily="49" charset="0"/>
              </a:rPr>
              <a:t> subtree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b="1" dirty="0">
                <a:latin typeface="Courier New" panose="02070309020205020404" pitchFamily="49" charset="0"/>
              </a:rPr>
              <a:t>else</a:t>
            </a:r>
            <a:r>
              <a:rPr lang="en-US" altLang="en-US" sz="16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</a:t>
            </a:r>
            <a:r>
              <a:rPr lang="en-US" altLang="en-US" sz="1600" b="1" dirty="0">
                <a:latin typeface="Courier New" panose="02070309020205020404" pitchFamily="49" charset="0"/>
              </a:rPr>
              <a:t>return</a:t>
            </a:r>
            <a:r>
              <a:rPr lang="en-US" altLang="en-US" sz="1600" dirty="0">
                <a:latin typeface="Courier New" panose="02070309020205020404" pitchFamily="49" charset="0"/>
              </a:rPr>
              <a:t> self._</a:t>
            </a:r>
            <a:r>
              <a:rPr lang="en-US" altLang="en-US" sz="1600" dirty="0" err="1">
                <a:latin typeface="Courier New" panose="02070309020205020404" pitchFamily="49" charset="0"/>
              </a:rPr>
              <a:t>bstMinimum</a:t>
            </a:r>
            <a:r>
              <a:rPr lang="en-US" altLang="en-US" sz="1600" dirty="0">
                <a:latin typeface="Courier New" panose="02070309020205020404" pitchFamily="49" charset="0"/>
              </a:rPr>
              <a:t>( </a:t>
            </a:r>
            <a:r>
              <a:rPr lang="en-US" altLang="en-US" sz="1600" dirty="0" err="1">
                <a:latin typeface="Courier New" panose="02070309020205020404" pitchFamily="49" charset="0"/>
              </a:rPr>
              <a:t>subtree.left</a:t>
            </a:r>
            <a:r>
              <a:rPr lang="en-US" altLang="en-US" sz="1600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endParaRPr lang="en-US" altLang="en-US" sz="136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6782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62F84DC-B9F9-4F86-BA6E-5B8B8843110D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BST – Insertions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271"/>
            <a:ext cx="6719020" cy="3394440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When a BST is constructed, the keys are added one at a time. As keys are inserted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new node is created for each key.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node is linked into its proper position within the tree.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search tree property must be maintained.</a:t>
            </a:r>
          </a:p>
        </p:txBody>
      </p:sp>
    </p:spTree>
    <p:extLst>
      <p:ext uri="{BB962C8B-B14F-4D97-AF65-F5344CB8AC3E}">
        <p14:creationId xmlns:p14="http://schemas.microsoft.com/office/powerpoint/2010/main" val="40699652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D79854E-EB1B-4937-BD8E-D6F4099AA1EC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Building a BST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70881" y="938435"/>
            <a:ext cx="618948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Suppose we want to build a BST from the key list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655769" y="1624505"/>
            <a:ext cx="2901395" cy="1837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0286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00" b="1" dirty="0">
                <a:latin typeface="Courier New" panose="02070309020205020404" pitchFamily="49" charset="0"/>
              </a:rPr>
              <a:t>60  25  100  35  17  80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121" y="2117813"/>
            <a:ext cx="4720680" cy="2783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36174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6903D86-2F8C-4821-AF37-2E68D3F86DC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BST – Insertion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868990"/>
            <a:ext cx="732984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Building a BST by hand is easy. How do we insert an entry in program code?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What happens if we use the search method from earlier to search for key 30?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475" y="2819069"/>
            <a:ext cx="2161080" cy="2118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57240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D773666-3F26-493F-913F-7FF3AE4D2D4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BST – Insertion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5361" y="1125478"/>
            <a:ext cx="6293444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We can insert the new node where the search fell off the tree.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001" y="2096675"/>
            <a:ext cx="2160000" cy="24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83591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7236DD2-E687-433D-A342-6C64838A0B7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BST – Insert Implementation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911961" y="1210951"/>
            <a:ext cx="5972400" cy="352728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200" b="1" dirty="0">
                <a:latin typeface="Courier New" panose="02070309020205020404" pitchFamily="49" charset="0"/>
              </a:rPr>
              <a:t>class BST : </a:t>
            </a:r>
          </a:p>
          <a:p>
            <a:pPr>
              <a:lnSpc>
                <a:spcPct val="94000"/>
              </a:lnSpc>
            </a:pPr>
            <a:r>
              <a:rPr lang="en-US" altLang="en-US" sz="12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200" dirty="0">
                <a:latin typeface="Courier New" panose="02070309020205020404" pitchFamily="49" charset="0"/>
              </a:rPr>
              <a:t> add( self, key, value ):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node = self._</a:t>
            </a:r>
            <a:r>
              <a:rPr lang="en-US" altLang="en-US" sz="1200" dirty="0" err="1">
                <a:latin typeface="Courier New" panose="02070309020205020404" pitchFamily="49" charset="0"/>
              </a:rPr>
              <a:t>bstSearch</a:t>
            </a:r>
            <a:r>
              <a:rPr lang="en-US" altLang="en-US" sz="1200" dirty="0">
                <a:latin typeface="Courier New" panose="02070309020205020404" pitchFamily="49" charset="0"/>
              </a:rPr>
              <a:t>( key )    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b="1" dirty="0">
                <a:latin typeface="Courier New" panose="02070309020205020404" pitchFamily="49" charset="0"/>
              </a:rPr>
              <a:t>if</a:t>
            </a:r>
            <a:r>
              <a:rPr lang="en-US" altLang="en-US" sz="1200" dirty="0">
                <a:latin typeface="Courier New" panose="02070309020205020404" pitchFamily="49" charset="0"/>
              </a:rPr>
              <a:t> node </a:t>
            </a:r>
            <a:r>
              <a:rPr lang="en-US" altLang="en-US" sz="1200" b="1" dirty="0">
                <a:latin typeface="Courier New" panose="02070309020205020404" pitchFamily="49" charset="0"/>
              </a:rPr>
              <a:t>is not</a:t>
            </a:r>
            <a:r>
              <a:rPr lang="en-US" altLang="en-US" sz="1200" dirty="0">
                <a:latin typeface="Courier New" panose="02070309020205020404" pitchFamily="49" charset="0"/>
              </a:rPr>
              <a:t> None :  # just update the value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  </a:t>
            </a:r>
            <a:r>
              <a:rPr lang="en-US" altLang="en-US" sz="1200" dirty="0" err="1">
                <a:latin typeface="Courier New" panose="02070309020205020404" pitchFamily="49" charset="0"/>
              </a:rPr>
              <a:t>node.value</a:t>
            </a:r>
            <a:r>
              <a:rPr lang="en-US" altLang="en-US" sz="1200" dirty="0">
                <a:latin typeface="Courier New" panose="02070309020205020404" pitchFamily="49" charset="0"/>
              </a:rPr>
              <a:t> = value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  </a:t>
            </a:r>
            <a:r>
              <a:rPr lang="en-US" altLang="en-US" sz="1200" b="1" dirty="0">
                <a:latin typeface="Courier New" panose="02070309020205020404" pitchFamily="49" charset="0"/>
              </a:rPr>
              <a:t>return</a:t>
            </a:r>
            <a:r>
              <a:rPr lang="en-US" altLang="en-US" sz="1200" dirty="0">
                <a:latin typeface="Courier New" panose="02070309020205020404" pitchFamily="49" charset="0"/>
              </a:rPr>
              <a:t> False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b="1" dirty="0">
                <a:latin typeface="Courier New" panose="02070309020205020404" pitchFamily="49" charset="0"/>
              </a:rPr>
              <a:t>else</a:t>
            </a:r>
            <a:r>
              <a:rPr lang="en-US" altLang="en-US" sz="12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  </a:t>
            </a:r>
            <a:r>
              <a:rPr lang="en-US" altLang="en-US" sz="1200" dirty="0" err="1">
                <a:latin typeface="Courier New" panose="02070309020205020404" pitchFamily="49" charset="0"/>
              </a:rPr>
              <a:t>self._root</a:t>
            </a:r>
            <a:r>
              <a:rPr lang="en-US" altLang="en-US" sz="1200" dirty="0">
                <a:latin typeface="Courier New" panose="02070309020205020404" pitchFamily="49" charset="0"/>
              </a:rPr>
              <a:t> = self._</a:t>
            </a:r>
            <a:r>
              <a:rPr lang="en-US" altLang="en-US" sz="1200" dirty="0" err="1">
                <a:latin typeface="Courier New" panose="02070309020205020404" pitchFamily="49" charset="0"/>
              </a:rPr>
              <a:t>bstInsert</a:t>
            </a:r>
            <a:r>
              <a:rPr lang="en-US" altLang="en-US" sz="1200" dirty="0">
                <a:latin typeface="Courier New" panose="02070309020205020404" pitchFamily="49" charset="0"/>
              </a:rPr>
              <a:t>( </a:t>
            </a:r>
            <a:r>
              <a:rPr lang="en-US" altLang="en-US" sz="1200" dirty="0" err="1">
                <a:latin typeface="Courier New" panose="02070309020205020404" pitchFamily="49" charset="0"/>
              </a:rPr>
              <a:t>self._root</a:t>
            </a:r>
            <a:r>
              <a:rPr lang="en-US" altLang="en-US" sz="1200" dirty="0">
                <a:latin typeface="Courier New" panose="02070309020205020404" pitchFamily="49" charset="0"/>
              </a:rPr>
              <a:t>, key, value )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  </a:t>
            </a:r>
            <a:r>
              <a:rPr lang="en-US" altLang="en-US" sz="1200" dirty="0" err="1">
                <a:latin typeface="Courier New" panose="02070309020205020404" pitchFamily="49" charset="0"/>
              </a:rPr>
              <a:t>self._size</a:t>
            </a:r>
            <a:r>
              <a:rPr lang="en-US" altLang="en-US" sz="1200" dirty="0">
                <a:latin typeface="Courier New" panose="02070309020205020404" pitchFamily="49" charset="0"/>
              </a:rPr>
              <a:t> += 1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  </a:t>
            </a:r>
            <a:r>
              <a:rPr lang="en-US" altLang="en-US" sz="1200" b="1" dirty="0">
                <a:latin typeface="Courier New" panose="02070309020205020404" pitchFamily="49" charset="0"/>
              </a:rPr>
              <a:t>return</a:t>
            </a:r>
            <a:r>
              <a:rPr lang="en-US" altLang="en-US" sz="1200" dirty="0">
                <a:latin typeface="Courier New" panose="02070309020205020404" pitchFamily="49" charset="0"/>
              </a:rPr>
              <a:t> True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 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200" dirty="0">
                <a:latin typeface="Courier New" panose="02070309020205020404" pitchFamily="49" charset="0"/>
              </a:rPr>
              <a:t> _</a:t>
            </a:r>
            <a:r>
              <a:rPr lang="en-US" altLang="en-US" sz="1200" dirty="0" err="1">
                <a:latin typeface="Courier New" panose="02070309020205020404" pitchFamily="49" charset="0"/>
              </a:rPr>
              <a:t>bstInsert</a:t>
            </a:r>
            <a:r>
              <a:rPr lang="en-US" altLang="en-US" sz="1200" dirty="0">
                <a:latin typeface="Courier New" panose="02070309020205020404" pitchFamily="49" charset="0"/>
              </a:rPr>
              <a:t>( self, subtree, key, value ):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b="1" dirty="0">
                <a:latin typeface="Courier New" panose="02070309020205020404" pitchFamily="49" charset="0"/>
              </a:rPr>
              <a:t>if</a:t>
            </a:r>
            <a:r>
              <a:rPr lang="en-US" altLang="en-US" sz="1200" dirty="0">
                <a:latin typeface="Courier New" panose="02070309020205020404" pitchFamily="49" charset="0"/>
              </a:rPr>
              <a:t> subtree </a:t>
            </a:r>
            <a:r>
              <a:rPr lang="en-US" altLang="en-US" sz="1200" b="1" dirty="0">
                <a:latin typeface="Courier New" panose="02070309020205020404" pitchFamily="49" charset="0"/>
              </a:rPr>
              <a:t>is</a:t>
            </a:r>
            <a:r>
              <a:rPr lang="en-US" altLang="en-US" sz="1200" dirty="0">
                <a:latin typeface="Courier New" panose="02070309020205020404" pitchFamily="49" charset="0"/>
              </a:rPr>
              <a:t> None :   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  subtree = _</a:t>
            </a:r>
            <a:r>
              <a:rPr lang="en-US" altLang="en-US" sz="1200" dirty="0" err="1">
                <a:latin typeface="Courier New" panose="02070309020205020404" pitchFamily="49" charset="0"/>
              </a:rPr>
              <a:t>BSTMapNode</a:t>
            </a:r>
            <a:r>
              <a:rPr lang="en-US" altLang="en-US" sz="1200" dirty="0">
                <a:latin typeface="Courier New" panose="02070309020205020404" pitchFamily="49" charset="0"/>
              </a:rPr>
              <a:t>( key, value )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b="1" dirty="0" err="1">
                <a:latin typeface="Courier New" panose="02070309020205020404" pitchFamily="49" charset="0"/>
              </a:rPr>
              <a:t>elif</a:t>
            </a:r>
            <a:r>
              <a:rPr lang="en-US" altLang="en-US" sz="1200" dirty="0">
                <a:latin typeface="Courier New" panose="02070309020205020404" pitchFamily="49" charset="0"/>
              </a:rPr>
              <a:t> key &lt; </a:t>
            </a:r>
            <a:r>
              <a:rPr lang="en-US" altLang="en-US" sz="1200" dirty="0" err="1">
                <a:latin typeface="Courier New" panose="02070309020205020404" pitchFamily="49" charset="0"/>
              </a:rPr>
              <a:t>subtree.key</a:t>
            </a:r>
            <a:r>
              <a:rPr lang="en-US" altLang="en-US" sz="12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  </a:t>
            </a:r>
            <a:r>
              <a:rPr lang="en-US" altLang="en-US" sz="1200" dirty="0" err="1">
                <a:latin typeface="Courier New" panose="02070309020205020404" pitchFamily="49" charset="0"/>
              </a:rPr>
              <a:t>subtree.left</a:t>
            </a:r>
            <a:r>
              <a:rPr lang="en-US" altLang="en-US" sz="1200" dirty="0">
                <a:latin typeface="Courier New" panose="02070309020205020404" pitchFamily="49" charset="0"/>
              </a:rPr>
              <a:t> = self._</a:t>
            </a:r>
            <a:r>
              <a:rPr lang="en-US" altLang="en-US" sz="1200" dirty="0" err="1">
                <a:latin typeface="Courier New" panose="02070309020205020404" pitchFamily="49" charset="0"/>
              </a:rPr>
              <a:t>bstInsert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subtree.left</a:t>
            </a:r>
            <a:r>
              <a:rPr lang="en-US" altLang="en-US" sz="1200" dirty="0">
                <a:latin typeface="Courier New" panose="02070309020205020404" pitchFamily="49" charset="0"/>
              </a:rPr>
              <a:t>, key, value)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b="1" dirty="0" err="1">
                <a:latin typeface="Courier New" panose="02070309020205020404" pitchFamily="49" charset="0"/>
              </a:rPr>
              <a:t>elif</a:t>
            </a:r>
            <a:r>
              <a:rPr lang="en-US" altLang="en-US" sz="1200" dirty="0">
                <a:latin typeface="Courier New" panose="02070309020205020404" pitchFamily="49" charset="0"/>
              </a:rPr>
              <a:t> key &gt; </a:t>
            </a:r>
            <a:r>
              <a:rPr lang="en-US" altLang="en-US" sz="1200" dirty="0" err="1">
                <a:latin typeface="Courier New" panose="02070309020205020404" pitchFamily="49" charset="0"/>
              </a:rPr>
              <a:t>subtree.key</a:t>
            </a:r>
            <a:r>
              <a:rPr lang="en-US" altLang="en-US" sz="12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  </a:t>
            </a:r>
            <a:r>
              <a:rPr lang="en-US" altLang="en-US" sz="1200" dirty="0" err="1">
                <a:latin typeface="Courier New" panose="02070309020205020404" pitchFamily="49" charset="0"/>
              </a:rPr>
              <a:t>subtree.right</a:t>
            </a:r>
            <a:r>
              <a:rPr lang="en-US" altLang="en-US" sz="1200" dirty="0">
                <a:latin typeface="Courier New" panose="02070309020205020404" pitchFamily="49" charset="0"/>
              </a:rPr>
              <a:t> = self._</a:t>
            </a:r>
            <a:r>
              <a:rPr lang="en-US" altLang="en-US" sz="1200" dirty="0" err="1">
                <a:latin typeface="Courier New" panose="02070309020205020404" pitchFamily="49" charset="0"/>
              </a:rPr>
              <a:t>bstInsert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subtree.right</a:t>
            </a:r>
            <a:r>
              <a:rPr lang="en-US" altLang="en-US" sz="1200" dirty="0">
                <a:latin typeface="Courier New" panose="02070309020205020404" pitchFamily="49" charset="0"/>
              </a:rPr>
              <a:t>, key, value)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b="1" dirty="0">
                <a:latin typeface="Courier New" panose="02070309020205020404" pitchFamily="49" charset="0"/>
              </a:rPr>
              <a:t>return</a:t>
            </a:r>
            <a:r>
              <a:rPr lang="en-US" altLang="en-US" sz="1200" dirty="0">
                <a:latin typeface="Courier New" panose="02070309020205020404" pitchFamily="49" charset="0"/>
              </a:rPr>
              <a:t> subtree</a:t>
            </a:r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 dirty="0">
                <a:solidFill>
                  <a:srgbClr val="FFFFFF"/>
                </a:solidFill>
              </a:rPr>
              <a:t>bst.py</a:t>
            </a:r>
          </a:p>
        </p:txBody>
      </p:sp>
    </p:spTree>
    <p:extLst>
      <p:ext uri="{BB962C8B-B14F-4D97-AF65-F5344CB8AC3E}">
        <p14:creationId xmlns:p14="http://schemas.microsoft.com/office/powerpoint/2010/main" val="35779009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/>
              <a:t>Binary Search Tree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73442">
              <a:buSzPct val="45000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Revised based on textbook author’s notes.</a:t>
            </a:r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63172E0-0628-40DA-B6EE-06E9F3FC3E60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BST – Insert Steps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1" y="1242271"/>
            <a:ext cx="57445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/>
              <a:t>Add 30 to our sample BST.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053" y="2113635"/>
            <a:ext cx="6280788" cy="2206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4310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0E9D29E-B009-4860-BA78-A53E6103E4E2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BST – Insert Steps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241" y="1064071"/>
            <a:ext cx="4597560" cy="36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11700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095B1C7-4C1C-407B-964C-F39DAF7C8E3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Search Trees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271"/>
            <a:ext cx="6719020" cy="3394440"/>
          </a:xfrm>
          <a:ln/>
        </p:spPr>
        <p:txBody>
          <a:bodyPr>
            <a:normAutofit fontScale="92500" lnSpcReduction="1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tree structure can be used for searching.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Each node contains a search </a:t>
            </a:r>
            <a:r>
              <a:rPr lang="en-US" altLang="en-US" b="1" dirty="0"/>
              <a:t>key</a:t>
            </a:r>
            <a:r>
              <a:rPr lang="en-US" altLang="en-US" dirty="0"/>
              <a:t> as part of its </a:t>
            </a:r>
            <a:r>
              <a:rPr lang="en-US" altLang="en-US" b="1" dirty="0"/>
              <a:t>data</a:t>
            </a:r>
            <a:r>
              <a:rPr lang="en-US" altLang="en-US" dirty="0"/>
              <a:t>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Nodes are organized based on the relationship between the keys.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Search trees can be used to implement various types of data structures.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Most common use is with the Map ADT.</a:t>
            </a:r>
          </a:p>
        </p:txBody>
      </p:sp>
    </p:spTree>
    <p:extLst>
      <p:ext uri="{BB962C8B-B14F-4D97-AF65-F5344CB8AC3E}">
        <p14:creationId xmlns:p14="http://schemas.microsoft.com/office/powerpoint/2010/main" val="23515633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CA7AE6A-0436-4082-AC6A-420DCB88D43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solidFill>
            <a:srgbClr val="E6E6E6"/>
          </a:solidFill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Binary Search Tree (BST)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65195" y="1242271"/>
            <a:ext cx="6195166" cy="3394440"/>
          </a:xfrm>
          <a:ln/>
        </p:spPr>
        <p:txBody>
          <a:bodyPr>
            <a:normAutofit lnSpcReduction="1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binary tree in which each node contains a search key and the tree is structured such that for each interior node </a:t>
            </a:r>
            <a:r>
              <a:rPr lang="en-US" altLang="en-US" b="1" dirty="0"/>
              <a:t>V</a:t>
            </a:r>
            <a:r>
              <a:rPr lang="en-US" altLang="en-US" dirty="0"/>
              <a:t>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All keys less than the key in node </a:t>
            </a:r>
            <a:r>
              <a:rPr lang="en-US" altLang="en-US" b="1" dirty="0"/>
              <a:t>V</a:t>
            </a:r>
            <a:r>
              <a:rPr lang="en-US" altLang="en-US" dirty="0"/>
              <a:t> are stored in the left subtree of </a:t>
            </a:r>
            <a:r>
              <a:rPr lang="en-US" altLang="en-US" b="1" dirty="0"/>
              <a:t>V</a:t>
            </a:r>
            <a:r>
              <a:rPr lang="en-US" altLang="en-US" dirty="0"/>
              <a:t>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All keys greater than the key in node </a:t>
            </a:r>
            <a:r>
              <a:rPr lang="en-US" altLang="en-US" b="1" dirty="0"/>
              <a:t>V</a:t>
            </a:r>
            <a:r>
              <a:rPr lang="en-US" altLang="en-US" dirty="0"/>
              <a:t> are stored in the right subtree of </a:t>
            </a:r>
            <a:r>
              <a:rPr lang="en-US" altLang="en-US" b="1" dirty="0"/>
              <a:t>V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71559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E69C424-4FC5-48BF-BBBA-2C0A5584F16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BST Example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022611"/>
            <a:ext cx="641880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Consider the example tree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320" y="1695995"/>
            <a:ext cx="2592000" cy="2887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20317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60CEF59-F2DF-4E3A-ADC7-431CEBC870F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BST – ADT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678706" y="1113750"/>
            <a:ext cx="5802790" cy="37033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200" i="1" dirty="0">
                <a:solidFill>
                  <a:srgbClr val="003B7C"/>
                </a:solidFill>
                <a:latin typeface="Courier New" panose="02070309020205020404" pitchFamily="49" charset="0"/>
              </a:rPr>
              <a:t># We use an unique name to distinguish this version</a:t>
            </a:r>
          </a:p>
          <a:p>
            <a:pPr>
              <a:lnSpc>
                <a:spcPct val="94000"/>
              </a:lnSpc>
            </a:pPr>
            <a:r>
              <a:rPr lang="en-US" altLang="en-US" sz="1200" i="1" dirty="0">
                <a:solidFill>
                  <a:srgbClr val="003B7C"/>
                </a:solidFill>
                <a:latin typeface="Courier New" panose="02070309020205020404" pitchFamily="49" charset="0"/>
              </a:rPr>
              <a:t># from others in the chapter.</a:t>
            </a:r>
          </a:p>
          <a:p>
            <a:pPr>
              <a:lnSpc>
                <a:spcPct val="94000"/>
              </a:lnSpc>
            </a:pPr>
            <a:r>
              <a:rPr lang="en-US" altLang="en-US" sz="1200" b="1" dirty="0">
                <a:latin typeface="Courier New" panose="02070309020205020404" pitchFamily="49" charset="0"/>
              </a:rPr>
              <a:t>class</a:t>
            </a:r>
            <a:r>
              <a:rPr lang="en-US" altLang="en-US" sz="1200" dirty="0">
                <a:latin typeface="Courier New" panose="02070309020205020404" pitchFamily="49" charset="0"/>
              </a:rPr>
              <a:t> BST :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200" dirty="0">
                <a:latin typeface="Courier New" panose="02070309020205020404" pitchFamily="49" charset="0"/>
              </a:rPr>
              <a:t> __</a:t>
            </a:r>
            <a:r>
              <a:rPr lang="en-US" altLang="en-US" sz="1200" dirty="0" err="1">
                <a:latin typeface="Courier New" panose="02070309020205020404" pitchFamily="49" charset="0"/>
              </a:rPr>
              <a:t>init</a:t>
            </a:r>
            <a:r>
              <a:rPr lang="en-US" altLang="en-US" sz="1200" dirty="0">
                <a:latin typeface="Courier New" panose="02070309020205020404" pitchFamily="49" charset="0"/>
              </a:rPr>
              <a:t>__( self ):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dirty="0" err="1">
                <a:latin typeface="Courier New" panose="02070309020205020404" pitchFamily="49" charset="0"/>
              </a:rPr>
              <a:t>self._root</a:t>
            </a:r>
            <a:r>
              <a:rPr lang="en-US" altLang="en-US" sz="1200" dirty="0">
                <a:latin typeface="Courier New" panose="02070309020205020404" pitchFamily="49" charset="0"/>
              </a:rPr>
              <a:t> = None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dirty="0" err="1">
                <a:latin typeface="Courier New" panose="02070309020205020404" pitchFamily="49" charset="0"/>
              </a:rPr>
              <a:t>self._size</a:t>
            </a:r>
            <a:r>
              <a:rPr lang="en-US" altLang="en-US" sz="1200" dirty="0">
                <a:latin typeface="Courier New" panose="02070309020205020404" pitchFamily="49" charset="0"/>
              </a:rPr>
              <a:t> = 0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200" dirty="0">
                <a:latin typeface="Courier New" panose="02070309020205020404" pitchFamily="49" charset="0"/>
              </a:rPr>
              <a:t> __</a:t>
            </a:r>
            <a:r>
              <a:rPr lang="en-US" altLang="en-US" sz="1200" dirty="0" err="1">
                <a:latin typeface="Courier New" panose="02070309020205020404" pitchFamily="49" charset="0"/>
              </a:rPr>
              <a:t>len</a:t>
            </a:r>
            <a:r>
              <a:rPr lang="en-US" altLang="en-US" sz="1200" dirty="0">
                <a:latin typeface="Courier New" panose="02070309020205020404" pitchFamily="49" charset="0"/>
              </a:rPr>
              <a:t>__( self ): 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b="1" dirty="0">
                <a:latin typeface="Courier New" panose="02070309020205020404" pitchFamily="49" charset="0"/>
              </a:rPr>
              <a:t>return</a:t>
            </a:r>
            <a:r>
              <a:rPr lang="en-US" altLang="en-US" sz="1200" dirty="0">
                <a:latin typeface="Courier New" panose="02070309020205020404" pitchFamily="49" charset="0"/>
              </a:rPr>
              <a:t> </a:t>
            </a:r>
            <a:r>
              <a:rPr lang="en-US" altLang="en-US" sz="1200" dirty="0" err="1">
                <a:latin typeface="Courier New" panose="02070309020205020404" pitchFamily="49" charset="0"/>
              </a:rPr>
              <a:t>self._size</a:t>
            </a:r>
            <a:r>
              <a:rPr lang="en-US" altLang="en-US" sz="1200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2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        </a:t>
            </a:r>
          </a:p>
          <a:p>
            <a:pPr>
              <a:lnSpc>
                <a:spcPct val="94000"/>
              </a:lnSpc>
            </a:pPr>
            <a:r>
              <a:rPr lang="en-US" altLang="en-US" sz="1200" i="1" dirty="0">
                <a:solidFill>
                  <a:srgbClr val="003B7C"/>
                </a:solidFill>
                <a:latin typeface="Courier New" panose="02070309020205020404" pitchFamily="49" charset="0"/>
              </a:rPr>
              <a:t># Storage class for the binary search tree nodes.</a:t>
            </a:r>
          </a:p>
          <a:p>
            <a:pPr>
              <a:lnSpc>
                <a:spcPct val="94000"/>
              </a:lnSpc>
            </a:pPr>
            <a:r>
              <a:rPr lang="en-US" altLang="en-US" sz="1200" b="1" dirty="0">
                <a:latin typeface="Courier New" panose="02070309020205020404" pitchFamily="49" charset="0"/>
              </a:rPr>
              <a:t>class</a:t>
            </a:r>
            <a:r>
              <a:rPr lang="en-US" altLang="en-US" sz="1200" dirty="0">
                <a:latin typeface="Courier New" panose="02070309020205020404" pitchFamily="49" charset="0"/>
              </a:rPr>
              <a:t> _</a:t>
            </a:r>
            <a:r>
              <a:rPr lang="en-US" altLang="en-US" sz="1200" dirty="0" err="1">
                <a:latin typeface="Courier New" panose="02070309020205020404" pitchFamily="49" charset="0"/>
              </a:rPr>
              <a:t>BSTNode</a:t>
            </a:r>
            <a:r>
              <a:rPr lang="en-US" altLang="en-US" sz="1200" dirty="0">
                <a:latin typeface="Courier New" panose="02070309020205020404" pitchFamily="49" charset="0"/>
              </a:rPr>
              <a:t> :                        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200" dirty="0">
                <a:latin typeface="Courier New" panose="02070309020205020404" pitchFamily="49" charset="0"/>
              </a:rPr>
              <a:t> __</a:t>
            </a:r>
            <a:r>
              <a:rPr lang="en-US" altLang="en-US" sz="1200" dirty="0" err="1">
                <a:latin typeface="Courier New" panose="02070309020205020404" pitchFamily="49" charset="0"/>
              </a:rPr>
              <a:t>init</a:t>
            </a:r>
            <a:r>
              <a:rPr lang="en-US" altLang="en-US" sz="1200" dirty="0">
                <a:latin typeface="Courier New" panose="02070309020205020404" pitchFamily="49" charset="0"/>
              </a:rPr>
              <a:t>__( self, key, data ):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dirty="0" err="1">
                <a:latin typeface="Courier New" panose="02070309020205020404" pitchFamily="49" charset="0"/>
              </a:rPr>
              <a:t>self.key</a:t>
            </a:r>
            <a:r>
              <a:rPr lang="en-US" altLang="en-US" sz="1200" dirty="0">
                <a:latin typeface="Courier New" panose="02070309020205020404" pitchFamily="49" charset="0"/>
              </a:rPr>
              <a:t> = key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dirty="0" err="1">
                <a:latin typeface="Courier New" panose="02070309020205020404" pitchFamily="49" charset="0"/>
              </a:rPr>
              <a:t>self.data</a:t>
            </a:r>
            <a:r>
              <a:rPr lang="en-US" altLang="en-US" sz="1200" dirty="0">
                <a:latin typeface="Courier New" panose="02070309020205020404" pitchFamily="49" charset="0"/>
              </a:rPr>
              <a:t> = data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dirty="0" err="1">
                <a:latin typeface="Courier New" panose="02070309020205020404" pitchFamily="49" charset="0"/>
              </a:rPr>
              <a:t>self.left</a:t>
            </a:r>
            <a:r>
              <a:rPr lang="en-US" altLang="en-US" sz="1200" dirty="0">
                <a:latin typeface="Courier New" panose="02070309020205020404" pitchFamily="49" charset="0"/>
              </a:rPr>
              <a:t> = None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dirty="0" err="1">
                <a:latin typeface="Courier New" panose="02070309020205020404" pitchFamily="49" charset="0"/>
              </a:rPr>
              <a:t>self.right</a:t>
            </a:r>
            <a:r>
              <a:rPr lang="en-US" altLang="en-US" sz="1200" dirty="0">
                <a:latin typeface="Courier New" panose="02070309020205020404" pitchFamily="49" charset="0"/>
              </a:rPr>
              <a:t> = None                   </a:t>
            </a:r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 dirty="0">
                <a:solidFill>
                  <a:srgbClr val="FFFFFF"/>
                </a:solidFill>
              </a:rPr>
              <a:t>bst.py</a:t>
            </a:r>
          </a:p>
        </p:txBody>
      </p:sp>
    </p:spTree>
    <p:extLst>
      <p:ext uri="{BB962C8B-B14F-4D97-AF65-F5344CB8AC3E}">
        <p14:creationId xmlns:p14="http://schemas.microsoft.com/office/powerpoint/2010/main" val="33086038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4637347-A1AB-49D7-9099-8F558BA6CFB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BST – Searching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946891"/>
            <a:ext cx="687172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search begins at the root node.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target is compared to the key at each node. 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path depends on the relationship between the target and the key in the node.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475" y="3307707"/>
            <a:ext cx="3403080" cy="17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35652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7DF9D8-36B7-4838-B268-F578316E54E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BST – Search Example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271"/>
            <a:ext cx="6653281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Suppose we want to search for 29 in our BST.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001" y="1978725"/>
            <a:ext cx="2592000" cy="288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08932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49C85A0-D743-444C-9AB9-70E2FAD8F9D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BST – Search Example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146777"/>
            <a:ext cx="67190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What if the key is not in the tree? Search for key 68 in our BST.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001" y="2054747"/>
            <a:ext cx="2592000" cy="288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10830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1906</TotalTime>
  <Words>924</Words>
  <Application>Microsoft Office PowerPoint</Application>
  <PresentationFormat>On-screen Show (16:9)</PresentationFormat>
  <Paragraphs>156</Paragraphs>
  <Slides>21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ＭＳ Ｐゴシック</vt:lpstr>
      <vt:lpstr>Arial</vt:lpstr>
      <vt:lpstr>Bitstream Vera Sans</vt:lpstr>
      <vt:lpstr>Calibri</vt:lpstr>
      <vt:lpstr>Courier New</vt:lpstr>
      <vt:lpstr>Times New Roman</vt:lpstr>
      <vt:lpstr>Wingdings</vt:lpstr>
      <vt:lpstr>Office Theme</vt:lpstr>
      <vt:lpstr>PowerPoint Presentation</vt:lpstr>
      <vt:lpstr>Binary Search Tree</vt:lpstr>
      <vt:lpstr>Search Trees</vt:lpstr>
      <vt:lpstr>Binary Search Tree (BST)</vt:lpstr>
      <vt:lpstr>BST Example</vt:lpstr>
      <vt:lpstr>BST – ADT</vt:lpstr>
      <vt:lpstr>BST – Searching</vt:lpstr>
      <vt:lpstr>BST – Search Example</vt:lpstr>
      <vt:lpstr>BST – Search Example</vt:lpstr>
      <vt:lpstr>BST – Search Implementation</vt:lpstr>
      <vt:lpstr>PowerPoint Presentation</vt:lpstr>
      <vt:lpstr>PowerPoint Presentation</vt:lpstr>
      <vt:lpstr>BST – Min or Max Key</vt:lpstr>
      <vt:lpstr>BST – Min or Max Key</vt:lpstr>
      <vt:lpstr>BST – Insertions</vt:lpstr>
      <vt:lpstr>Building a BST</vt:lpstr>
      <vt:lpstr>BST – Insertion</vt:lpstr>
      <vt:lpstr>BST – Insertion</vt:lpstr>
      <vt:lpstr>BST – Insert Implementation</vt:lpstr>
      <vt:lpstr>BST – Insert Steps</vt:lpstr>
      <vt:lpstr>BST – Insert Steps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176</cp:revision>
  <dcterms:created xsi:type="dcterms:W3CDTF">2013-08-21T19:17:07Z</dcterms:created>
  <dcterms:modified xsi:type="dcterms:W3CDTF">2020-04-05T14:02:52Z</dcterms:modified>
</cp:coreProperties>
</file>