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70" r:id="rId3"/>
    <p:sldId id="281" r:id="rId4"/>
    <p:sldId id="283" r:id="rId5"/>
    <p:sldId id="271" r:id="rId6"/>
    <p:sldId id="272" r:id="rId7"/>
    <p:sldId id="273" r:id="rId8"/>
    <p:sldId id="274" r:id="rId9"/>
    <p:sldId id="275" r:id="rId10"/>
    <p:sldId id="276" r:id="rId11"/>
    <p:sldId id="282" r:id="rId12"/>
    <p:sldId id="277" r:id="rId13"/>
    <p:sldId id="278" r:id="rId14"/>
    <p:sldId id="279" r:id="rId15"/>
    <p:sldId id="28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007033"/>
    <a:srgbClr val="FE9202"/>
    <a:srgbClr val="00AACC"/>
    <a:srgbClr val="6C1A00"/>
    <a:srgbClr val="5EEC3C"/>
    <a:srgbClr val="FFCC66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67"/>
      </p:cViewPr>
      <p:guideLst/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A1BAB4-D335-49DC-9F76-7C19579C99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CD9617-3045-45E4-AC64-90307D7E83E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7825" name="Rectangle 1">
            <a:extLst>
              <a:ext uri="{FF2B5EF4-FFF2-40B4-BE49-F238E27FC236}">
                <a16:creationId xmlns:a16="http://schemas.microsoft.com/office/drawing/2014/main" id="{A21BC8FE-94C7-4A41-849A-7A0A83F583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3BE6AADD-A4D6-4F09-A150-DCAE9C9F381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4806C08-2392-4BAC-9EDB-CE423AD825A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FBAAE8-A5FA-4AFA-9D41-E72F4838F7E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8849" name="Rectangle 1">
            <a:extLst>
              <a:ext uri="{FF2B5EF4-FFF2-40B4-BE49-F238E27FC236}">
                <a16:creationId xmlns:a16="http://schemas.microsoft.com/office/drawing/2014/main" id="{7F2ADF36-8272-4A1D-9521-9E913AD26EE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4FA47730-8FEF-48F2-9D5E-2692717946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B8A8234-CBB9-47F8-98EA-CD3DB34B87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C652B5-34E4-416D-A9E3-6F0745C7FC5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9873" name="Rectangle 1">
            <a:extLst>
              <a:ext uri="{FF2B5EF4-FFF2-40B4-BE49-F238E27FC236}">
                <a16:creationId xmlns:a16="http://schemas.microsoft.com/office/drawing/2014/main" id="{BEE6F265-0B7C-4D43-923A-E6C7C283732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AC00D73A-B291-4491-8340-D81DF3327F3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BA0947E-B834-43B6-B1B7-2B07CD230A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176584-C65C-49B3-8E60-55610692095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9633" name="Rectangle 1">
            <a:extLst>
              <a:ext uri="{FF2B5EF4-FFF2-40B4-BE49-F238E27FC236}">
                <a16:creationId xmlns:a16="http://schemas.microsoft.com/office/drawing/2014/main" id="{9CA5F893-48BA-4A2A-A702-296741FC3BF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2E55A20F-EB55-4349-A4B7-22B792DFBD6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146C9B-28E5-47E0-979B-FAF00AA7AF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03C24B-04AC-40F7-866B-D6F7E2DBCAB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0657" name="Rectangle 1">
            <a:extLst>
              <a:ext uri="{FF2B5EF4-FFF2-40B4-BE49-F238E27FC236}">
                <a16:creationId xmlns:a16="http://schemas.microsoft.com/office/drawing/2014/main" id="{6709C6F8-0A6C-439C-A8B4-A13D14E227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237E7A90-DEFB-42F1-8AFE-C6344A3B4A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92D574-81F0-4973-93B2-13FF8EADC7E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9FD010-0CA0-46BF-AD01-154EFAEFE33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681" name="Rectangle 1">
            <a:extLst>
              <a:ext uri="{FF2B5EF4-FFF2-40B4-BE49-F238E27FC236}">
                <a16:creationId xmlns:a16="http://schemas.microsoft.com/office/drawing/2014/main" id="{7B33D5C4-325B-4D94-808C-B04193B633A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6B1F84A-1C56-4456-92FE-B5183431C90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6F2D4B5-6D62-4B7D-A111-021D547CA40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9DAEB-5A0E-4DC6-940A-BEEFE7E22D7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2705" name="Rectangle 1">
            <a:extLst>
              <a:ext uri="{FF2B5EF4-FFF2-40B4-BE49-F238E27FC236}">
                <a16:creationId xmlns:a16="http://schemas.microsoft.com/office/drawing/2014/main" id="{BDCE56D2-BDB5-4548-8548-C01AA3E0D79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CCF866B1-5FCD-432B-BA8D-0DD022A3DB6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F22FB-DE54-468D-B11B-55D3AC19353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716EB1-79EE-47E7-A9EC-5F0CE848C8E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3729" name="Rectangle 1">
            <a:extLst>
              <a:ext uri="{FF2B5EF4-FFF2-40B4-BE49-F238E27FC236}">
                <a16:creationId xmlns:a16="http://schemas.microsoft.com/office/drawing/2014/main" id="{A79E2543-B70F-402E-B1A6-8E1B606E9CA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A2DA83B5-C5F1-4F5E-9249-21FA55CE91F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C6E5CE-9B3E-4396-B1EA-67A6A0401B2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4878CC-5D86-470E-A27D-A2A371A5388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4753" name="Rectangle 1">
            <a:extLst>
              <a:ext uri="{FF2B5EF4-FFF2-40B4-BE49-F238E27FC236}">
                <a16:creationId xmlns:a16="http://schemas.microsoft.com/office/drawing/2014/main" id="{B1AD2E44-96BB-4718-A693-B3A1988F1F3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52799745-9248-4BB3-A8C7-955D9332D18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2D0EB4-442C-4918-BC82-33842F06366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46FE9F-42F2-4E09-AA99-1B93FA467E4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7" name="Rectangle 1">
            <a:extLst>
              <a:ext uri="{FF2B5EF4-FFF2-40B4-BE49-F238E27FC236}">
                <a16:creationId xmlns:a16="http://schemas.microsoft.com/office/drawing/2014/main" id="{BA43A5D1-4152-4596-9D38-EF257C654EB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7D3FFD8F-08F0-4FA0-9B73-F5C57D70C34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564316-5023-4F2D-A599-DD25A18965F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1B9A0B-CB2B-40FC-A58B-A2E63D270E4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6801" name="Rectangle 1">
            <a:extLst>
              <a:ext uri="{FF2B5EF4-FFF2-40B4-BE49-F238E27FC236}">
                <a16:creationId xmlns:a16="http://schemas.microsoft.com/office/drawing/2014/main" id="{3F31A3EC-C064-4E6C-9860-1687D446433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59A67121-6DF5-4B24-9BB4-6DCF51B8E5F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Art_of_Computer_Programming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A734BA8-7F5F-48F8-B2F6-AC8845960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4D5AC6D-DC88-4AC1-A4DE-20ED3D10CA6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48D420B8-340B-4DA7-85FB-D7CC25CB4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 dirty="0"/>
              <a:t>Bubble Sort Example</a:t>
            </a:r>
          </a:p>
        </p:txBody>
      </p:sp>
      <p:pic>
        <p:nvPicPr>
          <p:cNvPr id="23554" name="Picture 2">
            <a:extLst>
              <a:ext uri="{FF2B5EF4-FFF2-40B4-BE49-F238E27FC236}">
                <a16:creationId xmlns:a16="http://schemas.microsoft.com/office/drawing/2014/main" id="{4575D94E-B013-40B4-AFA6-99F9444C1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734" y="1350110"/>
            <a:ext cx="3802733" cy="3373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F8DE45-B20E-4F7D-AD57-1A8C4C1E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Issues to Consider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08DC4-36D7-4E30-937F-E641BF208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89" y="1067510"/>
            <a:ext cx="8246070" cy="35122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above program works correctly. But we can think about the following two issues.</a:t>
            </a:r>
          </a:p>
          <a:p>
            <a:pPr lvl="1"/>
            <a:r>
              <a:rPr lang="en-US" dirty="0"/>
              <a:t>The algorithm “sinks” the largest value to the end of the list. How can we re-write it so that the smallest value “bubbles” to the beginning?</a:t>
            </a:r>
          </a:p>
          <a:p>
            <a:pPr lvl="1"/>
            <a:r>
              <a:rPr lang="en-US" dirty="0"/>
              <a:t>Do we really need to run the outer loop to its full count? How can we stop earlier? E.g., when the sequence becomes 2,4,5,10,13,18,</a:t>
            </a:r>
            <a:r>
              <a:rPr lang="en-US" b="1" dirty="0">
                <a:solidFill>
                  <a:srgbClr val="007033"/>
                </a:solidFill>
              </a:rPr>
              <a:t>23,29,31,51,64</a:t>
            </a:r>
            <a:r>
              <a:rPr lang="en-US" dirty="0"/>
              <a:t> in the 5</a:t>
            </a:r>
            <a:r>
              <a:rPr lang="en-US" baseline="30000" dirty="0"/>
              <a:t>th</a:t>
            </a:r>
            <a:r>
              <a:rPr lang="en-US" dirty="0"/>
              <a:t> round, we could’ve stopped!</a:t>
            </a:r>
          </a:p>
        </p:txBody>
      </p:sp>
    </p:spTree>
    <p:extLst>
      <p:ext uri="{BB962C8B-B14F-4D97-AF65-F5344CB8AC3E}">
        <p14:creationId xmlns:p14="http://schemas.microsoft.com/office/powerpoint/2010/main" val="2604075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95114-5978-4FE9-856D-502536040F5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66F036E-EC11-4A09-ADA2-648A156AF5E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77725EF3-6740-442A-9DAA-918CE79C3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Selection Sort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8451DAD7-E8C7-4996-8370-DAC729F64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1169355"/>
            <a:ext cx="7329839" cy="3394797"/>
          </a:xfrm>
          <a:ln/>
        </p:spPr>
        <p:txBody>
          <a:bodyPr>
            <a:normAutofit fontScale="92500" lnSpcReduction="200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Improves on the bubble sort.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Works in a fashion similar to what a human may use to sort a sequence.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Instead of swapping many items,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repeatedly selects the next largest (or the smallest) item from among the unsorted items, puts it in the right place.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requires a search to select the smallest item in each round.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A15E65C-3D92-40E8-9FB9-3AD21867722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18F8E41-AD65-492F-BD50-1182945DC9B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CC901987-D0DD-435F-90B2-CA5330190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Selection Sort Code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0DEE989F-3EC6-4B44-9311-2C2097122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605" y="1244291"/>
            <a:ext cx="6190129" cy="33126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lIns="0" tIns="102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def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selection_sort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n = </a:t>
            </a:r>
            <a:r>
              <a:rPr lang="en-US" altLang="en-US" dirty="0" err="1">
                <a:latin typeface="Courier New" panose="02070309020205020404" pitchFamily="49" charset="0"/>
              </a:rPr>
              <a:t>len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b="1" dirty="0">
                <a:latin typeface="Courier New" panose="02070309020205020404" pitchFamily="49" charset="0"/>
              </a:rPr>
              <a:t>for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in</a:t>
            </a:r>
            <a:r>
              <a:rPr lang="en-US" altLang="en-US" dirty="0">
                <a:latin typeface="Courier New" panose="02070309020205020404" pitchFamily="49" charset="0"/>
              </a:rPr>
              <a:t> range( n - 1 ):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small_index</a:t>
            </a:r>
            <a:r>
              <a:rPr lang="en-US" altLang="en-US" dirty="0">
                <a:latin typeface="Courier New" panose="02070309020205020404" pitchFamily="49" charset="0"/>
              </a:rPr>
              <a:t> =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latin typeface="Courier New" panose="02070309020205020404" pitchFamily="49" charset="0"/>
              </a:rPr>
              <a:t>for</a:t>
            </a:r>
            <a:r>
              <a:rPr lang="en-US" altLang="en-US" dirty="0">
                <a:latin typeface="Courier New" panose="02070309020205020404" pitchFamily="49" charset="0"/>
              </a:rPr>
              <a:t> j </a:t>
            </a:r>
            <a:r>
              <a:rPr lang="en-US" altLang="en-US" b="1" dirty="0">
                <a:latin typeface="Courier New" panose="02070309020205020404" pitchFamily="49" charset="0"/>
              </a:rPr>
              <a:t>in</a:t>
            </a:r>
            <a:r>
              <a:rPr lang="en-US" altLang="en-US" dirty="0">
                <a:latin typeface="Courier New" panose="02070309020205020404" pitchFamily="49" charset="0"/>
              </a:rPr>
              <a:t> range(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+ 1, n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</a:t>
            </a:r>
            <a:r>
              <a:rPr lang="en-US" altLang="en-US" b="1" dirty="0">
                <a:latin typeface="Courier New" panose="02070309020205020404" pitchFamily="49" charset="0"/>
              </a:rPr>
              <a:t>if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[j] &lt;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</a:rPr>
              <a:t>small_index</a:t>
            </a:r>
            <a:r>
              <a:rPr lang="en-US" altLang="en-US" dirty="0">
                <a:latin typeface="Courier New" panose="02070309020205020404" pitchFamily="49" charset="0"/>
              </a:rPr>
              <a:t>] 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  </a:t>
            </a:r>
            <a:r>
              <a:rPr lang="en-US" altLang="en-US" dirty="0" err="1">
                <a:latin typeface="Courier New" panose="02070309020205020404" pitchFamily="49" charset="0"/>
              </a:rPr>
              <a:t>small_index</a:t>
            </a:r>
            <a:r>
              <a:rPr lang="en-US" altLang="en-US" dirty="0">
                <a:latin typeface="Courier New" panose="02070309020205020404" pitchFamily="49" charset="0"/>
              </a:rPr>
              <a:t> = j</a:t>
            </a:r>
          </a:p>
          <a:p>
            <a:pPr>
              <a:lnSpc>
                <a:spcPct val="94000"/>
              </a:lnSpc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latin typeface="Courier New" panose="02070309020205020404" pitchFamily="49" charset="0"/>
              </a:rPr>
              <a:t>if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small_index</a:t>
            </a:r>
            <a:r>
              <a:rPr lang="en-US" altLang="en-US" dirty="0">
                <a:latin typeface="Courier New" panose="02070309020205020404" pitchFamily="49" charset="0"/>
              </a:rPr>
              <a:t> !=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:  </a:t>
            </a:r>
            <a:r>
              <a:rPr lang="en-US" altLang="en-US" b="1" dirty="0">
                <a:solidFill>
                  <a:srgbClr val="990099"/>
                </a:solidFill>
                <a:latin typeface="Courier New" panose="02070309020205020404" pitchFamily="49" charset="0"/>
              </a:rPr>
              <a:t># found a new small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 </a:t>
            </a:r>
            <a:r>
              <a:rPr lang="en-US" altLang="en-US" dirty="0" err="1">
                <a:latin typeface="Courier New" panose="02070309020205020404" pitchFamily="49" charset="0"/>
              </a:rPr>
              <a:t>tmp</a:t>
            </a:r>
            <a:r>
              <a:rPr lang="en-US" altLang="en-US" dirty="0">
                <a:latin typeface="Courier New" panose="02070309020205020404" pitchFamily="49" charset="0"/>
              </a:rPr>
              <a:t> =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] =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</a:rPr>
              <a:t>small_index</a:t>
            </a:r>
            <a:r>
              <a:rPr lang="en-US" altLang="en-US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 </a:t>
            </a:r>
            <a:r>
              <a:rPr lang="en-US" altLang="en-US" dirty="0" err="1">
                <a:latin typeface="Courier New" panose="02070309020205020404" pitchFamily="49" charset="0"/>
              </a:rPr>
              <a:t>the_seq</a:t>
            </a:r>
            <a:r>
              <a:rPr lang="en-US" altLang="en-US" dirty="0">
                <a:latin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</a:rPr>
              <a:t>small_index</a:t>
            </a:r>
            <a:r>
              <a:rPr lang="en-US" altLang="en-US" dirty="0">
                <a:latin typeface="Courier New" panose="02070309020205020404" pitchFamily="49" charset="0"/>
              </a:rPr>
              <a:t>] = </a:t>
            </a:r>
            <a:r>
              <a:rPr lang="en-US" altLang="en-US" dirty="0" err="1">
                <a:latin typeface="Courier New" panose="02070309020205020404" pitchFamily="49" charset="0"/>
              </a:rPr>
              <a:t>tmp</a:t>
            </a:r>
            <a:endParaRPr lang="en-US" altLang="en-US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F1A727A-122F-481E-8673-D63BC769B5D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779F0B0-81A5-482F-BBFD-921787C7F7D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4A41F16F-545A-4587-AC94-F61DB9454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Selection Sort Example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A76AF0-49E5-4BCE-93E4-D9BC02AD95F8}"/>
              </a:ext>
            </a:extLst>
          </p:cNvPr>
          <p:cNvGrpSpPr/>
          <p:nvPr/>
        </p:nvGrpSpPr>
        <p:grpSpPr>
          <a:xfrm>
            <a:off x="2590800" y="1074730"/>
            <a:ext cx="3813660" cy="3787595"/>
            <a:chOff x="3086844" y="1088755"/>
            <a:chExt cx="3024318" cy="3378594"/>
          </a:xfrm>
        </p:grpSpPr>
        <p:pic>
          <p:nvPicPr>
            <p:cNvPr id="26626" name="Picture 2">
              <a:extLst>
                <a:ext uri="{FF2B5EF4-FFF2-40B4-BE49-F238E27FC236}">
                  <a16:creationId xmlns:a16="http://schemas.microsoft.com/office/drawing/2014/main" id="{FB0945EA-6E6D-4118-B33E-AF47F210B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844" y="1088755"/>
              <a:ext cx="3024318" cy="571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6627" name="Picture 3">
              <a:extLst>
                <a:ext uri="{FF2B5EF4-FFF2-40B4-BE49-F238E27FC236}">
                  <a16:creationId xmlns:a16="http://schemas.microsoft.com/office/drawing/2014/main" id="{66D740D9-B560-4DE1-8759-A0B3414A28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844" y="1788668"/>
              <a:ext cx="3024318" cy="573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6628" name="Picture 4">
              <a:extLst>
                <a:ext uri="{FF2B5EF4-FFF2-40B4-BE49-F238E27FC236}">
                  <a16:creationId xmlns:a16="http://schemas.microsoft.com/office/drawing/2014/main" id="{4F7B3A2F-620C-4190-A58A-000C276E23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844" y="2489662"/>
              <a:ext cx="3024318" cy="573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6629" name="Picture 5">
              <a:extLst>
                <a:ext uri="{FF2B5EF4-FFF2-40B4-BE49-F238E27FC236}">
                  <a16:creationId xmlns:a16="http://schemas.microsoft.com/office/drawing/2014/main" id="{5D4770AA-F992-412D-928C-7B633CD198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844" y="3190655"/>
              <a:ext cx="3024318" cy="573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6630" name="Picture 6">
              <a:extLst>
                <a:ext uri="{FF2B5EF4-FFF2-40B4-BE49-F238E27FC236}">
                  <a16:creationId xmlns:a16="http://schemas.microsoft.com/office/drawing/2014/main" id="{D13A5ECD-720F-42A4-971D-CC22658E84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844" y="3888408"/>
              <a:ext cx="3024318" cy="578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70CDDE0-8E4E-4AB1-93EF-8863185F2C6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BEA9B3F-DDAD-47BA-A1F4-88E3876D5D7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3D2A0CBD-E5D1-48AF-A11D-8F601DC57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Selection Sort Example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CA64183-19D4-425F-9819-F7823E0087BE}"/>
              </a:ext>
            </a:extLst>
          </p:cNvPr>
          <p:cNvGrpSpPr/>
          <p:nvPr/>
        </p:nvGrpSpPr>
        <p:grpSpPr>
          <a:xfrm>
            <a:off x="2738178" y="1043396"/>
            <a:ext cx="3815024" cy="3834045"/>
            <a:chOff x="3200256" y="933218"/>
            <a:chExt cx="3024318" cy="3577336"/>
          </a:xfrm>
        </p:grpSpPr>
        <p:pic>
          <p:nvPicPr>
            <p:cNvPr id="27650" name="Picture 2">
              <a:extLst>
                <a:ext uri="{FF2B5EF4-FFF2-40B4-BE49-F238E27FC236}">
                  <a16:creationId xmlns:a16="http://schemas.microsoft.com/office/drawing/2014/main" id="{DA4EDE79-DBEB-479E-8024-5051D4D801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256" y="933218"/>
              <a:ext cx="3024318" cy="578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7651" name="Picture 3">
              <a:extLst>
                <a:ext uri="{FF2B5EF4-FFF2-40B4-BE49-F238E27FC236}">
                  <a16:creationId xmlns:a16="http://schemas.microsoft.com/office/drawing/2014/main" id="{52DFF94B-0789-412A-8F35-3DB10AEC0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256" y="1561844"/>
              <a:ext cx="3024318" cy="578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7652" name="Picture 4">
              <a:extLst>
                <a:ext uri="{FF2B5EF4-FFF2-40B4-BE49-F238E27FC236}">
                  <a16:creationId xmlns:a16="http://schemas.microsoft.com/office/drawing/2014/main" id="{F7375086-D45D-47B4-922A-26F4E3FC98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256" y="2191551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7653" name="Picture 5">
              <a:extLst>
                <a:ext uri="{FF2B5EF4-FFF2-40B4-BE49-F238E27FC236}">
                  <a16:creationId xmlns:a16="http://schemas.microsoft.com/office/drawing/2014/main" id="{6BD6B2B5-260C-4D54-856E-9AD05D45B1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256" y="2818556"/>
              <a:ext cx="3024318" cy="578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7654" name="Picture 6">
              <a:extLst>
                <a:ext uri="{FF2B5EF4-FFF2-40B4-BE49-F238E27FC236}">
                  <a16:creationId xmlns:a16="http://schemas.microsoft.com/office/drawing/2014/main" id="{6A22B05C-0FD2-43F8-903A-61A4D60C53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256" y="3447722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7655" name="Picture 7">
              <a:extLst>
                <a:ext uri="{FF2B5EF4-FFF2-40B4-BE49-F238E27FC236}">
                  <a16:creationId xmlns:a16="http://schemas.microsoft.com/office/drawing/2014/main" id="{C3B19FE4-3BA1-4A48-8FE2-5AA3395610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256" y="4218923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9F422-4980-4333-AD51-F798AD942D5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A0789F9-930C-4458-9085-AF9C4B67C48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74950D5D-334A-433C-8474-9DC6F0E44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solidFill>
            <a:srgbClr val="E6E6E6"/>
          </a:solidFill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Sorting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54B2FFF-259F-4658-B1B6-138F3AAD8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177135" cy="3394797"/>
          </a:xfrm>
          <a:ln/>
        </p:spPr>
        <p:txBody>
          <a:bodyPr>
            <a:normAutofit fontScale="85000" lnSpcReduction="100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process of arranging a collection of items such that each item and its successor satisfy a preferred order.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b="1" dirty="0"/>
              <a:t>sequence sort</a:t>
            </a:r>
            <a:r>
              <a:rPr lang="en-US" altLang="en-US" dirty="0"/>
              <a:t> – sorting within a sequence such as a list or an array.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b="1" dirty="0"/>
              <a:t>sort key</a:t>
            </a:r>
            <a:r>
              <a:rPr lang="en-US" altLang="en-US" dirty="0"/>
              <a:t> – values on which items are ordered such as priority in a priority queue. 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items arranged in ascending or descending order.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sorted in place – within the same structure.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92D8-3611-402C-ADD4-696DC450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Compared to the Priority Queues We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91C61-2855-47C0-8B54-2649929BD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044700"/>
            <a:ext cx="8246070" cy="366492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We’ve learned how to maintain a priority  queue, inserting items into a queue based on their priorities.</a:t>
            </a:r>
          </a:p>
          <a:p>
            <a:r>
              <a:rPr lang="en-US" dirty="0"/>
              <a:t>Difference and similarity between a priority queue and sorting a list in order</a:t>
            </a:r>
          </a:p>
          <a:p>
            <a:pPr lvl="1"/>
            <a:r>
              <a:rPr lang="en-US" dirty="0"/>
              <a:t>Once an item is inserted into a priority queue, the queue as a whole is “sorted.”</a:t>
            </a:r>
          </a:p>
          <a:p>
            <a:pPr lvl="2"/>
            <a:r>
              <a:rPr lang="en-US" dirty="0"/>
              <a:t>A priority queue may be in an un-sorted order, like the one in the textbook, removing the top-priority item involves a search</a:t>
            </a:r>
          </a:p>
          <a:p>
            <a:pPr lvl="1"/>
            <a:r>
              <a:rPr lang="en-US" dirty="0"/>
              <a:t>The action of sorting re-arranges a list originally un-ordered into an ordered sequence.</a:t>
            </a:r>
          </a:p>
        </p:txBody>
      </p:sp>
    </p:spTree>
    <p:extLst>
      <p:ext uri="{BB962C8B-B14F-4D97-AF65-F5344CB8AC3E}">
        <p14:creationId xmlns:p14="http://schemas.microsoft.com/office/powerpoint/2010/main" val="338414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849D6B-44F2-453C-81AA-A900C692DD65}"/>
              </a:ext>
            </a:extLst>
          </p:cNvPr>
          <p:cNvSpPr txBox="1"/>
          <p:nvPr/>
        </p:nvSpPr>
        <p:spPr>
          <a:xfrm>
            <a:off x="1212490" y="468201"/>
            <a:ext cx="71771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There are many different sorting and searching algorithms. The famous sequence of books by Knuth “The Art of Programming” dedicates an entire book of </a:t>
            </a:r>
            <a:r>
              <a:rPr lang="en-US" sz="2800" b="1" dirty="0"/>
              <a:t>800 pages</a:t>
            </a:r>
            <a:r>
              <a:rPr lang="en-US" sz="2800" dirty="0"/>
              <a:t> to just sorting and searching!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B30A66-11F6-4BA8-A143-2F9FC8D651DD}"/>
              </a:ext>
            </a:extLst>
          </p:cNvPr>
          <p:cNvSpPr txBox="1"/>
          <p:nvPr/>
        </p:nvSpPr>
        <p:spPr>
          <a:xfrm>
            <a:off x="2001969" y="3867967"/>
            <a:ext cx="5140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will examine a few here in CSCI 204.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A01E0-F5B9-433A-8EF8-3670C6C961EE}"/>
              </a:ext>
            </a:extLst>
          </p:cNvPr>
          <p:cNvSpPr/>
          <p:nvPr/>
        </p:nvSpPr>
        <p:spPr>
          <a:xfrm>
            <a:off x="1212490" y="2941409"/>
            <a:ext cx="6557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https://en.wikipedia.org/wiki/The_Art_of_Computer_Programming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3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435AE-0451-4916-8ADE-C5629483305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3E825DA-AC95-4A72-981F-37294CC6C0C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954B3CF-4741-47C1-9C31-A4CD91885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Bubble Sort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A022558-FB42-466F-9699-928048247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2490" y="1218189"/>
            <a:ext cx="7024430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A simple solution to the sorting problem.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Arranges the items by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iterating over the sequence multiple times.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smaller values bubble to the top (or large values “sink” to the bottom).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F8843A8-D965-4EF5-8DF9-69FF32A647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904EFBE-B4E9-4F65-9341-48600A1AEAE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145DB6C9-B567-4606-A5F7-C6C38457C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 dirty="0"/>
              <a:t>Bubble Sort Code (“sink”)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93F177B0-F414-400D-9BB7-6AE8FC080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89" y="1197405"/>
            <a:ext cx="7329841" cy="30541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lIns="0" tIns="102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400" b="1" dirty="0">
                <a:latin typeface="Courier New" panose="02070309020205020404" pitchFamily="49" charset="0"/>
              </a:rPr>
              <a:t>def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bubble_sort</a:t>
            </a:r>
            <a:r>
              <a:rPr lang="en-US" altLang="en-US" sz="2400" dirty="0">
                <a:latin typeface="Courier New" panose="02070309020205020404" pitchFamily="49" charset="0"/>
              </a:rPr>
              <a:t>(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n = </a:t>
            </a:r>
            <a:r>
              <a:rPr lang="en-US" altLang="en-US" sz="2400" dirty="0" err="1">
                <a:latin typeface="Courier New" panose="02070309020205020404" pitchFamily="49" charset="0"/>
              </a:rPr>
              <a:t>len</a:t>
            </a:r>
            <a:r>
              <a:rPr lang="en-US" altLang="en-US" sz="2400" dirty="0">
                <a:latin typeface="Courier New" panose="02070309020205020404" pitchFamily="49" charset="0"/>
              </a:rPr>
              <a:t>(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</a:t>
            </a:r>
            <a:r>
              <a:rPr lang="en-US" altLang="en-US" sz="2400" b="1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</a:rPr>
              <a:t>in</a:t>
            </a:r>
            <a:r>
              <a:rPr lang="en-US" altLang="en-US" sz="2400" dirty="0">
                <a:latin typeface="Courier New" panose="02070309020205020404" pitchFamily="49" charset="0"/>
              </a:rPr>
              <a:t> range( n – 1, 0, -1 ) :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>
                <a:latin typeface="Courier New" panose="02070309020205020404" pitchFamily="49" charset="0"/>
              </a:rPr>
              <a:t> j </a:t>
            </a:r>
            <a:r>
              <a:rPr lang="en-US" altLang="en-US" sz="2400" b="1" dirty="0">
                <a:latin typeface="Courier New" panose="02070309020205020404" pitchFamily="49" charset="0"/>
              </a:rPr>
              <a:t>in</a:t>
            </a:r>
            <a:r>
              <a:rPr lang="en-US" altLang="en-US" sz="2400" dirty="0">
                <a:latin typeface="Courier New" panose="02070309020205020404" pitchFamily="49" charset="0"/>
              </a:rPr>
              <a:t> range( </a:t>
            </a:r>
            <a:r>
              <a:rPr lang="en-US" altLang="en-US" sz="2400" dirty="0" err="1">
                <a:latin typeface="Courier New" panose="02070309020205020404" pitchFamily="49" charset="0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</a:rPr>
              <a:t> ) :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    </a:t>
            </a:r>
            <a:r>
              <a:rPr lang="en-US" altLang="en-US" sz="2400" b="1" dirty="0">
                <a:latin typeface="Courier New" panose="02070309020205020404" pitchFamily="49" charset="0"/>
              </a:rPr>
              <a:t>if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[j] &gt;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[j + 1] :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    </a:t>
            </a:r>
            <a:r>
              <a:rPr lang="en-US" altLang="en-US" sz="2400" b="1" dirty="0">
                <a:solidFill>
                  <a:srgbClr val="7030A0"/>
                </a:solidFill>
                <a:latin typeface="Courier New" panose="02070309020205020404" pitchFamily="49" charset="0"/>
              </a:rPr>
              <a:t># swap the two items</a:t>
            </a:r>
            <a:r>
              <a:rPr lang="en-US" altLang="en-US" sz="2400" b="1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      </a:t>
            </a:r>
            <a:r>
              <a:rPr lang="en-US" altLang="en-US" sz="2400" dirty="0" err="1">
                <a:latin typeface="Courier New" panose="02070309020205020404" pitchFamily="49" charset="0"/>
              </a:rPr>
              <a:t>tmp</a:t>
            </a:r>
            <a:r>
              <a:rPr lang="en-US" altLang="en-US" sz="2400" dirty="0">
                <a:latin typeface="Courier New" panose="02070309020205020404" pitchFamily="49" charset="0"/>
              </a:rPr>
              <a:t> =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[j] 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     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[j] =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[j + 1]</a:t>
            </a:r>
          </a:p>
          <a:p>
            <a:pPr>
              <a:lnSpc>
                <a:spcPct val="94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        </a:t>
            </a:r>
            <a:r>
              <a:rPr lang="en-US" altLang="en-US" sz="2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2400" dirty="0">
                <a:latin typeface="Courier New" panose="02070309020205020404" pitchFamily="49" charset="0"/>
              </a:rPr>
              <a:t>[j + 1] = </a:t>
            </a:r>
            <a:r>
              <a:rPr lang="en-US" altLang="en-US" sz="2400" dirty="0" err="1">
                <a:latin typeface="Courier New" panose="02070309020205020404" pitchFamily="49" charset="0"/>
              </a:rPr>
              <a:t>tmp</a:t>
            </a:r>
            <a:endParaRPr lang="en-US" altLang="en-US" sz="24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10B1A8B-76A3-4C33-A1C5-7EF0F584F3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8AB924-56E6-4A4C-984C-1BD60A2DEE2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2727ACFE-9422-4DC6-A48B-0E8C609F0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 dirty="0"/>
              <a:t>Bubble Sort Example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2E81435C-86A1-482F-92A8-45F4D159A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2490" y="1063912"/>
            <a:ext cx="6871724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First complete iteration of the inner loop.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15EAF1D-13D5-416A-8AAC-A3116FACFEF4}"/>
              </a:ext>
            </a:extLst>
          </p:cNvPr>
          <p:cNvGrpSpPr/>
          <p:nvPr/>
        </p:nvGrpSpPr>
        <p:grpSpPr>
          <a:xfrm>
            <a:off x="2590800" y="1601629"/>
            <a:ext cx="3813660" cy="3260695"/>
            <a:chOff x="3049479" y="1926922"/>
            <a:chExt cx="3027120" cy="2693804"/>
          </a:xfrm>
        </p:grpSpPr>
        <p:pic>
          <p:nvPicPr>
            <p:cNvPr id="20483" name="Picture 3">
              <a:extLst>
                <a:ext uri="{FF2B5EF4-FFF2-40B4-BE49-F238E27FC236}">
                  <a16:creationId xmlns:a16="http://schemas.microsoft.com/office/drawing/2014/main" id="{2CDAFFA4-4595-4CEC-8F12-0A1A5F6CBA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9479" y="1926922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0484" name="Picture 4">
              <a:extLst>
                <a:ext uri="{FF2B5EF4-FFF2-40B4-BE49-F238E27FC236}">
                  <a16:creationId xmlns:a16="http://schemas.microsoft.com/office/drawing/2014/main" id="{A5548DDA-657B-4C2E-96B5-8AA1DE14B9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2281" y="2218553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0485" name="Picture 5">
              <a:extLst>
                <a:ext uri="{FF2B5EF4-FFF2-40B4-BE49-F238E27FC236}">
                  <a16:creationId xmlns:a16="http://schemas.microsoft.com/office/drawing/2014/main" id="{74E0BD2F-825C-4137-83C5-11F8E85296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2281" y="2827737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0486" name="Picture 6">
              <a:extLst>
                <a:ext uri="{FF2B5EF4-FFF2-40B4-BE49-F238E27FC236}">
                  <a16:creationId xmlns:a16="http://schemas.microsoft.com/office/drawing/2014/main" id="{03A1AAF2-50F9-4202-A9E6-ABBFA5AAC5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2281" y="3435842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0487" name="Picture 7">
              <a:extLst>
                <a:ext uri="{FF2B5EF4-FFF2-40B4-BE49-F238E27FC236}">
                  <a16:creationId xmlns:a16="http://schemas.microsoft.com/office/drawing/2014/main" id="{799FE865-D5E3-4E28-A051-539D37C152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2281" y="4043945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82B105A-3DB7-436F-9D23-AF9269F6942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279AA9D-43F9-40A2-AF0A-15D044C523D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1005C712-2E3E-4989-BEAF-911B0FD50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 dirty="0"/>
              <a:t>Bubble Sort Example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755623-25D8-4D4C-8ED4-ADE6E827A594}"/>
              </a:ext>
            </a:extLst>
          </p:cNvPr>
          <p:cNvGrpSpPr/>
          <p:nvPr/>
        </p:nvGrpSpPr>
        <p:grpSpPr>
          <a:xfrm>
            <a:off x="2434130" y="1008608"/>
            <a:ext cx="4006204" cy="3929670"/>
            <a:chOff x="3009076" y="1111437"/>
            <a:chExt cx="3024318" cy="3399117"/>
          </a:xfrm>
        </p:grpSpPr>
        <p:pic>
          <p:nvPicPr>
            <p:cNvPr id="21506" name="Picture 2">
              <a:extLst>
                <a:ext uri="{FF2B5EF4-FFF2-40B4-BE49-F238E27FC236}">
                  <a16:creationId xmlns:a16="http://schemas.microsoft.com/office/drawing/2014/main" id="{B3DB9D72-6CAD-472A-9AA0-178BEC5B56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1111437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1507" name="Picture 3">
              <a:extLst>
                <a:ext uri="{FF2B5EF4-FFF2-40B4-BE49-F238E27FC236}">
                  <a16:creationId xmlns:a16="http://schemas.microsoft.com/office/drawing/2014/main" id="{3DA2F420-8559-4B91-96C1-6F7A0C772A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1704419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1508" name="Picture 4">
              <a:extLst>
                <a:ext uri="{FF2B5EF4-FFF2-40B4-BE49-F238E27FC236}">
                  <a16:creationId xmlns:a16="http://schemas.microsoft.com/office/drawing/2014/main" id="{D519755A-6A8D-4B98-BD5A-0A9140DBAE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2297402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1509" name="Picture 5">
              <a:extLst>
                <a:ext uri="{FF2B5EF4-FFF2-40B4-BE49-F238E27FC236}">
                  <a16:creationId xmlns:a16="http://schemas.microsoft.com/office/drawing/2014/main" id="{DD16BF2F-E4DA-4EFF-8C2E-3868BD7515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3031879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1510" name="Picture 6">
              <a:extLst>
                <a:ext uri="{FF2B5EF4-FFF2-40B4-BE49-F238E27FC236}">
                  <a16:creationId xmlns:a16="http://schemas.microsoft.com/office/drawing/2014/main" id="{D4561D3D-9EE3-4643-95EE-0E053EAD1D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3483367"/>
              <a:ext cx="3024318" cy="576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1511" name="Picture 7">
              <a:extLst>
                <a:ext uri="{FF2B5EF4-FFF2-40B4-BE49-F238E27FC236}">
                  <a16:creationId xmlns:a16="http://schemas.microsoft.com/office/drawing/2014/main" id="{9C4E5F97-B86C-47CF-B510-5EC6B3ED61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4218923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942E8B-E615-459C-8C05-DD80063AD6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AF6BB9A-9412-4509-8868-D1D1E6F2AB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0BDA1227-1F44-4E7C-B935-248F61B80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 dirty="0"/>
              <a:t>Bubble Sort Example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94912B8-D422-40A5-898F-DB311AC95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329839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Results after each iteration of the outer loop.</a:t>
            </a:r>
          </a:p>
        </p:txBody>
      </p:sp>
      <p:pic>
        <p:nvPicPr>
          <p:cNvPr id="22531" name="Picture 3">
            <a:extLst>
              <a:ext uri="{FF2B5EF4-FFF2-40B4-BE49-F238E27FC236}">
                <a16:creationId xmlns:a16="http://schemas.microsoft.com/office/drawing/2014/main" id="{487B0022-AE6D-484C-B8CF-57B213989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45" y="1971269"/>
            <a:ext cx="3728050" cy="271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</TotalTime>
  <Words>730</Words>
  <Application>Microsoft Office PowerPoint</Application>
  <PresentationFormat>On-screen Show (16:9)</PresentationFormat>
  <Paragraphs>87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Sorting</vt:lpstr>
      <vt:lpstr>Compared to the Priority Queues We Learned</vt:lpstr>
      <vt:lpstr>PowerPoint Presentation</vt:lpstr>
      <vt:lpstr>Bubble Sort</vt:lpstr>
      <vt:lpstr>Bubble Sort Code (“sink”)</vt:lpstr>
      <vt:lpstr>Bubble Sort Example</vt:lpstr>
      <vt:lpstr>Bubble Sort Example</vt:lpstr>
      <vt:lpstr>Bubble Sort Example</vt:lpstr>
      <vt:lpstr>Bubble Sort Example</vt:lpstr>
      <vt:lpstr>Two Issues to Consider</vt:lpstr>
      <vt:lpstr>Selection Sort</vt:lpstr>
      <vt:lpstr>Selection Sort Code</vt:lpstr>
      <vt:lpstr>Selection Sort Example</vt:lpstr>
      <vt:lpstr>Selection Sort Example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190</cp:revision>
  <dcterms:created xsi:type="dcterms:W3CDTF">2013-08-21T19:17:07Z</dcterms:created>
  <dcterms:modified xsi:type="dcterms:W3CDTF">2020-04-12T20:39:25Z</dcterms:modified>
</cp:coreProperties>
</file>