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2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2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A33F1E5-1E5D-489B-92EF-E686593779C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DE84C82-0060-4E10-B23C-B1E100216C3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80897" name="Rectangle 1">
            <a:extLst>
              <a:ext uri="{FF2B5EF4-FFF2-40B4-BE49-F238E27FC236}">
                <a16:creationId xmlns:a16="http://schemas.microsoft.com/office/drawing/2014/main" id="{32F18840-7F18-4931-B6B0-5A1B2EEEA673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B3A573FC-798C-4346-B58E-8F80FDBADCF8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9A61C2B-6209-4A38-9AC3-0FF96CB476E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B18657-289E-47BE-95A7-F9DC286A625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1921" name="Rectangle 1">
            <a:extLst>
              <a:ext uri="{FF2B5EF4-FFF2-40B4-BE49-F238E27FC236}">
                <a16:creationId xmlns:a16="http://schemas.microsoft.com/office/drawing/2014/main" id="{EBAD4D69-A7C6-4113-AAEA-3D0225F9C701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22" name="Rectangle 2">
            <a:extLst>
              <a:ext uri="{FF2B5EF4-FFF2-40B4-BE49-F238E27FC236}">
                <a16:creationId xmlns:a16="http://schemas.microsoft.com/office/drawing/2014/main" id="{4A38177D-F8EF-4A54-AEEA-347CFC5B3246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B6106DE-C07C-462F-AA17-2B5458376B1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5D3B27D-06EB-4C21-B32A-92E85893876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2945" name="Rectangle 1">
            <a:extLst>
              <a:ext uri="{FF2B5EF4-FFF2-40B4-BE49-F238E27FC236}">
                <a16:creationId xmlns:a16="http://schemas.microsoft.com/office/drawing/2014/main" id="{EB630126-7A52-45F3-8847-D0E73FCC3406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0F042DFA-A539-4567-A9C8-A951578DCE30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08ACE66-0CD0-4809-AD52-1BFFEA1C93E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BE90DFC-7C9C-4A2E-BA55-8F4EAB22F17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83969" name="Rectangle 1">
            <a:extLst>
              <a:ext uri="{FF2B5EF4-FFF2-40B4-BE49-F238E27FC236}">
                <a16:creationId xmlns:a16="http://schemas.microsoft.com/office/drawing/2014/main" id="{B27ABDDD-820B-4B32-838C-865A573FAC59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3970" name="Rectangle 2">
            <a:extLst>
              <a:ext uri="{FF2B5EF4-FFF2-40B4-BE49-F238E27FC236}">
                <a16:creationId xmlns:a16="http://schemas.microsoft.com/office/drawing/2014/main" id="{64B51107-44EF-4FC6-95D4-71F8A68620C8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083A1B-42DF-442B-89DB-28A602A4779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9FB1D6A-B183-4E3A-BE8C-CEC7BF25CCD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4993" name="Rectangle 1">
            <a:extLst>
              <a:ext uri="{FF2B5EF4-FFF2-40B4-BE49-F238E27FC236}">
                <a16:creationId xmlns:a16="http://schemas.microsoft.com/office/drawing/2014/main" id="{CED9A7C8-CE9D-40D8-8C54-34468891C724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7A7079E6-4279-46B5-A6C7-110848D5C799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B5B9FB3-053C-488B-978A-FFB81F4D02B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2FBE832-4676-4838-9D5E-98FD02A1E55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86017" name="Rectangle 1">
            <a:extLst>
              <a:ext uri="{FF2B5EF4-FFF2-40B4-BE49-F238E27FC236}">
                <a16:creationId xmlns:a16="http://schemas.microsoft.com/office/drawing/2014/main" id="{FBF480BA-E312-4D52-BAC1-10BB22472CE9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C70F010C-C096-4D27-BB22-049EA9C5C3B8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000" i="1" dirty="0">
                <a:ea typeface="ＭＳ Ｐゴシック"/>
              </a:rPr>
              <a:t>Revised by Xiannong Meng based on textbook author’s notes</a:t>
            </a:r>
            <a:endParaRPr sz="2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B144B-82C6-4213-BCF7-106F3A8331A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2D65246-8EA1-4545-A5D9-B3D7479199B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8673" name="Rectangle 1">
            <a:extLst>
              <a:ext uri="{FF2B5EF4-FFF2-40B4-BE49-F238E27FC236}">
                <a16:creationId xmlns:a16="http://schemas.microsoft.com/office/drawing/2014/main" id="{E86CD672-ADE3-4DC8-830D-5D8903C192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036" y="205222"/>
            <a:ext cx="6190130" cy="858690"/>
          </a:xfrm>
          <a:ln/>
        </p:spPr>
        <p:txBody>
          <a:bodyPr vert="horz" lIns="91440" tIns="24004" rIns="91440" bIns="4572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Insertion Sort</a:t>
            </a:r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8CECBF3F-C152-40D3-A91E-9EAE08525E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1197405"/>
            <a:ext cx="7329839" cy="3394797"/>
          </a:xfrm>
          <a:ln/>
        </p:spPr>
        <p:txBody>
          <a:bodyPr/>
          <a:lstStyle/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Another commonly studied algorithm.</a:t>
            </a:r>
          </a:p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Arranges the items by</a:t>
            </a:r>
          </a:p>
          <a:p>
            <a:pPr marL="587593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iterating over the sequence one complete time.</a:t>
            </a:r>
          </a:p>
          <a:p>
            <a:pPr marL="587593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inserts each unsorted item into its proper place.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479DB04D-C2E7-4D03-A111-9461D98E800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43518E9-8357-4AC2-AAEC-0A0DAB2D5F4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9697" name="Rectangle 1">
            <a:extLst>
              <a:ext uri="{FF2B5EF4-FFF2-40B4-BE49-F238E27FC236}">
                <a16:creationId xmlns:a16="http://schemas.microsoft.com/office/drawing/2014/main" id="{85E694EC-5950-4C3F-8324-E7E41A933D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036" y="205222"/>
            <a:ext cx="6190130" cy="858690"/>
          </a:xfrm>
          <a:ln/>
        </p:spPr>
        <p:txBody>
          <a:bodyPr vert="horz" lIns="91440" tIns="24004" rIns="91440" bIns="4572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Insertion Sort Code</a:t>
            </a:r>
          </a:p>
        </p:txBody>
      </p:sp>
      <p:sp>
        <p:nvSpPr>
          <p:cNvPr id="29698" name="Text Box 2">
            <a:extLst>
              <a:ext uri="{FF2B5EF4-FFF2-40B4-BE49-F238E27FC236}">
                <a16:creationId xmlns:a16="http://schemas.microsoft.com/office/drawing/2014/main" id="{D00D8C86-9094-405A-B089-796937C9F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2490" y="1244290"/>
            <a:ext cx="6719019" cy="315991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lIns="0" tIns="1028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b="1" dirty="0">
                <a:latin typeface="Courier New" panose="02070309020205020404" pitchFamily="49" charset="0"/>
              </a:rPr>
              <a:t>def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</a:rPr>
              <a:t>insertionSort</a:t>
            </a:r>
            <a:r>
              <a:rPr lang="en-US" altLang="en-US" dirty="0">
                <a:latin typeface="Courier New" panose="02070309020205020404" pitchFamily="49" charset="0"/>
              </a:rPr>
              <a:t>( </a:t>
            </a:r>
            <a:r>
              <a:rPr lang="en-US" altLang="en-US" dirty="0" err="1">
                <a:latin typeface="Courier New" panose="02070309020205020404" pitchFamily="49" charset="0"/>
              </a:rPr>
              <a:t>theSeq</a:t>
            </a:r>
            <a:r>
              <a:rPr lang="en-US" altLang="en-US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n = </a:t>
            </a:r>
            <a:r>
              <a:rPr lang="en-US" altLang="en-US" dirty="0" err="1">
                <a:latin typeface="Courier New" panose="02070309020205020404" pitchFamily="49" charset="0"/>
              </a:rPr>
              <a:t>len</a:t>
            </a:r>
            <a:r>
              <a:rPr lang="en-US" altLang="en-US" dirty="0">
                <a:latin typeface="Courier New" panose="02070309020205020404" pitchFamily="49" charset="0"/>
              </a:rPr>
              <a:t>( </a:t>
            </a:r>
            <a:r>
              <a:rPr lang="en-US" altLang="en-US" dirty="0" err="1">
                <a:latin typeface="Courier New" panose="02070309020205020404" pitchFamily="49" charset="0"/>
              </a:rPr>
              <a:t>theSeq</a:t>
            </a:r>
            <a:r>
              <a:rPr lang="en-US" altLang="en-US" dirty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</a:t>
            </a:r>
            <a:r>
              <a:rPr lang="en-US" altLang="en-US" b="1" dirty="0">
                <a:latin typeface="Courier New" panose="02070309020205020404" pitchFamily="49" charset="0"/>
              </a:rPr>
              <a:t>for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</a:rPr>
              <a:t>i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b="1" dirty="0">
                <a:latin typeface="Courier New" panose="02070309020205020404" pitchFamily="49" charset="0"/>
              </a:rPr>
              <a:t>in</a:t>
            </a:r>
            <a:r>
              <a:rPr lang="en-US" altLang="en-US" dirty="0">
                <a:latin typeface="Courier New" panose="02070309020205020404" pitchFamily="49" charset="0"/>
              </a:rPr>
              <a:t> range( 1, n ) :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  value = </a:t>
            </a:r>
            <a:r>
              <a:rPr lang="en-US" altLang="en-US" dirty="0" err="1">
                <a:latin typeface="Courier New" panose="02070309020205020404" pitchFamily="49" charset="0"/>
              </a:rPr>
              <a:t>theSeq</a:t>
            </a:r>
            <a:r>
              <a:rPr lang="en-US" altLang="en-US" dirty="0">
                <a:latin typeface="Courier New" panose="02070309020205020404" pitchFamily="49" charset="0"/>
              </a:rPr>
              <a:t>[</a:t>
            </a:r>
            <a:r>
              <a:rPr lang="en-US" altLang="en-US" dirty="0" err="1">
                <a:latin typeface="Courier New" panose="02070309020205020404" pitchFamily="49" charset="0"/>
              </a:rPr>
              <a:t>i</a:t>
            </a:r>
            <a:r>
              <a:rPr lang="en-US" altLang="en-US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endParaRPr lang="en-US" altLang="en-US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  pos = </a:t>
            </a:r>
            <a:r>
              <a:rPr lang="en-US" altLang="en-US" dirty="0" err="1">
                <a:latin typeface="Courier New" panose="02070309020205020404" pitchFamily="49" charset="0"/>
              </a:rPr>
              <a:t>i</a:t>
            </a:r>
            <a:endParaRPr lang="en-US" altLang="en-US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  </a:t>
            </a:r>
            <a:r>
              <a:rPr lang="en-US" altLang="en-US" b="1" dirty="0">
                <a:latin typeface="Courier New" panose="02070309020205020404" pitchFamily="49" charset="0"/>
              </a:rPr>
              <a:t>while</a:t>
            </a:r>
            <a:r>
              <a:rPr lang="en-US" altLang="en-US" dirty="0">
                <a:latin typeface="Courier New" panose="02070309020205020404" pitchFamily="49" charset="0"/>
              </a:rPr>
              <a:t> pos &gt; 0 </a:t>
            </a:r>
            <a:r>
              <a:rPr lang="en-US" altLang="en-US" b="1" dirty="0">
                <a:latin typeface="Courier New" panose="02070309020205020404" pitchFamily="49" charset="0"/>
              </a:rPr>
              <a:t>and</a:t>
            </a:r>
            <a:r>
              <a:rPr lang="en-US" altLang="en-US" dirty="0">
                <a:latin typeface="Courier New" panose="02070309020205020404" pitchFamily="49" charset="0"/>
              </a:rPr>
              <a:t> value &lt; </a:t>
            </a:r>
            <a:r>
              <a:rPr lang="en-US" altLang="en-US" dirty="0" err="1">
                <a:latin typeface="Courier New" panose="02070309020205020404" pitchFamily="49" charset="0"/>
              </a:rPr>
              <a:t>theSeq</a:t>
            </a:r>
            <a:r>
              <a:rPr lang="en-US" altLang="en-US" dirty="0">
                <a:latin typeface="Courier New" panose="02070309020205020404" pitchFamily="49" charset="0"/>
              </a:rPr>
              <a:t>[pos - 1] :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    </a:t>
            </a:r>
            <a:r>
              <a:rPr lang="en-US" altLang="en-US" dirty="0" err="1">
                <a:latin typeface="Courier New" panose="02070309020205020404" pitchFamily="49" charset="0"/>
              </a:rPr>
              <a:t>theSeq</a:t>
            </a:r>
            <a:r>
              <a:rPr lang="en-US" altLang="en-US" dirty="0">
                <a:latin typeface="Courier New" panose="02070309020205020404" pitchFamily="49" charset="0"/>
              </a:rPr>
              <a:t>[pos] = </a:t>
            </a:r>
            <a:r>
              <a:rPr lang="en-US" altLang="en-US" dirty="0" err="1">
                <a:latin typeface="Courier New" panose="02070309020205020404" pitchFamily="49" charset="0"/>
              </a:rPr>
              <a:t>theSeq</a:t>
            </a:r>
            <a:r>
              <a:rPr lang="en-US" altLang="en-US" dirty="0">
                <a:latin typeface="Courier New" panose="02070309020205020404" pitchFamily="49" charset="0"/>
              </a:rPr>
              <a:t>[pos - 1]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    pos -= 1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    </a:t>
            </a:r>
          </a:p>
          <a:p>
            <a:pPr>
              <a:lnSpc>
                <a:spcPct val="94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    </a:t>
            </a:r>
            <a:r>
              <a:rPr lang="en-US" altLang="en-US" dirty="0" err="1">
                <a:latin typeface="Courier New" panose="02070309020205020404" pitchFamily="49" charset="0"/>
              </a:rPr>
              <a:t>theSeq</a:t>
            </a:r>
            <a:r>
              <a:rPr lang="en-US" altLang="en-US" dirty="0">
                <a:latin typeface="Courier New" panose="02070309020205020404" pitchFamily="49" charset="0"/>
              </a:rPr>
              <a:t>[pos] = value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B23354A1-FE09-4C27-A01B-AC986C20DD8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A1FE382-1212-4502-B975-3D3FDEC6F11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0721" name="Rectangle 1">
            <a:extLst>
              <a:ext uri="{FF2B5EF4-FFF2-40B4-BE49-F238E27FC236}">
                <a16:creationId xmlns:a16="http://schemas.microsoft.com/office/drawing/2014/main" id="{1A75542D-3B6E-4CC2-BBC0-1C8DAFD4FF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036" y="205222"/>
            <a:ext cx="6190130" cy="858690"/>
          </a:xfrm>
          <a:ln/>
        </p:spPr>
        <p:txBody>
          <a:bodyPr vert="horz" lIns="91440" tIns="24004" rIns="91440" bIns="4572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Insertion Sort Example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4051219-2B99-491C-963D-2F27FACBDF95}"/>
              </a:ext>
            </a:extLst>
          </p:cNvPr>
          <p:cNvGrpSpPr/>
          <p:nvPr/>
        </p:nvGrpSpPr>
        <p:grpSpPr>
          <a:xfrm>
            <a:off x="2434130" y="1063912"/>
            <a:ext cx="4119072" cy="3874366"/>
            <a:chOff x="3009076" y="1367424"/>
            <a:chExt cx="3024318" cy="2987594"/>
          </a:xfrm>
        </p:grpSpPr>
        <p:pic>
          <p:nvPicPr>
            <p:cNvPr id="30722" name="Picture 2">
              <a:extLst>
                <a:ext uri="{FF2B5EF4-FFF2-40B4-BE49-F238E27FC236}">
                  <a16:creationId xmlns:a16="http://schemas.microsoft.com/office/drawing/2014/main" id="{280C8C5C-8181-470C-9838-1A2BB3A827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9076" y="1367424"/>
              <a:ext cx="3024318" cy="2916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30723" name="Picture 3">
              <a:extLst>
                <a:ext uri="{FF2B5EF4-FFF2-40B4-BE49-F238E27FC236}">
                  <a16:creationId xmlns:a16="http://schemas.microsoft.com/office/drawing/2014/main" id="{9E8B6DCC-9FF4-4204-9A92-799E2C282F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9076" y="1909641"/>
              <a:ext cx="3024318" cy="5033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30724" name="Picture 4">
              <a:extLst>
                <a:ext uri="{FF2B5EF4-FFF2-40B4-BE49-F238E27FC236}">
                  <a16:creationId xmlns:a16="http://schemas.microsoft.com/office/drawing/2014/main" id="{8208107C-AAFA-4C2C-92ED-EEC34FB8F3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9076" y="2562030"/>
              <a:ext cx="3024318" cy="4946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30725" name="Picture 5">
              <a:extLst>
                <a:ext uri="{FF2B5EF4-FFF2-40B4-BE49-F238E27FC236}">
                  <a16:creationId xmlns:a16="http://schemas.microsoft.com/office/drawing/2014/main" id="{95D107DA-F3A5-44E4-BA8F-194FED97E6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9076" y="3207938"/>
              <a:ext cx="3024318" cy="4990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30726" name="Picture 6">
              <a:extLst>
                <a:ext uri="{FF2B5EF4-FFF2-40B4-BE49-F238E27FC236}">
                  <a16:creationId xmlns:a16="http://schemas.microsoft.com/office/drawing/2014/main" id="{C024E32B-92AF-4EBD-804E-92374891A3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9076" y="3856006"/>
              <a:ext cx="3024318" cy="4990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D520861D-08D0-4C7B-8FA5-88ED862928D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7B34855-F394-4CC7-903D-A825A584A4E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1745" name="Rectangle 1">
            <a:extLst>
              <a:ext uri="{FF2B5EF4-FFF2-40B4-BE49-F238E27FC236}">
                <a16:creationId xmlns:a16="http://schemas.microsoft.com/office/drawing/2014/main" id="{18742D4B-6914-4AA8-8EC1-268F49A14A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036" y="205222"/>
            <a:ext cx="6190130" cy="858690"/>
          </a:xfrm>
          <a:ln/>
        </p:spPr>
        <p:txBody>
          <a:bodyPr vert="horz" lIns="91440" tIns="24004" rIns="91440" bIns="4572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Insertion Sort Example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758D341-8162-40DB-95E8-3D6EABBABB17}"/>
              </a:ext>
            </a:extLst>
          </p:cNvPr>
          <p:cNvGrpSpPr/>
          <p:nvPr/>
        </p:nvGrpSpPr>
        <p:grpSpPr>
          <a:xfrm>
            <a:off x="2592047" y="1088755"/>
            <a:ext cx="3885231" cy="3849523"/>
            <a:chOff x="3130049" y="1088755"/>
            <a:chExt cx="3024318" cy="3266263"/>
          </a:xfrm>
        </p:grpSpPr>
        <p:pic>
          <p:nvPicPr>
            <p:cNvPr id="31746" name="Picture 2">
              <a:extLst>
                <a:ext uri="{FF2B5EF4-FFF2-40B4-BE49-F238E27FC236}">
                  <a16:creationId xmlns:a16="http://schemas.microsoft.com/office/drawing/2014/main" id="{1498E135-5591-4B6D-B9CB-FD53F96C97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0049" y="1088755"/>
              <a:ext cx="3024318" cy="5033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31747" name="Picture 3">
              <a:extLst>
                <a:ext uri="{FF2B5EF4-FFF2-40B4-BE49-F238E27FC236}">
                  <a16:creationId xmlns:a16="http://schemas.microsoft.com/office/drawing/2014/main" id="{14A941A1-3FE5-4D38-B3A1-F6E92E5634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0049" y="1664456"/>
              <a:ext cx="3024318" cy="4990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31748" name="Picture 4">
              <a:extLst>
                <a:ext uri="{FF2B5EF4-FFF2-40B4-BE49-F238E27FC236}">
                  <a16:creationId xmlns:a16="http://schemas.microsoft.com/office/drawing/2014/main" id="{A21BC1B2-4C1A-4CBF-B8A9-52B45AC914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613" y="2237996"/>
              <a:ext cx="2989754" cy="4990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31749" name="Picture 5">
              <a:extLst>
                <a:ext uri="{FF2B5EF4-FFF2-40B4-BE49-F238E27FC236}">
                  <a16:creationId xmlns:a16="http://schemas.microsoft.com/office/drawing/2014/main" id="{3DB2302D-D935-44A5-92A5-FC15AEE20E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0049" y="2915227"/>
              <a:ext cx="3024318" cy="2916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31750" name="Picture 6">
              <a:extLst>
                <a:ext uri="{FF2B5EF4-FFF2-40B4-BE49-F238E27FC236}">
                  <a16:creationId xmlns:a16="http://schemas.microsoft.com/office/drawing/2014/main" id="{470E4651-3CD3-4BB7-8FE2-E49F213E8F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0049" y="3385076"/>
              <a:ext cx="3024318" cy="4990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31751" name="Picture 7">
              <a:extLst>
                <a:ext uri="{FF2B5EF4-FFF2-40B4-BE49-F238E27FC236}">
                  <a16:creationId xmlns:a16="http://schemas.microsoft.com/office/drawing/2014/main" id="{1D8C8A51-0CE8-40FE-9CF3-B3EE012159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0049" y="4063387"/>
              <a:ext cx="3024318" cy="2916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17CCA0-CBF8-4166-88B2-333344BFB5C9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0E3E941-F3E3-4638-8088-78487A759937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2769" name="Rectangle 1">
            <a:extLst>
              <a:ext uri="{FF2B5EF4-FFF2-40B4-BE49-F238E27FC236}">
                <a16:creationId xmlns:a16="http://schemas.microsoft.com/office/drawing/2014/main" id="{2AD7B358-AAB6-4344-B600-9AB82A98EA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036" y="205222"/>
            <a:ext cx="6190130" cy="858690"/>
          </a:xfrm>
          <a:solidFill>
            <a:srgbClr val="E6E6E6"/>
          </a:solidFill>
          <a:ln/>
        </p:spPr>
        <p:txBody>
          <a:bodyPr vert="horz" lIns="91440" tIns="24004" rIns="91440" bIns="4572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Working With Sorted Lists</a:t>
            </a:r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52063152-172A-48B2-8EF0-411E8D895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2491" y="1242131"/>
            <a:ext cx="6871724" cy="3394797"/>
          </a:xfrm>
          <a:ln/>
        </p:spPr>
        <p:txBody>
          <a:bodyPr>
            <a:normAutofit/>
          </a:bodyPr>
          <a:lstStyle/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The efficiency of some algorithms can be improved when working with sorted sequences.</a:t>
            </a:r>
          </a:p>
          <a:p>
            <a:pPr marL="587593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For non-static collections, it would be inefficient to re-sort a sequence for each add/remove.</a:t>
            </a:r>
          </a:p>
          <a:p>
            <a:pPr marL="587593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Better to maintain a sorted sequence.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980337F-CDEB-43FE-9846-50C2C52D7DB5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5A58236-278E-4C47-8AF6-1926DC709C1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3793" name="Rectangle 1">
            <a:extLst>
              <a:ext uri="{FF2B5EF4-FFF2-40B4-BE49-F238E27FC236}">
                <a16:creationId xmlns:a16="http://schemas.microsoft.com/office/drawing/2014/main" id="{202C3EFC-DB20-4F4C-A01F-D3EE59934D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036" y="205222"/>
            <a:ext cx="6190130" cy="858690"/>
          </a:xfrm>
          <a:ln/>
        </p:spPr>
        <p:txBody>
          <a:bodyPr vert="horz" lIns="91440" tIns="24004" rIns="91440" bIns="45720" rtlCol="0" anchor="ctr">
            <a:normAutofit/>
          </a:bodyPr>
          <a:lstStyle/>
          <a:p>
            <a:pPr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  <a:tab pos="5910499" algn="l"/>
              </a:tabLst>
            </a:pPr>
            <a:r>
              <a:rPr lang="en-US" altLang="en-US"/>
              <a:t>Maintaining a Sorted List</a:t>
            </a: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58652A0B-FE62-4938-9DC0-5DD867FF4A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9785" y="1242131"/>
            <a:ext cx="6871725" cy="3394797"/>
          </a:xfrm>
          <a:ln/>
        </p:spPr>
        <p:txBody>
          <a:bodyPr/>
          <a:lstStyle/>
          <a:p>
            <a:pPr marL="293797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To maintain a sorted list, new items must be inserted into their proper position.</a:t>
            </a:r>
          </a:p>
          <a:p>
            <a:pPr marL="587593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Can not simply be appended at the end.</a:t>
            </a:r>
          </a:p>
          <a:p>
            <a:pPr marL="587593" lvl="1" indent="-220348">
              <a:buSzPct val="45000"/>
              <a:buFont typeface="Wingdings" panose="05000000000000000000" pitchFamily="2" charset="2"/>
              <a:buChar char=""/>
              <a:tabLst>
                <a:tab pos="492542" algn="l"/>
                <a:tab pos="985083" algn="l"/>
                <a:tab pos="1477625" algn="l"/>
                <a:tab pos="1970166" algn="l"/>
                <a:tab pos="2462708" algn="l"/>
                <a:tab pos="2955249" algn="l"/>
                <a:tab pos="3447791" algn="l"/>
                <a:tab pos="3940332" algn="l"/>
                <a:tab pos="4432874" algn="l"/>
                <a:tab pos="4925416" algn="l"/>
                <a:tab pos="5417957" algn="l"/>
              </a:tabLst>
            </a:pPr>
            <a:r>
              <a:rPr lang="en-US" altLang="en-US" dirty="0"/>
              <a:t>Must locate the proper position and use </a:t>
            </a:r>
            <a:r>
              <a:rPr lang="en-US" altLang="en-US" dirty="0">
                <a:latin typeface="Courier New" panose="02070309020205020404" pitchFamily="49" charset="0"/>
              </a:rPr>
              <a:t>insert()</a:t>
            </a:r>
            <a:r>
              <a:rPr lang="en-US" altLang="en-US" dirty="0"/>
              <a:t>.</a:t>
            </a:r>
          </a:p>
        </p:txBody>
      </p:sp>
      <p:pic>
        <p:nvPicPr>
          <p:cNvPr id="33795" name="Picture 3">
            <a:extLst>
              <a:ext uri="{FF2B5EF4-FFF2-40B4-BE49-F238E27FC236}">
                <a16:creationId xmlns:a16="http://schemas.microsoft.com/office/drawing/2014/main" id="{767B91BE-3373-4151-B8AB-F18C6EFC0D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4130" y="3751236"/>
            <a:ext cx="3980218" cy="1063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5C387-B33C-4EDB-A7D3-2F9B411B0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Different Sorting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8651D-A96D-401C-9092-53738EEAD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So far, we have studied three different sorting algorithms</a:t>
            </a:r>
          </a:p>
          <a:p>
            <a:pPr lvl="1"/>
            <a:r>
              <a:rPr lang="en-US" dirty="0"/>
              <a:t>Bubble sort: in each round, bubble the smallest items to the top (or sink the largest item to the bottom)</a:t>
            </a:r>
          </a:p>
          <a:p>
            <a:pPr lvl="1"/>
            <a:r>
              <a:rPr lang="en-US" dirty="0"/>
              <a:t>Selection sort: in each round, select the correct position for the current item</a:t>
            </a:r>
          </a:p>
          <a:p>
            <a:pPr lvl="1"/>
            <a:r>
              <a:rPr lang="en-US" dirty="0"/>
              <a:t>Insertion sort: in each round, insert the current item in its correct location so the partial list is sorted</a:t>
            </a:r>
          </a:p>
        </p:txBody>
      </p:sp>
    </p:spTree>
    <p:extLst>
      <p:ext uri="{BB962C8B-B14F-4D97-AF65-F5344CB8AC3E}">
        <p14:creationId xmlns:p14="http://schemas.microsoft.com/office/powerpoint/2010/main" val="3869189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E2C1A-9717-4B09-9ACC-F45AD2A73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and Timing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31BAF-58D6-4659-B8D1-34B8721E3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classroom activity, you will come up the big-Oh notation for each of the three algorithms</a:t>
            </a:r>
          </a:p>
          <a:p>
            <a:r>
              <a:rPr lang="en-US" dirty="0"/>
              <a:t>You will also measure the timing of the three algorithms with data sets of </a:t>
            </a:r>
            <a:r>
              <a:rPr lang="en-US"/>
              <a:t>different sizes</a:t>
            </a:r>
          </a:p>
        </p:txBody>
      </p:sp>
    </p:spTree>
    <p:extLst>
      <p:ext uri="{BB962C8B-B14F-4D97-AF65-F5344CB8AC3E}">
        <p14:creationId xmlns:p14="http://schemas.microsoft.com/office/powerpoint/2010/main" val="4112391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1889</TotalTime>
  <Words>332</Words>
  <Application>Microsoft Office PowerPoint</Application>
  <PresentationFormat>On-screen Show (16:9)</PresentationFormat>
  <Paragraphs>51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ＭＳ Ｐゴシック</vt:lpstr>
      <vt:lpstr>Arial</vt:lpstr>
      <vt:lpstr>Bitstream Vera Sans</vt:lpstr>
      <vt:lpstr>Calibri</vt:lpstr>
      <vt:lpstr>Courier New</vt:lpstr>
      <vt:lpstr>Times New Roman</vt:lpstr>
      <vt:lpstr>Wingdings</vt:lpstr>
      <vt:lpstr>Office Theme</vt:lpstr>
      <vt:lpstr>PowerPoint Presentation</vt:lpstr>
      <vt:lpstr>Insertion Sort</vt:lpstr>
      <vt:lpstr>Insertion Sort Code</vt:lpstr>
      <vt:lpstr>Insertion Sort Example</vt:lpstr>
      <vt:lpstr>Insertion Sort Example</vt:lpstr>
      <vt:lpstr>Working With Sorted Lists</vt:lpstr>
      <vt:lpstr>Maintaining a Sorted List</vt:lpstr>
      <vt:lpstr>Compare Different Sorting Algorithms</vt:lpstr>
      <vt:lpstr>Complexity and Timing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173</cp:revision>
  <dcterms:created xsi:type="dcterms:W3CDTF">2013-08-21T19:17:07Z</dcterms:created>
  <dcterms:modified xsi:type="dcterms:W3CDTF">2020-04-14T18:50:54Z</dcterms:modified>
</cp:coreProperties>
</file>