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62" r:id="rId2"/>
    <p:sldId id="279" r:id="rId3"/>
    <p:sldId id="280" r:id="rId4"/>
    <p:sldId id="281" r:id="rId5"/>
    <p:sldId id="282" r:id="rId6"/>
    <p:sldId id="283" r:id="rId7"/>
    <p:sldId id="284" r:id="rId8"/>
    <p:sldId id="285" r:id="rId9"/>
    <p:sldId id="286" r:id="rId10"/>
    <p:sldId id="287" r:id="rId11"/>
    <p:sldId id="288" r:id="rId12"/>
    <p:sldId id="289" r:id="rId13"/>
    <p:sldId id="290" r:id="rId14"/>
    <p:sldId id="291" r:id="rId15"/>
    <p:sldId id="292" r:id="rId16"/>
    <p:sldId id="293" r:id="rId17"/>
    <p:sldId id="294" r:id="rId18"/>
    <p:sldId id="295" r:id="rId19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  <a:srgbClr val="FE9202"/>
    <a:srgbClr val="00AACC"/>
    <a:srgbClr val="6C1A00"/>
    <a:srgbClr val="007033"/>
    <a:srgbClr val="5EEC3C"/>
    <a:srgbClr val="FFCC66"/>
    <a:srgbClr val="990099"/>
    <a:srgbClr val="1D3A00"/>
    <a:srgbClr val="0032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82" y="5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C8129B-D670-45A8-80B6-38E72459867A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9FFDEE-DC9A-4B34-B786-A450E1885E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525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TextShape 1"/>
          <p:cNvSpPr txBox="1"/>
          <p:nvPr/>
        </p:nvSpPr>
        <p:spPr>
          <a:xfrm>
            <a:off x="3886200" y="868680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>
              <a:lnSpc>
                <a:spcPct val="100000"/>
              </a:lnSpc>
            </a:pPr>
            <a:fld id="{8F7B04B0-F537-40CD-8864-A81A69644531}" type="slidenum">
              <a:rPr lang="en-US" sz="1200" strike="noStrike">
                <a:solidFill>
                  <a:srgbClr val="000000"/>
                </a:solidFill>
                <a:latin typeface="Times New Roman"/>
                <a:ea typeface="ＭＳ Ｐゴシック"/>
              </a:rPr>
              <a:pPr>
                <a:lnSpc>
                  <a:spcPct val="100000"/>
                </a:lnSpc>
              </a:pPr>
              <a:t>1</a:t>
            </a:fld>
            <a:endParaRPr/>
          </a:p>
        </p:txBody>
      </p:sp>
      <p:sp>
        <p:nvSpPr>
          <p:cNvPr id="408" name="PlaceHolder 2"/>
          <p:cNvSpPr>
            <a:spLocks noGrp="1"/>
          </p:cNvSpPr>
          <p:nvPr>
            <p:ph type="body"/>
          </p:nvPr>
        </p:nvSpPr>
        <p:spPr>
          <a:xfrm>
            <a:off x="914400" y="4343400"/>
            <a:ext cx="5028840" cy="4114440"/>
          </a:xfrm>
          <a:prstGeom prst="rect">
            <a:avLst/>
          </a:prstGeom>
        </p:spPr>
        <p:txBody>
          <a:bodyPr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450223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BDD4767-56FE-49BC-8A52-A916F8DD641F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8704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704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36902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8E61121-62BD-4A0B-8B12-65AD7EB4B903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8806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806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55984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2DC13EF-6DDC-46B2-9542-E6C94A0A3461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8908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909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419412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0710C59-5BED-4889-B0B3-FBA329918FA1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9011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011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467339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9C7A375-1293-4A08-BA11-19CE3D087873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911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11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338773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2BEA68D-7408-4020-8602-3BFE82903F79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9216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216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635105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08D0B91-C88C-4E1D-949E-403C0E015FBD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931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31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482265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C23355B-7403-484D-807B-8A516A063403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9420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421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027100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09E233B-9382-4AEC-BB2D-A31FE8B3899B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952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52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24039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761381E-DD9C-014E-82CA-C5A5E97D6283}" type="slidenum">
              <a:rPr lang="en-US"/>
              <a:pPr/>
              <a:t>2</a:t>
            </a:fld>
            <a:endParaRPr lang="en-US"/>
          </a:p>
        </p:txBody>
      </p:sp>
      <p:sp>
        <p:nvSpPr>
          <p:cNvPr id="93185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3738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93186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926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579CC44-8C80-4362-9716-B69F92052FE5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7987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987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98478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51AC0EC-1B4E-48EB-BAEA-A6EB95AF7766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808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08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37155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CA7CEDA-B05D-4955-8E42-72DB0D4839AB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8192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2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766716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D5681CC-3773-4473-BFBD-6112E8829D66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8294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294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0179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BCD0F7B-05D1-41C9-94CE-82BD79620702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8396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397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50253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D26D6D3-A28E-4BC9-90FA-CCDBD8F54AFD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849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49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19156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F86FEB4-79A5-4A33-8E63-0BEEA988DD7C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860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601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81544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17900" y="1960930"/>
            <a:ext cx="7177135" cy="1985165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rgbClr val="007033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7900" y="3946095"/>
            <a:ext cx="7177135" cy="763525"/>
          </a:xfrm>
        </p:spPr>
        <p:txBody>
          <a:bodyPr>
            <a:normAutofit/>
          </a:bodyPr>
          <a:lstStyle>
            <a:lvl1pPr marL="0" indent="0" algn="r">
              <a:buNone/>
              <a:defRPr sz="2800" b="0" i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281175"/>
            <a:ext cx="8246069" cy="763525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197405"/>
            <a:ext cx="8246070" cy="3512215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433880"/>
            <a:ext cx="8093365" cy="572644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044700"/>
            <a:ext cx="8093364" cy="3511061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281176"/>
            <a:ext cx="8246069" cy="916230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5EEC3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655520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2135341"/>
            <a:ext cx="4040188" cy="213787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655520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135341"/>
            <a:ext cx="4041775" cy="213787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FD6D7A0-E93F-41B3-989C-1EFD83334D05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11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CustomShape 3"/>
          <p:cNvSpPr/>
          <p:nvPr/>
        </p:nvSpPr>
        <p:spPr>
          <a:xfrm>
            <a:off x="914400" y="440308"/>
            <a:ext cx="7268040" cy="98199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4000" strike="noStrike" dirty="0">
                <a:solidFill>
                  <a:schemeClr val="tx2"/>
                </a:solidFill>
                <a:latin typeface="+mj-lt"/>
                <a:ea typeface="ＭＳ Ｐゴシック"/>
              </a:rPr>
              <a:t>CSCI 204: Data Structures &amp; Algorithms</a:t>
            </a:r>
            <a:endParaRPr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26" name="CustomShape 5"/>
          <p:cNvSpPr/>
          <p:nvPr/>
        </p:nvSpPr>
        <p:spPr>
          <a:xfrm>
            <a:off x="2292357" y="2405062"/>
            <a:ext cx="4114440" cy="933505"/>
          </a:xfrm>
          <a:prstGeom prst="rect">
            <a:avLst/>
          </a:prstGeom>
          <a:noFill/>
          <a:ln w="19080">
            <a:noFill/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2000" i="1" dirty="0">
                <a:ea typeface="ＭＳ Ｐゴシック"/>
              </a:rPr>
              <a:t>Revised by Xiannong Meng based on textbook author’s notes</a:t>
            </a:r>
            <a:endParaRPr sz="2000" i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9D70459-44AE-4329-9938-16C992EFD9D0}" type="slidenum">
              <a:rPr lang="uk-UA" sz="1200" strike="noStrike" smtClean="0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</a:pPr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576136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4E47B4E0-5052-4D70-90BE-ED37BD294551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28673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037" y="205222"/>
            <a:ext cx="6190130" cy="858691"/>
          </a:xfrm>
          <a:ln/>
        </p:spPr>
        <p:txBody>
          <a:bodyPr vert="horz" lIns="68580" tIns="24004" rIns="68580" bIns="34290" rtlCol="0" anchor="ctr">
            <a:normAutofit/>
          </a:bodyPr>
          <a:lstStyle/>
          <a:p>
            <a:pPr>
              <a:tabLst>
                <a:tab pos="492542" algn="l"/>
                <a:tab pos="985083" algn="l"/>
                <a:tab pos="1477625" algn="l"/>
                <a:tab pos="1970166" algn="l"/>
                <a:tab pos="2462708" algn="l"/>
                <a:tab pos="2955249" algn="l"/>
                <a:tab pos="3447791" algn="l"/>
                <a:tab pos="3940333" algn="l"/>
                <a:tab pos="4432874" algn="l"/>
                <a:tab pos="4925416" algn="l"/>
                <a:tab pos="5417957" algn="l"/>
                <a:tab pos="5910499" algn="l"/>
              </a:tabLst>
            </a:pPr>
            <a:r>
              <a:rPr lang="en-US" altLang="en-US"/>
              <a:t>Quick Sort – Partition</a:t>
            </a:r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365195" y="1065432"/>
            <a:ext cx="6713670" cy="3394797"/>
          </a:xfrm>
          <a:ln/>
        </p:spPr>
        <p:txBody>
          <a:bodyPr>
            <a:normAutofit/>
          </a:bodyPr>
          <a:lstStyle/>
          <a:p>
            <a:pPr marL="293797" indent="-220348">
              <a:spcAft>
                <a:spcPts val="9798"/>
              </a:spcAft>
              <a:buSzPct val="45000"/>
              <a:buFont typeface="Wingdings" panose="05000000000000000000" pitchFamily="2" charset="2"/>
              <a:buChar char=""/>
              <a:tabLst>
                <a:tab pos="492542" algn="l"/>
                <a:tab pos="985083" algn="l"/>
                <a:tab pos="1477625" algn="l"/>
                <a:tab pos="1970166" algn="l"/>
                <a:tab pos="2462708" algn="l"/>
                <a:tab pos="2955249" algn="l"/>
                <a:tab pos="3447791" algn="l"/>
                <a:tab pos="3940333" algn="l"/>
                <a:tab pos="4432874" algn="l"/>
                <a:tab pos="4925416" algn="l"/>
                <a:tab pos="5417957" algn="l"/>
              </a:tabLst>
            </a:pPr>
            <a:r>
              <a:rPr lang="en-US" altLang="en-US" dirty="0"/>
              <a:t>The </a:t>
            </a:r>
            <a:r>
              <a:rPr lang="en-US" altLang="en-US" dirty="0">
                <a:latin typeface="Courier New" panose="02070309020205020404" pitchFamily="49" charset="0"/>
              </a:rPr>
              <a:t>left</a:t>
            </a:r>
            <a:r>
              <a:rPr lang="en-US" altLang="en-US" dirty="0"/>
              <a:t> marker is shifted right until a key value larger than the pivot is found.</a:t>
            </a:r>
          </a:p>
          <a:p>
            <a:pPr marL="293797" indent="-220348">
              <a:buSzPct val="45000"/>
              <a:buFont typeface="Wingdings" panose="05000000000000000000" pitchFamily="2" charset="2"/>
              <a:buChar char=""/>
              <a:tabLst>
                <a:tab pos="492542" algn="l"/>
                <a:tab pos="985083" algn="l"/>
                <a:tab pos="1477625" algn="l"/>
                <a:tab pos="1970166" algn="l"/>
                <a:tab pos="2462708" algn="l"/>
                <a:tab pos="2955249" algn="l"/>
                <a:tab pos="3447791" algn="l"/>
                <a:tab pos="3940333" algn="l"/>
                <a:tab pos="4432874" algn="l"/>
                <a:tab pos="4925416" algn="l"/>
                <a:tab pos="5417957" algn="l"/>
              </a:tabLst>
            </a:pPr>
            <a:r>
              <a:rPr lang="en-US" altLang="en-US" dirty="0"/>
              <a:t>The </a:t>
            </a:r>
            <a:r>
              <a:rPr lang="en-US" altLang="en-US" dirty="0">
                <a:latin typeface="Courier New" panose="02070309020205020404" pitchFamily="49" charset="0"/>
              </a:rPr>
              <a:t>right</a:t>
            </a:r>
            <a:r>
              <a:rPr lang="en-US" altLang="en-US" dirty="0"/>
              <a:t> marker is then shifted left until a key value less than the pivot is found.</a:t>
            </a:r>
          </a:p>
        </p:txBody>
      </p:sp>
      <p:pic>
        <p:nvPicPr>
          <p:cNvPr id="286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9077" y="2177509"/>
            <a:ext cx="3024317" cy="6221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8676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9077" y="4189403"/>
            <a:ext cx="3024317" cy="5778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7201553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15BA5852-9E7C-44F8-814C-2FF582E21ADC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29697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037" y="205222"/>
            <a:ext cx="6190130" cy="858691"/>
          </a:xfrm>
          <a:ln/>
        </p:spPr>
        <p:txBody>
          <a:bodyPr vert="horz" lIns="68580" tIns="24004" rIns="68580" bIns="34290" rtlCol="0" anchor="ctr">
            <a:normAutofit/>
          </a:bodyPr>
          <a:lstStyle/>
          <a:p>
            <a:pPr>
              <a:tabLst>
                <a:tab pos="492542" algn="l"/>
                <a:tab pos="985083" algn="l"/>
                <a:tab pos="1477625" algn="l"/>
                <a:tab pos="1970166" algn="l"/>
                <a:tab pos="2462708" algn="l"/>
                <a:tab pos="2955249" algn="l"/>
                <a:tab pos="3447791" algn="l"/>
                <a:tab pos="3940333" algn="l"/>
                <a:tab pos="4432874" algn="l"/>
                <a:tab pos="4925416" algn="l"/>
                <a:tab pos="5417957" algn="l"/>
                <a:tab pos="5910499" algn="l"/>
              </a:tabLst>
            </a:pPr>
            <a:r>
              <a:rPr lang="en-US" altLang="en-US"/>
              <a:t>Quick Sort – Partition</a:t>
            </a:r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370545" y="1242131"/>
            <a:ext cx="6560965" cy="3394797"/>
          </a:xfrm>
          <a:ln/>
        </p:spPr>
        <p:txBody>
          <a:bodyPr/>
          <a:lstStyle/>
          <a:p>
            <a:pPr marL="293797" indent="-220348">
              <a:spcAft>
                <a:spcPts val="9798"/>
              </a:spcAft>
              <a:buSzPct val="45000"/>
              <a:buFont typeface="Wingdings" panose="05000000000000000000" pitchFamily="2" charset="2"/>
              <a:buChar char=""/>
              <a:tabLst>
                <a:tab pos="492542" algn="l"/>
                <a:tab pos="985083" algn="l"/>
                <a:tab pos="1477625" algn="l"/>
                <a:tab pos="1970166" algn="l"/>
                <a:tab pos="2462708" algn="l"/>
                <a:tab pos="2955249" algn="l"/>
                <a:tab pos="3447791" algn="l"/>
                <a:tab pos="3940333" algn="l"/>
                <a:tab pos="4432874" algn="l"/>
                <a:tab pos="4925416" algn="l"/>
                <a:tab pos="5417957" algn="l"/>
              </a:tabLst>
            </a:pPr>
            <a:r>
              <a:rPr lang="en-US" altLang="en-US" dirty="0"/>
              <a:t>The two keys at the positions of the </a:t>
            </a:r>
            <a:r>
              <a:rPr lang="en-US" altLang="en-US" dirty="0">
                <a:latin typeface="Courier New" panose="02070309020205020404" pitchFamily="49" charset="0"/>
              </a:rPr>
              <a:t>left</a:t>
            </a:r>
            <a:r>
              <a:rPr lang="en-US" altLang="en-US" dirty="0"/>
              <a:t> and </a:t>
            </a:r>
            <a:r>
              <a:rPr lang="en-US" altLang="en-US" dirty="0">
                <a:latin typeface="Courier New" panose="02070309020205020404" pitchFamily="49" charset="0"/>
              </a:rPr>
              <a:t>right</a:t>
            </a:r>
            <a:r>
              <a:rPr lang="en-US" altLang="en-US" dirty="0"/>
              <a:t> markers are swapped.</a:t>
            </a:r>
          </a:p>
        </p:txBody>
      </p:sp>
      <p:pic>
        <p:nvPicPr>
          <p:cNvPr id="2969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40" y="2328636"/>
            <a:ext cx="3024317" cy="913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9700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41" y="3788409"/>
            <a:ext cx="3024317" cy="6329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7685042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AAB94C92-55E4-4407-97E1-ED7B4329712F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30721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037" y="205222"/>
            <a:ext cx="6190130" cy="858691"/>
          </a:xfrm>
          <a:ln/>
        </p:spPr>
        <p:txBody>
          <a:bodyPr vert="horz" lIns="68580" tIns="24004" rIns="68580" bIns="34290" rtlCol="0" anchor="ctr">
            <a:normAutofit/>
          </a:bodyPr>
          <a:lstStyle/>
          <a:p>
            <a:pPr>
              <a:tabLst>
                <a:tab pos="492542" algn="l"/>
                <a:tab pos="985083" algn="l"/>
                <a:tab pos="1477625" algn="l"/>
                <a:tab pos="1970166" algn="l"/>
                <a:tab pos="2462708" algn="l"/>
                <a:tab pos="2955249" algn="l"/>
                <a:tab pos="3447791" algn="l"/>
                <a:tab pos="3940333" algn="l"/>
                <a:tab pos="4432874" algn="l"/>
                <a:tab pos="4925416" algn="l"/>
                <a:tab pos="5417957" algn="l"/>
                <a:tab pos="5910499" algn="l"/>
              </a:tabLst>
            </a:pPr>
            <a:r>
              <a:rPr lang="en-US" altLang="en-US"/>
              <a:t>Quick Sort – Partition</a:t>
            </a:r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517901" y="1242131"/>
            <a:ext cx="6566314" cy="3394797"/>
          </a:xfrm>
          <a:ln/>
        </p:spPr>
        <p:txBody>
          <a:bodyPr/>
          <a:lstStyle/>
          <a:p>
            <a:pPr marL="293797" indent="-220348">
              <a:spcAft>
                <a:spcPts val="9798"/>
              </a:spcAft>
              <a:buSzPct val="45000"/>
              <a:buFont typeface="Wingdings" panose="05000000000000000000" pitchFamily="2" charset="2"/>
              <a:buChar char=""/>
              <a:tabLst>
                <a:tab pos="492542" algn="l"/>
                <a:tab pos="985083" algn="l"/>
                <a:tab pos="1477625" algn="l"/>
                <a:tab pos="1970166" algn="l"/>
                <a:tab pos="2462708" algn="l"/>
                <a:tab pos="2955249" algn="l"/>
                <a:tab pos="3447791" algn="l"/>
                <a:tab pos="3940333" algn="l"/>
                <a:tab pos="4432874" algn="l"/>
                <a:tab pos="4925416" algn="l"/>
                <a:tab pos="5417957" algn="l"/>
              </a:tabLst>
            </a:pPr>
            <a:r>
              <a:rPr lang="en-US" altLang="en-US" dirty="0"/>
              <a:t>The two markers are again shifted starting where they left off. </a:t>
            </a:r>
          </a:p>
        </p:txBody>
      </p:sp>
      <p:pic>
        <p:nvPicPr>
          <p:cNvPr id="3072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40" y="3063252"/>
            <a:ext cx="3024317" cy="6253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0724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41" y="3946095"/>
            <a:ext cx="3024317" cy="569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0725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42" y="2172848"/>
            <a:ext cx="3024317" cy="6329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68588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FB543118-D434-4E37-9095-0A6D68DC5F8C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31745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037" y="205222"/>
            <a:ext cx="6190130" cy="858691"/>
          </a:xfrm>
          <a:ln/>
        </p:spPr>
        <p:txBody>
          <a:bodyPr vert="horz" lIns="68580" tIns="24004" rIns="68580" bIns="34290" rtlCol="0" anchor="ctr">
            <a:normAutofit/>
          </a:bodyPr>
          <a:lstStyle/>
          <a:p>
            <a:pPr>
              <a:tabLst>
                <a:tab pos="492542" algn="l"/>
                <a:tab pos="985083" algn="l"/>
                <a:tab pos="1477625" algn="l"/>
                <a:tab pos="1970166" algn="l"/>
                <a:tab pos="2462708" algn="l"/>
                <a:tab pos="2955249" algn="l"/>
                <a:tab pos="3447791" algn="l"/>
                <a:tab pos="3940333" algn="l"/>
                <a:tab pos="4432874" algn="l"/>
                <a:tab pos="4925416" algn="l"/>
                <a:tab pos="5417957" algn="l"/>
                <a:tab pos="5910499" algn="l"/>
              </a:tabLst>
            </a:pPr>
            <a:r>
              <a:rPr lang="en-US" altLang="en-US"/>
              <a:t>Quick Sort – Partition</a:t>
            </a:r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485037" y="1242131"/>
            <a:ext cx="6751883" cy="3394797"/>
          </a:xfrm>
          <a:ln/>
        </p:spPr>
        <p:txBody>
          <a:bodyPr/>
          <a:lstStyle/>
          <a:p>
            <a:pPr marL="293797" indent="-220348">
              <a:spcAft>
                <a:spcPts val="9798"/>
              </a:spcAft>
              <a:buSzPct val="45000"/>
              <a:buFont typeface="Wingdings" panose="05000000000000000000" pitchFamily="2" charset="2"/>
              <a:buChar char=""/>
              <a:tabLst>
                <a:tab pos="492542" algn="l"/>
                <a:tab pos="985083" algn="l"/>
                <a:tab pos="1477625" algn="l"/>
                <a:tab pos="1970166" algn="l"/>
                <a:tab pos="2462708" algn="l"/>
                <a:tab pos="2955249" algn="l"/>
                <a:tab pos="3447791" algn="l"/>
                <a:tab pos="3940333" algn="l"/>
                <a:tab pos="4432874" algn="l"/>
                <a:tab pos="4925416" algn="l"/>
                <a:tab pos="5417957" algn="l"/>
              </a:tabLst>
            </a:pPr>
            <a:r>
              <a:rPr lang="en-US" altLang="en-US" dirty="0"/>
              <a:t>After the markers are shifted, the corresponding keys are swapped as before.</a:t>
            </a:r>
          </a:p>
        </p:txBody>
      </p:sp>
      <p:pic>
        <p:nvPicPr>
          <p:cNvPr id="3174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41" y="2419045"/>
            <a:ext cx="3024317" cy="8662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174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7943" y="3698475"/>
            <a:ext cx="3024317" cy="625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1287921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6ED3C5E9-A06C-4A3F-B422-C893B217E558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32769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037" y="205222"/>
            <a:ext cx="6190130" cy="858691"/>
          </a:xfrm>
          <a:ln/>
        </p:spPr>
        <p:txBody>
          <a:bodyPr vert="horz" lIns="68580" tIns="24004" rIns="68580" bIns="34290" rtlCol="0" anchor="ctr">
            <a:normAutofit/>
          </a:bodyPr>
          <a:lstStyle/>
          <a:p>
            <a:pPr>
              <a:tabLst>
                <a:tab pos="492542" algn="l"/>
                <a:tab pos="985083" algn="l"/>
                <a:tab pos="1477625" algn="l"/>
                <a:tab pos="1970166" algn="l"/>
                <a:tab pos="2462708" algn="l"/>
                <a:tab pos="2955249" algn="l"/>
                <a:tab pos="3447791" algn="l"/>
                <a:tab pos="3940333" algn="l"/>
                <a:tab pos="4432874" algn="l"/>
                <a:tab pos="4925416" algn="l"/>
                <a:tab pos="5417957" algn="l"/>
                <a:tab pos="5910499" algn="l"/>
              </a:tabLst>
            </a:pPr>
            <a:r>
              <a:rPr lang="en-US" altLang="en-US"/>
              <a:t>Quick Sort – Partition</a:t>
            </a: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212490" y="1242131"/>
            <a:ext cx="6719019" cy="3394797"/>
          </a:xfrm>
          <a:ln/>
        </p:spPr>
        <p:txBody>
          <a:bodyPr/>
          <a:lstStyle/>
          <a:p>
            <a:pPr marL="293797" indent="-220348">
              <a:spcAft>
                <a:spcPts val="9798"/>
              </a:spcAft>
              <a:buSzPct val="45000"/>
              <a:buFont typeface="Wingdings" panose="05000000000000000000" pitchFamily="2" charset="2"/>
              <a:buChar char=""/>
              <a:tabLst>
                <a:tab pos="492542" algn="l"/>
                <a:tab pos="985083" algn="l"/>
                <a:tab pos="1477625" algn="l"/>
                <a:tab pos="1970166" algn="l"/>
                <a:tab pos="2462708" algn="l"/>
                <a:tab pos="2955249" algn="l"/>
                <a:tab pos="3447791" algn="l"/>
                <a:tab pos="3940333" algn="l"/>
                <a:tab pos="4432874" algn="l"/>
                <a:tab pos="4925416" algn="l"/>
                <a:tab pos="5417957" algn="l"/>
              </a:tabLst>
            </a:pPr>
            <a:r>
              <a:rPr lang="en-US" altLang="en-US" dirty="0"/>
              <a:t>The shifting and swapping continues until the two markers cross each other.</a:t>
            </a:r>
          </a:p>
        </p:txBody>
      </p:sp>
      <p:pic>
        <p:nvPicPr>
          <p:cNvPr id="3277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40" y="2389194"/>
            <a:ext cx="3024317" cy="625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277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7943" y="3443942"/>
            <a:ext cx="3024317" cy="569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4946823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AA769E18-7020-4015-B587-0A70A146AF99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33793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037" y="205222"/>
            <a:ext cx="6190130" cy="858691"/>
          </a:xfrm>
          <a:ln/>
        </p:spPr>
        <p:txBody>
          <a:bodyPr vert="horz" lIns="68580" tIns="24004" rIns="68580" bIns="34290" rtlCol="0" anchor="ctr">
            <a:normAutofit/>
          </a:bodyPr>
          <a:lstStyle/>
          <a:p>
            <a:pPr>
              <a:tabLst>
                <a:tab pos="492542" algn="l"/>
                <a:tab pos="985083" algn="l"/>
                <a:tab pos="1477625" algn="l"/>
                <a:tab pos="1970166" algn="l"/>
                <a:tab pos="2462708" algn="l"/>
                <a:tab pos="2955249" algn="l"/>
                <a:tab pos="3447791" algn="l"/>
                <a:tab pos="3940333" algn="l"/>
                <a:tab pos="4432874" algn="l"/>
                <a:tab pos="4925416" algn="l"/>
                <a:tab pos="5417957" algn="l"/>
                <a:tab pos="5910499" algn="l"/>
              </a:tabLst>
            </a:pPr>
            <a:r>
              <a:rPr lang="en-US" altLang="en-US"/>
              <a:t>Quick Sort – Partition</a:t>
            </a:r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59785" y="1063913"/>
            <a:ext cx="7329839" cy="3394797"/>
          </a:xfrm>
          <a:ln/>
        </p:spPr>
        <p:txBody>
          <a:bodyPr/>
          <a:lstStyle/>
          <a:p>
            <a:pPr marL="293797" indent="-220348">
              <a:buSzPct val="45000"/>
              <a:buFont typeface="Wingdings" panose="05000000000000000000" pitchFamily="2" charset="2"/>
              <a:buChar char=""/>
              <a:tabLst>
                <a:tab pos="492542" algn="l"/>
                <a:tab pos="985083" algn="l"/>
                <a:tab pos="1477625" algn="l"/>
                <a:tab pos="1970166" algn="l"/>
                <a:tab pos="2462708" algn="l"/>
                <a:tab pos="2955249" algn="l"/>
                <a:tab pos="3447791" algn="l"/>
                <a:tab pos="3940333" algn="l"/>
                <a:tab pos="4432874" algn="l"/>
                <a:tab pos="4925416" algn="l"/>
                <a:tab pos="5417957" algn="l"/>
              </a:tabLst>
            </a:pPr>
            <a:r>
              <a:rPr lang="en-US" altLang="en-US" dirty="0"/>
              <a:t>When the two markers cross, the </a:t>
            </a:r>
            <a:r>
              <a:rPr lang="en-US" altLang="en-US" dirty="0">
                <a:latin typeface="Courier New" panose="02070309020205020404" pitchFamily="49" charset="0"/>
              </a:rPr>
              <a:t>right</a:t>
            </a:r>
            <a:r>
              <a:rPr lang="en-US" altLang="en-US" dirty="0"/>
              <a:t> marker indicates the final position of the pivot value.</a:t>
            </a:r>
          </a:p>
          <a:p>
            <a:pPr marL="587594" lvl="1" indent="-220348">
              <a:buSzPct val="45000"/>
              <a:buFont typeface="Wingdings" panose="05000000000000000000" pitchFamily="2" charset="2"/>
              <a:buChar char=""/>
              <a:tabLst>
                <a:tab pos="492542" algn="l"/>
                <a:tab pos="985083" algn="l"/>
                <a:tab pos="1477625" algn="l"/>
                <a:tab pos="1970166" algn="l"/>
                <a:tab pos="2462708" algn="l"/>
                <a:tab pos="2955249" algn="l"/>
                <a:tab pos="3447791" algn="l"/>
                <a:tab pos="3940333" algn="l"/>
                <a:tab pos="4432874" algn="l"/>
                <a:tab pos="4925416" algn="l"/>
                <a:tab pos="5417957" algn="l"/>
              </a:tabLst>
            </a:pPr>
            <a:r>
              <a:rPr lang="en-US" altLang="en-US" dirty="0"/>
              <a:t>The pivot value and the value at the right marker have to be swapped.</a:t>
            </a:r>
          </a:p>
        </p:txBody>
      </p:sp>
      <p:pic>
        <p:nvPicPr>
          <p:cNvPr id="3379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7943" y="3347813"/>
            <a:ext cx="3024317" cy="793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3796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8874" y="4260712"/>
            <a:ext cx="3024317" cy="569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7808070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A9F279A0-F705-4941-9E9A-38120DB5A164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34817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037" y="205222"/>
            <a:ext cx="6190130" cy="858691"/>
          </a:xfrm>
          <a:ln/>
        </p:spPr>
        <p:txBody>
          <a:bodyPr vert="horz" lIns="68580" tIns="24004" rIns="68580" bIns="34290" rtlCol="0" anchor="ctr">
            <a:normAutofit/>
          </a:bodyPr>
          <a:lstStyle/>
          <a:p>
            <a:pPr>
              <a:tabLst>
                <a:tab pos="492542" algn="l"/>
                <a:tab pos="985083" algn="l"/>
                <a:tab pos="1477625" algn="l"/>
                <a:tab pos="1970166" algn="l"/>
                <a:tab pos="2462708" algn="l"/>
                <a:tab pos="2955249" algn="l"/>
                <a:tab pos="3447791" algn="l"/>
                <a:tab pos="3940333" algn="l"/>
                <a:tab pos="4432874" algn="l"/>
                <a:tab pos="4925416" algn="l"/>
                <a:tab pos="5417957" algn="l"/>
                <a:tab pos="5910499" algn="l"/>
              </a:tabLst>
            </a:pPr>
            <a:r>
              <a:rPr lang="en-US" altLang="en-US"/>
              <a:t>Quick Sort – Partition</a:t>
            </a:r>
          </a:p>
        </p:txBody>
      </p:sp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1738628" y="1063734"/>
            <a:ext cx="5682948" cy="3703709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  <a:effectLst/>
          <a:extLst/>
        </p:spPr>
        <p:txBody>
          <a:bodyPr wrap="none" lIns="0" tIns="9258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altLang="en-US" sz="1200" b="1" dirty="0">
                <a:latin typeface="Courier New" panose="02070309020205020404" pitchFamily="49" charset="0"/>
              </a:rPr>
              <a:t>def</a:t>
            </a:r>
            <a:r>
              <a:rPr lang="en-US" altLang="en-US" sz="1200" dirty="0">
                <a:latin typeface="Courier New" panose="02070309020205020404" pitchFamily="49" charset="0"/>
              </a:rPr>
              <a:t> </a:t>
            </a:r>
            <a:r>
              <a:rPr lang="en-US" altLang="en-US" sz="1200" dirty="0" err="1">
                <a:latin typeface="Courier New" panose="02070309020205020404" pitchFamily="49" charset="0"/>
              </a:rPr>
              <a:t>partitionSeq</a:t>
            </a:r>
            <a:r>
              <a:rPr lang="en-US" altLang="en-US" sz="1200" dirty="0">
                <a:latin typeface="Courier New" panose="02070309020205020404" pitchFamily="49" charset="0"/>
              </a:rPr>
              <a:t>( </a:t>
            </a:r>
            <a:r>
              <a:rPr lang="en-US" altLang="en-US" sz="1200" dirty="0" err="1">
                <a:latin typeface="Courier New" panose="02070309020205020404" pitchFamily="49" charset="0"/>
              </a:rPr>
              <a:t>theSeq</a:t>
            </a:r>
            <a:r>
              <a:rPr lang="en-US" altLang="en-US" sz="1200" dirty="0">
                <a:latin typeface="Courier New" panose="02070309020205020404" pitchFamily="49" charset="0"/>
              </a:rPr>
              <a:t>, first, last ):</a:t>
            </a:r>
          </a:p>
          <a:p>
            <a:pPr>
              <a:lnSpc>
                <a:spcPct val="94000"/>
              </a:lnSpc>
            </a:pPr>
            <a:r>
              <a:rPr lang="en-US" altLang="en-US" sz="1200" dirty="0">
                <a:latin typeface="Courier New" panose="02070309020205020404" pitchFamily="49" charset="0"/>
              </a:rPr>
              <a:t>  pivot = </a:t>
            </a:r>
            <a:r>
              <a:rPr lang="en-US" altLang="en-US" sz="1200" dirty="0" err="1">
                <a:latin typeface="Courier New" panose="02070309020205020404" pitchFamily="49" charset="0"/>
              </a:rPr>
              <a:t>theSeq</a:t>
            </a:r>
            <a:r>
              <a:rPr lang="en-US" altLang="en-US" sz="1200" dirty="0">
                <a:latin typeface="Courier New" panose="02070309020205020404" pitchFamily="49" charset="0"/>
              </a:rPr>
              <a:t>[first]  </a:t>
            </a:r>
          </a:p>
          <a:p>
            <a:pPr>
              <a:lnSpc>
                <a:spcPct val="94000"/>
              </a:lnSpc>
            </a:pPr>
            <a:r>
              <a:rPr lang="en-US" altLang="en-US" sz="1200" dirty="0">
                <a:latin typeface="Courier New" panose="02070309020205020404" pitchFamily="49" charset="0"/>
              </a:rPr>
              <a:t>  left = first + 1</a:t>
            </a:r>
          </a:p>
          <a:p>
            <a:pPr>
              <a:lnSpc>
                <a:spcPct val="94000"/>
              </a:lnSpc>
            </a:pPr>
            <a:r>
              <a:rPr lang="en-US" altLang="en-US" sz="1200" dirty="0">
                <a:latin typeface="Courier New" panose="02070309020205020404" pitchFamily="49" charset="0"/>
              </a:rPr>
              <a:t>  right = last</a:t>
            </a:r>
          </a:p>
          <a:p>
            <a:pPr>
              <a:lnSpc>
                <a:spcPct val="94000"/>
              </a:lnSpc>
            </a:pPr>
            <a:r>
              <a:rPr lang="en-US" altLang="en-US" sz="1200" dirty="0">
                <a:latin typeface="Courier New" panose="02070309020205020404" pitchFamily="49" charset="0"/>
              </a:rPr>
              <a:t>  </a:t>
            </a:r>
            <a:r>
              <a:rPr lang="en-US" altLang="en-US" sz="1200" b="1" dirty="0">
                <a:latin typeface="Courier New" panose="02070309020205020404" pitchFamily="49" charset="0"/>
              </a:rPr>
              <a:t>while</a:t>
            </a:r>
            <a:r>
              <a:rPr lang="en-US" altLang="en-US" sz="1200" dirty="0">
                <a:latin typeface="Courier New" panose="02070309020205020404" pitchFamily="49" charset="0"/>
              </a:rPr>
              <a:t> left &lt;= right :</a:t>
            </a:r>
          </a:p>
          <a:p>
            <a:pPr>
              <a:lnSpc>
                <a:spcPct val="94000"/>
              </a:lnSpc>
            </a:pPr>
            <a:r>
              <a:rPr lang="en-US" altLang="en-US" sz="1200" dirty="0">
                <a:latin typeface="Courier New" panose="02070309020205020404" pitchFamily="49" charset="0"/>
              </a:rPr>
              <a:t>    </a:t>
            </a:r>
            <a:r>
              <a:rPr lang="en-US" altLang="en-US" sz="1200" b="1" dirty="0">
                <a:latin typeface="Courier New" panose="02070309020205020404" pitchFamily="49" charset="0"/>
              </a:rPr>
              <a:t>while</a:t>
            </a:r>
            <a:r>
              <a:rPr lang="en-US" altLang="en-US" sz="1200" dirty="0">
                <a:latin typeface="Courier New" panose="02070309020205020404" pitchFamily="49" charset="0"/>
              </a:rPr>
              <a:t> left &lt; right </a:t>
            </a:r>
            <a:r>
              <a:rPr lang="en-US" altLang="en-US" sz="1200" b="1" dirty="0">
                <a:latin typeface="Courier New" panose="02070309020205020404" pitchFamily="49" charset="0"/>
              </a:rPr>
              <a:t>and</a:t>
            </a:r>
            <a:r>
              <a:rPr lang="en-US" altLang="en-US" sz="1200" dirty="0">
                <a:latin typeface="Courier New" panose="02070309020205020404" pitchFamily="49" charset="0"/>
              </a:rPr>
              <a:t> </a:t>
            </a:r>
            <a:r>
              <a:rPr lang="en-US" altLang="en-US" sz="1200" dirty="0" err="1">
                <a:latin typeface="Courier New" panose="02070309020205020404" pitchFamily="49" charset="0"/>
              </a:rPr>
              <a:t>theSeq</a:t>
            </a:r>
            <a:r>
              <a:rPr lang="en-US" altLang="en-US" sz="1200" dirty="0">
                <a:latin typeface="Courier New" panose="02070309020205020404" pitchFamily="49" charset="0"/>
              </a:rPr>
              <a:t>[left] &lt; pivot : </a:t>
            </a:r>
          </a:p>
          <a:p>
            <a:pPr>
              <a:lnSpc>
                <a:spcPct val="94000"/>
              </a:lnSpc>
            </a:pPr>
            <a:r>
              <a:rPr lang="en-US" altLang="en-US" sz="1200" dirty="0">
                <a:latin typeface="Courier New" panose="02070309020205020404" pitchFamily="49" charset="0"/>
              </a:rPr>
              <a:t>      left += 1   </a:t>
            </a:r>
          </a:p>
          <a:p>
            <a:pPr>
              <a:lnSpc>
                <a:spcPct val="94000"/>
              </a:lnSpc>
            </a:pPr>
            <a:r>
              <a:rPr lang="en-US" altLang="en-US" sz="1200" dirty="0">
                <a:latin typeface="Courier New" panose="02070309020205020404" pitchFamily="49" charset="0"/>
              </a:rPr>
              <a:t>      </a:t>
            </a:r>
          </a:p>
          <a:p>
            <a:pPr>
              <a:lnSpc>
                <a:spcPct val="94000"/>
              </a:lnSpc>
            </a:pPr>
            <a:r>
              <a:rPr lang="en-US" altLang="en-US" sz="1200" dirty="0">
                <a:latin typeface="Courier New" panose="02070309020205020404" pitchFamily="49" charset="0"/>
              </a:rPr>
              <a:t>    </a:t>
            </a:r>
            <a:r>
              <a:rPr lang="en-US" altLang="en-US" sz="1200" b="1" dirty="0">
                <a:latin typeface="Courier New" panose="02070309020205020404" pitchFamily="49" charset="0"/>
              </a:rPr>
              <a:t>while</a:t>
            </a:r>
            <a:r>
              <a:rPr lang="en-US" altLang="en-US" sz="1200" dirty="0">
                <a:latin typeface="Courier New" panose="02070309020205020404" pitchFamily="49" charset="0"/>
              </a:rPr>
              <a:t> right &gt;= left </a:t>
            </a:r>
            <a:r>
              <a:rPr lang="en-US" altLang="en-US" sz="1200" b="1" dirty="0">
                <a:latin typeface="Courier New" panose="02070309020205020404" pitchFamily="49" charset="0"/>
              </a:rPr>
              <a:t>and</a:t>
            </a:r>
            <a:r>
              <a:rPr lang="en-US" altLang="en-US" sz="1200" dirty="0">
                <a:latin typeface="Courier New" panose="02070309020205020404" pitchFamily="49" charset="0"/>
              </a:rPr>
              <a:t> </a:t>
            </a:r>
            <a:r>
              <a:rPr lang="en-US" altLang="en-US" sz="1200" dirty="0" err="1">
                <a:latin typeface="Courier New" panose="02070309020205020404" pitchFamily="49" charset="0"/>
              </a:rPr>
              <a:t>theSeq</a:t>
            </a:r>
            <a:r>
              <a:rPr lang="en-US" altLang="en-US" sz="1200" dirty="0">
                <a:latin typeface="Courier New" panose="02070309020205020404" pitchFamily="49" charset="0"/>
              </a:rPr>
              <a:t>[right] &gt;= pivot :</a:t>
            </a:r>
          </a:p>
          <a:p>
            <a:pPr>
              <a:lnSpc>
                <a:spcPct val="94000"/>
              </a:lnSpc>
            </a:pPr>
            <a:r>
              <a:rPr lang="en-US" altLang="en-US" sz="1200" dirty="0">
                <a:latin typeface="Courier New" panose="02070309020205020404" pitchFamily="49" charset="0"/>
              </a:rPr>
              <a:t>      right -= 1                                   </a:t>
            </a:r>
          </a:p>
          <a:p>
            <a:pPr>
              <a:lnSpc>
                <a:spcPct val="94000"/>
              </a:lnSpc>
            </a:pPr>
            <a:r>
              <a:rPr lang="en-US" altLang="en-US" sz="1200" dirty="0">
                <a:latin typeface="Courier New" panose="02070309020205020404" pitchFamily="49" charset="0"/>
              </a:rPr>
              <a:t>      </a:t>
            </a:r>
          </a:p>
          <a:p>
            <a:pPr>
              <a:lnSpc>
                <a:spcPct val="94000"/>
              </a:lnSpc>
            </a:pPr>
            <a:r>
              <a:rPr lang="en-US" altLang="en-US" sz="1200" dirty="0">
                <a:latin typeface="Courier New" panose="02070309020205020404" pitchFamily="49" charset="0"/>
              </a:rPr>
              <a:t>    </a:t>
            </a:r>
            <a:r>
              <a:rPr lang="en-US" altLang="en-US" sz="1200" b="1" dirty="0">
                <a:latin typeface="Courier New" panose="02070309020205020404" pitchFamily="49" charset="0"/>
              </a:rPr>
              <a:t>if</a:t>
            </a:r>
            <a:r>
              <a:rPr lang="en-US" altLang="en-US" sz="1200" dirty="0">
                <a:latin typeface="Courier New" panose="02070309020205020404" pitchFamily="49" charset="0"/>
              </a:rPr>
              <a:t> left &lt; right :   </a:t>
            </a:r>
            <a:r>
              <a:rPr lang="en-US" altLang="en-US" sz="1200" dirty="0">
                <a:solidFill>
                  <a:srgbClr val="CC0099"/>
                </a:solidFill>
                <a:latin typeface="Courier New" panose="02070309020205020404" pitchFamily="49" charset="0"/>
              </a:rPr>
              <a:t># swap the items at left and right</a:t>
            </a:r>
          </a:p>
          <a:p>
            <a:pPr>
              <a:lnSpc>
                <a:spcPct val="94000"/>
              </a:lnSpc>
            </a:pPr>
            <a:r>
              <a:rPr lang="en-US" altLang="en-US" sz="1200" dirty="0">
                <a:latin typeface="Courier New" panose="02070309020205020404" pitchFamily="49" charset="0"/>
              </a:rPr>
              <a:t>      </a:t>
            </a:r>
            <a:r>
              <a:rPr lang="en-US" altLang="en-US" sz="1200" dirty="0" err="1">
                <a:latin typeface="Courier New" panose="02070309020205020404" pitchFamily="49" charset="0"/>
              </a:rPr>
              <a:t>tmp</a:t>
            </a:r>
            <a:r>
              <a:rPr lang="en-US" altLang="en-US" sz="1200" dirty="0">
                <a:latin typeface="Courier New" panose="02070309020205020404" pitchFamily="49" charset="0"/>
              </a:rPr>
              <a:t> = </a:t>
            </a:r>
            <a:r>
              <a:rPr lang="en-US" altLang="en-US" sz="1200" dirty="0" err="1">
                <a:latin typeface="Courier New" panose="02070309020205020404" pitchFamily="49" charset="0"/>
              </a:rPr>
              <a:t>theSeq</a:t>
            </a:r>
            <a:r>
              <a:rPr lang="en-US" altLang="en-US" sz="1200" dirty="0">
                <a:latin typeface="Courier New" panose="02070309020205020404" pitchFamily="49" charset="0"/>
              </a:rPr>
              <a:t>[left]</a:t>
            </a:r>
          </a:p>
          <a:p>
            <a:pPr>
              <a:lnSpc>
                <a:spcPct val="94000"/>
              </a:lnSpc>
            </a:pPr>
            <a:r>
              <a:rPr lang="en-US" altLang="en-US" sz="1200" dirty="0">
                <a:latin typeface="Courier New" panose="02070309020205020404" pitchFamily="49" charset="0"/>
              </a:rPr>
              <a:t>      </a:t>
            </a:r>
            <a:r>
              <a:rPr lang="en-US" altLang="en-US" sz="1200" dirty="0" err="1">
                <a:latin typeface="Courier New" panose="02070309020205020404" pitchFamily="49" charset="0"/>
              </a:rPr>
              <a:t>theSeq</a:t>
            </a:r>
            <a:r>
              <a:rPr lang="en-US" altLang="en-US" sz="1200" dirty="0">
                <a:latin typeface="Courier New" panose="02070309020205020404" pitchFamily="49" charset="0"/>
              </a:rPr>
              <a:t>[left] =  </a:t>
            </a:r>
            <a:r>
              <a:rPr lang="en-US" altLang="en-US" sz="1200" dirty="0" err="1">
                <a:latin typeface="Courier New" panose="02070309020205020404" pitchFamily="49" charset="0"/>
              </a:rPr>
              <a:t>theSeq</a:t>
            </a:r>
            <a:r>
              <a:rPr lang="en-US" altLang="en-US" sz="1200" dirty="0">
                <a:latin typeface="Courier New" panose="02070309020205020404" pitchFamily="49" charset="0"/>
              </a:rPr>
              <a:t>[right]</a:t>
            </a:r>
          </a:p>
          <a:p>
            <a:pPr>
              <a:lnSpc>
                <a:spcPct val="94000"/>
              </a:lnSpc>
            </a:pPr>
            <a:r>
              <a:rPr lang="en-US" altLang="en-US" sz="1200" dirty="0">
                <a:latin typeface="Courier New" panose="02070309020205020404" pitchFamily="49" charset="0"/>
              </a:rPr>
              <a:t>      </a:t>
            </a:r>
            <a:r>
              <a:rPr lang="en-US" altLang="en-US" sz="1200" dirty="0" err="1">
                <a:latin typeface="Courier New" panose="02070309020205020404" pitchFamily="49" charset="0"/>
              </a:rPr>
              <a:t>theSeq</a:t>
            </a:r>
            <a:r>
              <a:rPr lang="en-US" altLang="en-US" sz="1200" dirty="0">
                <a:latin typeface="Courier New" panose="02070309020205020404" pitchFamily="49" charset="0"/>
              </a:rPr>
              <a:t>[right] = </a:t>
            </a:r>
            <a:r>
              <a:rPr lang="en-US" altLang="en-US" sz="1200" dirty="0" err="1">
                <a:latin typeface="Courier New" panose="02070309020205020404" pitchFamily="49" charset="0"/>
              </a:rPr>
              <a:t>tmp</a:t>
            </a:r>
            <a:endParaRPr lang="en-US" altLang="en-US" sz="1200" dirty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200" dirty="0">
                <a:latin typeface="Courier New" panose="02070309020205020404" pitchFamily="49" charset="0"/>
              </a:rPr>
              <a:t>      </a:t>
            </a:r>
          </a:p>
          <a:p>
            <a:pPr>
              <a:lnSpc>
                <a:spcPct val="94000"/>
              </a:lnSpc>
            </a:pPr>
            <a:r>
              <a:rPr lang="en-US" altLang="en-US" sz="1200" dirty="0">
                <a:latin typeface="Courier New" panose="02070309020205020404" pitchFamily="49" charset="0"/>
              </a:rPr>
              <a:t>  </a:t>
            </a:r>
            <a:r>
              <a:rPr lang="en-US" altLang="en-US" sz="1200" b="1" dirty="0">
                <a:latin typeface="Courier New" panose="02070309020205020404" pitchFamily="49" charset="0"/>
              </a:rPr>
              <a:t>if</a:t>
            </a:r>
            <a:r>
              <a:rPr lang="en-US" altLang="en-US" sz="1200" dirty="0">
                <a:latin typeface="Courier New" panose="02070309020205020404" pitchFamily="49" charset="0"/>
              </a:rPr>
              <a:t> right != first :   </a:t>
            </a:r>
            <a:r>
              <a:rPr lang="en-US" altLang="en-US" sz="1200" dirty="0">
                <a:solidFill>
                  <a:srgbClr val="CC0099"/>
                </a:solidFill>
                <a:latin typeface="Courier New" panose="02070309020205020404" pitchFamily="49" charset="0"/>
              </a:rPr>
              <a:t># put the pivot in its final place</a:t>
            </a:r>
            <a:r>
              <a:rPr lang="en-US" altLang="en-US" sz="1200" dirty="0">
                <a:latin typeface="Courier New" panose="02070309020205020404" pitchFamily="49" charset="0"/>
              </a:rPr>
              <a:t>                            </a:t>
            </a:r>
          </a:p>
          <a:p>
            <a:pPr>
              <a:lnSpc>
                <a:spcPct val="94000"/>
              </a:lnSpc>
            </a:pPr>
            <a:r>
              <a:rPr lang="en-US" altLang="en-US" sz="1200" dirty="0">
                <a:latin typeface="Courier New" panose="02070309020205020404" pitchFamily="49" charset="0"/>
              </a:rPr>
              <a:t>    </a:t>
            </a:r>
            <a:r>
              <a:rPr lang="en-US" altLang="en-US" sz="1200" dirty="0" err="1">
                <a:latin typeface="Courier New" panose="02070309020205020404" pitchFamily="49" charset="0"/>
              </a:rPr>
              <a:t>theSeq</a:t>
            </a:r>
            <a:r>
              <a:rPr lang="en-US" altLang="en-US" sz="1200" dirty="0">
                <a:latin typeface="Courier New" panose="02070309020205020404" pitchFamily="49" charset="0"/>
              </a:rPr>
              <a:t>[first] = </a:t>
            </a:r>
            <a:r>
              <a:rPr lang="en-US" altLang="en-US" sz="1200" dirty="0" err="1">
                <a:latin typeface="Courier New" panose="02070309020205020404" pitchFamily="49" charset="0"/>
              </a:rPr>
              <a:t>theSeq</a:t>
            </a:r>
            <a:r>
              <a:rPr lang="en-US" altLang="en-US" sz="1200" dirty="0">
                <a:latin typeface="Courier New" panose="02070309020205020404" pitchFamily="49" charset="0"/>
              </a:rPr>
              <a:t>[right]</a:t>
            </a:r>
          </a:p>
          <a:p>
            <a:pPr>
              <a:lnSpc>
                <a:spcPct val="94000"/>
              </a:lnSpc>
            </a:pPr>
            <a:r>
              <a:rPr lang="en-US" altLang="en-US" sz="1200" dirty="0">
                <a:latin typeface="Courier New" panose="02070309020205020404" pitchFamily="49" charset="0"/>
              </a:rPr>
              <a:t>    </a:t>
            </a:r>
            <a:r>
              <a:rPr lang="en-US" altLang="en-US" sz="1200" dirty="0" err="1">
                <a:latin typeface="Courier New" panose="02070309020205020404" pitchFamily="49" charset="0"/>
              </a:rPr>
              <a:t>theSeq</a:t>
            </a:r>
            <a:r>
              <a:rPr lang="en-US" altLang="en-US" sz="1200" dirty="0">
                <a:latin typeface="Courier New" panose="02070309020205020404" pitchFamily="49" charset="0"/>
              </a:rPr>
              <a:t>[right] = pivot</a:t>
            </a:r>
          </a:p>
          <a:p>
            <a:pPr>
              <a:lnSpc>
                <a:spcPct val="94000"/>
              </a:lnSpc>
            </a:pPr>
            <a:r>
              <a:rPr lang="en-US" altLang="en-US" sz="1200" dirty="0">
                <a:latin typeface="Courier New" panose="02070309020205020404" pitchFamily="49" charset="0"/>
              </a:rPr>
              <a:t>  </a:t>
            </a:r>
          </a:p>
          <a:p>
            <a:pPr>
              <a:lnSpc>
                <a:spcPct val="94000"/>
              </a:lnSpc>
            </a:pPr>
            <a:r>
              <a:rPr lang="en-US" altLang="en-US" sz="1200" dirty="0">
                <a:latin typeface="Courier New" panose="02070309020205020404" pitchFamily="49" charset="0"/>
              </a:rPr>
              <a:t>  </a:t>
            </a:r>
            <a:r>
              <a:rPr lang="en-US" altLang="en-US" sz="1200" b="1" dirty="0">
                <a:latin typeface="Courier New" panose="02070309020205020404" pitchFamily="49" charset="0"/>
              </a:rPr>
              <a:t>return</a:t>
            </a:r>
            <a:r>
              <a:rPr lang="en-US" altLang="en-US" sz="1200" dirty="0">
                <a:latin typeface="Courier New" panose="02070309020205020404" pitchFamily="49" charset="0"/>
              </a:rPr>
              <a:t> right</a:t>
            </a:r>
          </a:p>
        </p:txBody>
      </p:sp>
    </p:spTree>
    <p:extLst>
      <p:ext uri="{BB962C8B-B14F-4D97-AF65-F5344CB8AC3E}">
        <p14:creationId xmlns:p14="http://schemas.microsoft.com/office/powerpoint/2010/main" val="42890145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A3ABAFA9-674B-4A91-AF9D-58038B9B1FB5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35841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037" y="205222"/>
            <a:ext cx="6190130" cy="858691"/>
          </a:xfrm>
          <a:ln/>
        </p:spPr>
        <p:txBody>
          <a:bodyPr vert="horz" lIns="68580" tIns="24004" rIns="68580" bIns="34290" rtlCol="0" anchor="ctr">
            <a:normAutofit/>
          </a:bodyPr>
          <a:lstStyle/>
          <a:p>
            <a:pPr>
              <a:tabLst>
                <a:tab pos="492542" algn="l"/>
                <a:tab pos="985083" algn="l"/>
                <a:tab pos="1477625" algn="l"/>
                <a:tab pos="1970166" algn="l"/>
                <a:tab pos="2462708" algn="l"/>
                <a:tab pos="2955249" algn="l"/>
                <a:tab pos="3447791" algn="l"/>
                <a:tab pos="3940333" algn="l"/>
                <a:tab pos="4432874" algn="l"/>
                <a:tab pos="4925416" algn="l"/>
                <a:tab pos="5417957" algn="l"/>
                <a:tab pos="5910499" algn="l"/>
              </a:tabLst>
            </a:pPr>
            <a:r>
              <a:rPr lang="en-US" altLang="en-US"/>
              <a:t>Pivot Key</a:t>
            </a:r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7080" y="1242131"/>
            <a:ext cx="7635249" cy="3394797"/>
          </a:xfrm>
          <a:ln/>
        </p:spPr>
        <p:txBody>
          <a:bodyPr/>
          <a:lstStyle/>
          <a:p>
            <a:pPr marL="293797" indent="-220348">
              <a:buSzPct val="45000"/>
              <a:buFont typeface="Wingdings" panose="05000000000000000000" pitchFamily="2" charset="2"/>
              <a:buChar char=""/>
              <a:tabLst>
                <a:tab pos="492542" algn="l"/>
                <a:tab pos="985083" algn="l"/>
                <a:tab pos="1477625" algn="l"/>
                <a:tab pos="1970166" algn="l"/>
                <a:tab pos="2462708" algn="l"/>
                <a:tab pos="2955249" algn="l"/>
                <a:tab pos="3447791" algn="l"/>
                <a:tab pos="3940333" algn="l"/>
                <a:tab pos="4432874" algn="l"/>
                <a:tab pos="4925416" algn="l"/>
                <a:tab pos="5417957" algn="l"/>
              </a:tabLst>
            </a:pPr>
            <a:r>
              <a:rPr lang="en-US" altLang="en-US" dirty="0"/>
              <a:t>We are not limited to selecting the first key within the sequence as the pivot.</a:t>
            </a:r>
          </a:p>
          <a:p>
            <a:pPr marL="587594" lvl="1" indent="-220348">
              <a:buSzPct val="45000"/>
              <a:buFont typeface="Wingdings" panose="05000000000000000000" pitchFamily="2" charset="2"/>
              <a:buChar char=""/>
              <a:tabLst>
                <a:tab pos="492542" algn="l"/>
                <a:tab pos="985083" algn="l"/>
                <a:tab pos="1477625" algn="l"/>
                <a:tab pos="1970166" algn="l"/>
                <a:tab pos="2462708" algn="l"/>
                <a:tab pos="2955249" algn="l"/>
                <a:tab pos="3447791" algn="l"/>
                <a:tab pos="3940333" algn="l"/>
                <a:tab pos="4432874" algn="l"/>
                <a:tab pos="4925416" algn="l"/>
                <a:tab pos="5417957" algn="l"/>
              </a:tabLst>
            </a:pPr>
            <a:r>
              <a:rPr lang="en-US" altLang="en-US" dirty="0"/>
              <a:t>Using the first or last key is a poor choice in practice.</a:t>
            </a:r>
          </a:p>
          <a:p>
            <a:pPr marL="587594" lvl="1" indent="-220348">
              <a:buSzPct val="45000"/>
              <a:buFont typeface="Wingdings" panose="05000000000000000000" pitchFamily="2" charset="2"/>
              <a:buChar char=""/>
              <a:tabLst>
                <a:tab pos="492542" algn="l"/>
                <a:tab pos="985083" algn="l"/>
                <a:tab pos="1477625" algn="l"/>
                <a:tab pos="1970166" algn="l"/>
                <a:tab pos="2462708" algn="l"/>
                <a:tab pos="2955249" algn="l"/>
                <a:tab pos="3447791" algn="l"/>
                <a:tab pos="3940333" algn="l"/>
                <a:tab pos="4432874" algn="l"/>
                <a:tab pos="4925416" algn="l"/>
                <a:tab pos="5417957" algn="l"/>
              </a:tabLst>
            </a:pPr>
            <a:r>
              <a:rPr lang="en-US" altLang="en-US" dirty="0"/>
              <a:t>Choosing a key near the middle is a better choice.</a:t>
            </a:r>
          </a:p>
        </p:txBody>
      </p:sp>
    </p:spTree>
    <p:extLst>
      <p:ext uri="{BB962C8B-B14F-4D97-AF65-F5344CB8AC3E}">
        <p14:creationId xmlns:p14="http://schemas.microsoft.com/office/powerpoint/2010/main" val="34567133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EE86758E-26BF-4A8B-AB51-F06A7CB7F2E4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36865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037" y="205222"/>
            <a:ext cx="6190130" cy="858691"/>
          </a:xfrm>
          <a:ln/>
        </p:spPr>
        <p:txBody>
          <a:bodyPr vert="horz" lIns="68580" tIns="24004" rIns="68580" bIns="34290" rtlCol="0" anchor="ctr">
            <a:normAutofit/>
          </a:bodyPr>
          <a:lstStyle/>
          <a:p>
            <a:pPr>
              <a:tabLst>
                <a:tab pos="492542" algn="l"/>
                <a:tab pos="985083" algn="l"/>
                <a:tab pos="1477625" algn="l"/>
                <a:tab pos="1970166" algn="l"/>
                <a:tab pos="2462708" algn="l"/>
                <a:tab pos="2955249" algn="l"/>
                <a:tab pos="3447791" algn="l"/>
                <a:tab pos="3940333" algn="l"/>
                <a:tab pos="4432874" algn="l"/>
                <a:tab pos="4925416" algn="l"/>
                <a:tab pos="5417957" algn="l"/>
                <a:tab pos="5910499" algn="l"/>
              </a:tabLst>
            </a:pPr>
            <a:r>
              <a:rPr lang="en-US" altLang="en-US"/>
              <a:t>Quick Sort – Efficiency</a:t>
            </a: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4375" y="1242131"/>
            <a:ext cx="7635250" cy="3394797"/>
          </a:xfrm>
          <a:ln/>
        </p:spPr>
        <p:txBody>
          <a:bodyPr>
            <a:normAutofit fontScale="92500" lnSpcReduction="20000"/>
          </a:bodyPr>
          <a:lstStyle/>
          <a:p>
            <a:pPr marL="293797" indent="-220348">
              <a:buSzPct val="45000"/>
              <a:buFont typeface="Wingdings" panose="05000000000000000000" pitchFamily="2" charset="2"/>
              <a:buChar char=""/>
              <a:tabLst>
                <a:tab pos="492542" algn="l"/>
                <a:tab pos="985083" algn="l"/>
                <a:tab pos="1477625" algn="l"/>
                <a:tab pos="1970166" algn="l"/>
                <a:tab pos="2462708" algn="l"/>
                <a:tab pos="2955249" algn="l"/>
                <a:tab pos="3447791" algn="l"/>
                <a:tab pos="3940333" algn="l"/>
                <a:tab pos="4432874" algn="l"/>
                <a:tab pos="4925416" algn="l"/>
                <a:tab pos="5417957" algn="l"/>
              </a:tabLst>
            </a:pPr>
            <a:r>
              <a:rPr lang="en-US" altLang="en-US" dirty="0"/>
              <a:t>The quick sort algorithm:</a:t>
            </a:r>
          </a:p>
          <a:p>
            <a:pPr marL="587594" lvl="1" indent="-220348">
              <a:buSzPct val="45000"/>
              <a:buFont typeface="Wingdings" panose="05000000000000000000" pitchFamily="2" charset="2"/>
              <a:buChar char=""/>
              <a:tabLst>
                <a:tab pos="492542" algn="l"/>
                <a:tab pos="985083" algn="l"/>
                <a:tab pos="1477625" algn="l"/>
                <a:tab pos="1970166" algn="l"/>
                <a:tab pos="2462708" algn="l"/>
                <a:tab pos="2955249" algn="l"/>
                <a:tab pos="3447791" algn="l"/>
                <a:tab pos="3940333" algn="l"/>
                <a:tab pos="4432874" algn="l"/>
                <a:tab pos="4925416" algn="l"/>
                <a:tab pos="5417957" algn="l"/>
              </a:tabLst>
            </a:pPr>
            <a:r>
              <a:rPr lang="en-US" altLang="en-US" dirty="0"/>
              <a:t>has a worst case time of </a:t>
            </a:r>
            <a:r>
              <a:rPr lang="en-US" altLang="en-US" i="1" dirty="0"/>
              <a:t>O(n</a:t>
            </a:r>
            <a:r>
              <a:rPr lang="en-US" altLang="en-US" i="1" baseline="33000" dirty="0"/>
              <a:t>2</a:t>
            </a:r>
            <a:r>
              <a:rPr lang="en-US" altLang="en-US" i="1" dirty="0"/>
              <a:t>)</a:t>
            </a:r>
          </a:p>
          <a:p>
            <a:pPr marL="587594" lvl="1" indent="-220348">
              <a:buSzPct val="45000"/>
              <a:buFont typeface="Wingdings" panose="05000000000000000000" pitchFamily="2" charset="2"/>
              <a:buChar char=""/>
              <a:tabLst>
                <a:tab pos="492542" algn="l"/>
                <a:tab pos="985083" algn="l"/>
                <a:tab pos="1477625" algn="l"/>
                <a:tab pos="1970166" algn="l"/>
                <a:tab pos="2462708" algn="l"/>
                <a:tab pos="2955249" algn="l"/>
                <a:tab pos="3447791" algn="l"/>
                <a:tab pos="3940333" algn="l"/>
                <a:tab pos="4432874" algn="l"/>
                <a:tab pos="4925416" algn="l"/>
                <a:tab pos="5417957" algn="l"/>
              </a:tabLst>
            </a:pPr>
            <a:r>
              <a:rPr lang="en-US" altLang="en-US" dirty="0"/>
              <a:t>but an average case time of </a:t>
            </a:r>
            <a:r>
              <a:rPr lang="en-US" altLang="en-US" i="1" dirty="0"/>
              <a:t>O(n log n)</a:t>
            </a:r>
          </a:p>
          <a:p>
            <a:pPr marL="293797" indent="-220348">
              <a:buSzPct val="45000"/>
              <a:buFont typeface="Wingdings" panose="05000000000000000000" pitchFamily="2" charset="2"/>
              <a:buChar char=""/>
              <a:tabLst>
                <a:tab pos="492542" algn="l"/>
                <a:tab pos="985083" algn="l"/>
                <a:tab pos="1477625" algn="l"/>
                <a:tab pos="1970166" algn="l"/>
                <a:tab pos="2462708" algn="l"/>
                <a:tab pos="2955249" algn="l"/>
                <a:tab pos="3447791" algn="l"/>
                <a:tab pos="3940333" algn="l"/>
                <a:tab pos="4432874" algn="l"/>
                <a:tab pos="4925416" algn="l"/>
                <a:tab pos="5417957" algn="l"/>
              </a:tabLst>
            </a:pPr>
            <a:r>
              <a:rPr lang="en-US" altLang="en-US" dirty="0"/>
              <a:t>It does not require additional storage (in-place).</a:t>
            </a:r>
          </a:p>
          <a:p>
            <a:pPr marL="293797" indent="-220348">
              <a:buSzPct val="45000"/>
              <a:buFont typeface="Wingdings" panose="05000000000000000000" pitchFamily="2" charset="2"/>
              <a:buChar char=""/>
              <a:tabLst>
                <a:tab pos="492542" algn="l"/>
                <a:tab pos="985083" algn="l"/>
                <a:tab pos="1477625" algn="l"/>
                <a:tab pos="1970166" algn="l"/>
                <a:tab pos="2462708" algn="l"/>
                <a:tab pos="2955249" algn="l"/>
                <a:tab pos="3447791" algn="l"/>
                <a:tab pos="3940333" algn="l"/>
                <a:tab pos="4432874" algn="l"/>
                <a:tab pos="4925416" algn="l"/>
                <a:tab pos="5417957" algn="l"/>
              </a:tabLst>
            </a:pPr>
            <a:r>
              <a:rPr lang="en-US" altLang="en-US" dirty="0"/>
              <a:t>Commonly used in language libraries.</a:t>
            </a:r>
          </a:p>
          <a:p>
            <a:pPr marL="587594" lvl="1" indent="-220348">
              <a:buSzPct val="45000"/>
              <a:buFont typeface="Wingdings" panose="05000000000000000000" pitchFamily="2" charset="2"/>
              <a:buChar char=""/>
              <a:tabLst>
                <a:tab pos="492542" algn="l"/>
                <a:tab pos="985083" algn="l"/>
                <a:tab pos="1477625" algn="l"/>
                <a:tab pos="1970166" algn="l"/>
                <a:tab pos="2462708" algn="l"/>
                <a:tab pos="2955249" algn="l"/>
                <a:tab pos="3447791" algn="l"/>
                <a:tab pos="3940333" algn="l"/>
                <a:tab pos="4432874" algn="l"/>
                <a:tab pos="4925416" algn="l"/>
                <a:tab pos="5417957" algn="l"/>
              </a:tabLst>
            </a:pPr>
            <a:r>
              <a:rPr lang="en-US" altLang="en-US" dirty="0"/>
              <a:t>Earlier versions of Python used quick sort.</a:t>
            </a:r>
          </a:p>
          <a:p>
            <a:pPr marL="587594" lvl="1" indent="-220348">
              <a:buSzPct val="45000"/>
              <a:buFont typeface="Wingdings" panose="05000000000000000000" pitchFamily="2" charset="2"/>
              <a:buChar char=""/>
              <a:tabLst>
                <a:tab pos="492542" algn="l"/>
                <a:tab pos="985083" algn="l"/>
                <a:tab pos="1477625" algn="l"/>
                <a:tab pos="1970166" algn="l"/>
                <a:tab pos="2462708" algn="l"/>
                <a:tab pos="2955249" algn="l"/>
                <a:tab pos="3447791" algn="l"/>
                <a:tab pos="3940333" algn="l"/>
                <a:tab pos="4432874" algn="l"/>
                <a:tab pos="4925416" algn="l"/>
                <a:tab pos="5417957" algn="l"/>
              </a:tabLst>
            </a:pPr>
            <a:r>
              <a:rPr lang="en-US" altLang="en-US" dirty="0"/>
              <a:t>Current versions use a hybrid that combines the insertion and merge sort algorithms.</a:t>
            </a:r>
          </a:p>
        </p:txBody>
      </p:sp>
    </p:spTree>
    <p:extLst>
      <p:ext uri="{BB962C8B-B14F-4D97-AF65-F5344CB8AC3E}">
        <p14:creationId xmlns:p14="http://schemas.microsoft.com/office/powerpoint/2010/main" val="159854910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ctrTitle"/>
          </p:nvPr>
        </p:nvSpPr>
        <p:spPr>
          <a:ln/>
        </p:spPr>
        <p:txBody>
          <a:bodyPr vert="horz" lIns="68580" tIns="24002" rIns="68580" bIns="34290" rtlCol="0" anchor="b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b="1" dirty="0"/>
              <a:t>Quicksort</a:t>
            </a:r>
            <a:endParaRPr lang="en-US" dirty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subTitle" idx="1"/>
          </p:nvPr>
        </p:nvSpPr>
        <p:spPr>
          <a:ln/>
        </p:spPr>
        <p:txBody>
          <a:bodyPr>
            <a:normAutofit/>
          </a:bodyPr>
          <a:lstStyle/>
          <a:p>
            <a:pPr marL="73442">
              <a:buSzPct val="45000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Revised based on textbook author’s notes.</a:t>
            </a:r>
          </a:p>
        </p:txBody>
      </p:sp>
    </p:spTree>
    <p:extLst>
      <p:ext uri="{BB962C8B-B14F-4D97-AF65-F5344CB8AC3E}">
        <p14:creationId xmlns:p14="http://schemas.microsoft.com/office/powerpoint/2010/main" val="422248490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CCAD9F93-B0ED-46B4-8BB9-ABB764DBC2C1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037" y="205222"/>
            <a:ext cx="6190130" cy="858691"/>
          </a:xfrm>
          <a:solidFill>
            <a:srgbClr val="E6E6E6"/>
          </a:solidFill>
          <a:ln/>
        </p:spPr>
        <p:txBody>
          <a:bodyPr vert="horz" lIns="68580" tIns="24004" rIns="68580" bIns="34290" rtlCol="0" anchor="ctr">
            <a:normAutofit/>
          </a:bodyPr>
          <a:lstStyle/>
          <a:p>
            <a:pPr>
              <a:tabLst>
                <a:tab pos="492542" algn="l"/>
                <a:tab pos="985083" algn="l"/>
                <a:tab pos="1477625" algn="l"/>
                <a:tab pos="1970166" algn="l"/>
                <a:tab pos="2462708" algn="l"/>
                <a:tab pos="2955249" algn="l"/>
                <a:tab pos="3447791" algn="l"/>
                <a:tab pos="3940333" algn="l"/>
                <a:tab pos="4432874" algn="l"/>
                <a:tab pos="4925416" algn="l"/>
                <a:tab pos="5417957" algn="l"/>
                <a:tab pos="5910499" algn="l"/>
              </a:tabLst>
            </a:pPr>
            <a:r>
              <a:rPr lang="en-US" alt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Quick Sort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7081" y="1242131"/>
            <a:ext cx="7482544" cy="3394797"/>
          </a:xfrm>
          <a:ln/>
        </p:spPr>
        <p:txBody>
          <a:bodyPr>
            <a:normAutofit fontScale="92500" lnSpcReduction="20000"/>
          </a:bodyPr>
          <a:lstStyle/>
          <a:p>
            <a:pPr marL="293797" indent="-220348">
              <a:buSzPct val="45000"/>
              <a:buFont typeface="Wingdings" panose="05000000000000000000" pitchFamily="2" charset="2"/>
              <a:buChar char=""/>
              <a:tabLst>
                <a:tab pos="492542" algn="l"/>
                <a:tab pos="985083" algn="l"/>
                <a:tab pos="1477625" algn="l"/>
                <a:tab pos="1970166" algn="l"/>
                <a:tab pos="2462708" algn="l"/>
                <a:tab pos="2955249" algn="l"/>
                <a:tab pos="3447791" algn="l"/>
                <a:tab pos="3940333" algn="l"/>
                <a:tab pos="4432874" algn="l"/>
                <a:tab pos="4925416" algn="l"/>
                <a:tab pos="5417957" algn="l"/>
              </a:tabLst>
            </a:pPr>
            <a:r>
              <a:rPr lang="en-US" altLang="en-US" dirty="0"/>
              <a:t>Uses a divide and conquer strategy to sort the keys stored in a sequence.</a:t>
            </a:r>
          </a:p>
          <a:p>
            <a:pPr marL="693847" lvl="1" indent="-220348">
              <a:buSzPct val="45000"/>
              <a:buFont typeface="Wingdings" panose="05000000000000000000" pitchFamily="2" charset="2"/>
              <a:buChar char=""/>
              <a:tabLst>
                <a:tab pos="492542" algn="l"/>
                <a:tab pos="985083" algn="l"/>
                <a:tab pos="1477625" algn="l"/>
                <a:tab pos="1970166" algn="l"/>
                <a:tab pos="2462708" algn="l"/>
                <a:tab pos="2955249" algn="l"/>
                <a:tab pos="3447791" algn="l"/>
                <a:tab pos="3940333" algn="l"/>
                <a:tab pos="4432874" algn="l"/>
                <a:tab pos="4925416" algn="l"/>
                <a:tab pos="5417957" algn="l"/>
              </a:tabLst>
            </a:pPr>
            <a:r>
              <a:rPr lang="en-US" altLang="en-US" dirty="0"/>
              <a:t>Pick a pivot in the sequence</a:t>
            </a:r>
          </a:p>
          <a:p>
            <a:pPr marL="693847" lvl="1" indent="-220348">
              <a:buSzPct val="45000"/>
              <a:buFont typeface="Wingdings" panose="05000000000000000000" pitchFamily="2" charset="2"/>
              <a:buChar char=""/>
              <a:tabLst>
                <a:tab pos="492542" algn="l"/>
                <a:tab pos="985083" algn="l"/>
                <a:tab pos="1477625" algn="l"/>
                <a:tab pos="1970166" algn="l"/>
                <a:tab pos="2462708" algn="l"/>
                <a:tab pos="2955249" algn="l"/>
                <a:tab pos="3447791" algn="l"/>
                <a:tab pos="3940333" algn="l"/>
                <a:tab pos="4432874" algn="l"/>
                <a:tab pos="4925416" algn="l"/>
                <a:tab pos="5417957" algn="l"/>
              </a:tabLst>
            </a:pPr>
            <a:r>
              <a:rPr lang="en-US" altLang="en-US" dirty="0"/>
              <a:t>Partition the sequence by dividing it into two segments based on a </a:t>
            </a:r>
            <a:r>
              <a:rPr lang="en-US" altLang="en-US" b="1" dirty="0"/>
              <a:t>pivot key</a:t>
            </a:r>
            <a:r>
              <a:rPr lang="en-US" altLang="en-US" dirty="0"/>
              <a:t>.</a:t>
            </a:r>
          </a:p>
          <a:p>
            <a:pPr marL="693847" lvl="1" indent="-220348">
              <a:buSzPct val="45000"/>
              <a:buFont typeface="Wingdings" panose="05000000000000000000" pitchFamily="2" charset="2"/>
              <a:buChar char=""/>
              <a:tabLst>
                <a:tab pos="492542" algn="l"/>
                <a:tab pos="985083" algn="l"/>
                <a:tab pos="1477625" algn="l"/>
                <a:tab pos="1970166" algn="l"/>
                <a:tab pos="2462708" algn="l"/>
                <a:tab pos="2955249" algn="l"/>
                <a:tab pos="3447791" algn="l"/>
                <a:tab pos="3940333" algn="l"/>
                <a:tab pos="4432874" algn="l"/>
                <a:tab pos="4925416" algn="l"/>
                <a:tab pos="5417957" algn="l"/>
              </a:tabLst>
            </a:pPr>
            <a:r>
              <a:rPr lang="en-US" altLang="en-US" dirty="0"/>
              <a:t>Uses subsequences without the need for temporary storage.</a:t>
            </a:r>
          </a:p>
          <a:p>
            <a:pPr marL="293797" indent="-220348">
              <a:spcBef>
                <a:spcPts val="2449"/>
              </a:spcBef>
              <a:buSzPct val="45000"/>
              <a:buFont typeface="Wingdings" panose="05000000000000000000" pitchFamily="2" charset="2"/>
              <a:buChar char=""/>
              <a:tabLst>
                <a:tab pos="492542" algn="l"/>
                <a:tab pos="985083" algn="l"/>
                <a:tab pos="1477625" algn="l"/>
                <a:tab pos="1970166" algn="l"/>
                <a:tab pos="2462708" algn="l"/>
                <a:tab pos="2955249" algn="l"/>
                <a:tab pos="3447791" algn="l"/>
                <a:tab pos="3940333" algn="l"/>
                <a:tab pos="4432874" algn="l"/>
                <a:tab pos="4925416" algn="l"/>
                <a:tab pos="5417957" algn="l"/>
              </a:tabLst>
            </a:pPr>
            <a:r>
              <a:rPr lang="en-US" altLang="en-US" dirty="0"/>
              <a:t>Quick sort is a recursive algorithm.</a:t>
            </a:r>
          </a:p>
        </p:txBody>
      </p:sp>
    </p:spTree>
    <p:extLst>
      <p:ext uri="{BB962C8B-B14F-4D97-AF65-F5344CB8AC3E}">
        <p14:creationId xmlns:p14="http://schemas.microsoft.com/office/powerpoint/2010/main" val="255210467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154AE9EB-608B-4B50-A7FA-ED5AF66D1BD4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22529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037" y="205222"/>
            <a:ext cx="6190130" cy="858691"/>
          </a:xfrm>
          <a:ln/>
        </p:spPr>
        <p:txBody>
          <a:bodyPr vert="horz" lIns="68580" tIns="24004" rIns="68580" bIns="34290" rtlCol="0" anchor="ctr">
            <a:normAutofit/>
          </a:bodyPr>
          <a:lstStyle/>
          <a:p>
            <a:pPr>
              <a:tabLst>
                <a:tab pos="492542" algn="l"/>
                <a:tab pos="985083" algn="l"/>
                <a:tab pos="1477625" algn="l"/>
                <a:tab pos="1970166" algn="l"/>
                <a:tab pos="2462708" algn="l"/>
                <a:tab pos="2955249" algn="l"/>
                <a:tab pos="3447791" algn="l"/>
                <a:tab pos="3940333" algn="l"/>
                <a:tab pos="4432874" algn="l"/>
                <a:tab pos="4925416" algn="l"/>
                <a:tab pos="5417957" algn="l"/>
                <a:tab pos="5910499" algn="l"/>
              </a:tabLst>
            </a:pPr>
            <a:r>
              <a:rPr lang="en-US" altLang="en-US"/>
              <a:t>Quick Sort – Description</a:t>
            </a:r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4375" y="1242131"/>
            <a:ext cx="7787955" cy="3394797"/>
          </a:xfrm>
          <a:ln/>
        </p:spPr>
        <p:txBody>
          <a:bodyPr>
            <a:normAutofit fontScale="92500"/>
          </a:bodyPr>
          <a:lstStyle/>
          <a:p>
            <a:pPr marL="293797" indent="-220348">
              <a:buSzPct val="45000"/>
              <a:buFont typeface="Wingdings" panose="05000000000000000000" pitchFamily="2" charset="2"/>
              <a:buChar char=""/>
              <a:tabLst>
                <a:tab pos="492542" algn="l"/>
                <a:tab pos="985083" algn="l"/>
                <a:tab pos="1477625" algn="l"/>
                <a:tab pos="1970166" algn="l"/>
                <a:tab pos="2462708" algn="l"/>
                <a:tab pos="2955249" algn="l"/>
                <a:tab pos="3447791" algn="l"/>
                <a:tab pos="3940333" algn="l"/>
                <a:tab pos="4432874" algn="l"/>
                <a:tab pos="4925416" algn="l"/>
                <a:tab pos="5417957" algn="l"/>
              </a:tabLst>
            </a:pPr>
            <a:r>
              <a:rPr lang="en-US" altLang="en-US" dirty="0"/>
              <a:t>Select the first key as the pivot, </a:t>
            </a:r>
            <a:r>
              <a:rPr lang="en-US" altLang="en-US" b="1" dirty="0"/>
              <a:t>p</a:t>
            </a:r>
          </a:p>
          <a:p>
            <a:pPr marL="293797" indent="-220348">
              <a:buSzPct val="45000"/>
              <a:buFont typeface="Wingdings" panose="05000000000000000000" pitchFamily="2" charset="2"/>
              <a:buChar char=""/>
              <a:tabLst>
                <a:tab pos="492542" algn="l"/>
                <a:tab pos="985083" algn="l"/>
                <a:tab pos="1477625" algn="l"/>
                <a:tab pos="1970166" algn="l"/>
                <a:tab pos="2462708" algn="l"/>
                <a:tab pos="2955249" algn="l"/>
                <a:tab pos="3447791" algn="l"/>
                <a:tab pos="3940333" algn="l"/>
                <a:tab pos="4432874" algn="l"/>
                <a:tab pos="4925416" algn="l"/>
                <a:tab pos="5417957" algn="l"/>
              </a:tabLst>
            </a:pPr>
            <a:r>
              <a:rPr lang="en-US" altLang="en-US" dirty="0"/>
              <a:t>Partition the sequence into segments L and G.</a:t>
            </a:r>
          </a:p>
          <a:p>
            <a:pPr marL="587594" lvl="1" indent="-220348">
              <a:buSzPct val="45000"/>
              <a:buFont typeface="Wingdings" panose="05000000000000000000" pitchFamily="2" charset="2"/>
              <a:buChar char=""/>
              <a:tabLst>
                <a:tab pos="492542" algn="l"/>
                <a:tab pos="985083" algn="l"/>
                <a:tab pos="1477625" algn="l"/>
                <a:tab pos="1970166" algn="l"/>
                <a:tab pos="2462708" algn="l"/>
                <a:tab pos="2955249" algn="l"/>
                <a:tab pos="3447791" algn="l"/>
                <a:tab pos="3940333" algn="l"/>
                <a:tab pos="4432874" algn="l"/>
                <a:tab pos="4925416" algn="l"/>
                <a:tab pos="5417957" algn="l"/>
              </a:tabLst>
            </a:pPr>
            <a:r>
              <a:rPr lang="en-US" altLang="en-US" dirty="0"/>
              <a:t>L contains all keys less than </a:t>
            </a:r>
            <a:r>
              <a:rPr lang="en-US" altLang="en-US" b="1" dirty="0"/>
              <a:t>p</a:t>
            </a:r>
          </a:p>
          <a:p>
            <a:pPr marL="587594" lvl="1" indent="-220348">
              <a:buSzPct val="45000"/>
              <a:buFont typeface="Wingdings" panose="05000000000000000000" pitchFamily="2" charset="2"/>
              <a:buChar char=""/>
              <a:tabLst>
                <a:tab pos="492542" algn="l"/>
                <a:tab pos="985083" algn="l"/>
                <a:tab pos="1477625" algn="l"/>
                <a:tab pos="1970166" algn="l"/>
                <a:tab pos="2462708" algn="l"/>
                <a:tab pos="2955249" algn="l"/>
                <a:tab pos="3447791" algn="l"/>
                <a:tab pos="3940333" algn="l"/>
                <a:tab pos="4432874" algn="l"/>
                <a:tab pos="4925416" algn="l"/>
                <a:tab pos="5417957" algn="l"/>
              </a:tabLst>
            </a:pPr>
            <a:r>
              <a:rPr lang="en-US" altLang="en-US" dirty="0"/>
              <a:t>G contains all keys greater than or equal to </a:t>
            </a:r>
            <a:r>
              <a:rPr lang="en-US" altLang="en-US" b="1" dirty="0"/>
              <a:t>p</a:t>
            </a:r>
            <a:r>
              <a:rPr lang="en-US" altLang="en-US" dirty="0"/>
              <a:t>.</a:t>
            </a:r>
          </a:p>
          <a:p>
            <a:pPr marL="293797" indent="-220348">
              <a:buSzPct val="45000"/>
              <a:buFont typeface="Wingdings" panose="05000000000000000000" pitchFamily="2" charset="2"/>
              <a:buChar char=""/>
              <a:tabLst>
                <a:tab pos="492542" algn="l"/>
                <a:tab pos="985083" algn="l"/>
                <a:tab pos="1477625" algn="l"/>
                <a:tab pos="1970166" algn="l"/>
                <a:tab pos="2462708" algn="l"/>
                <a:tab pos="2955249" algn="l"/>
                <a:tab pos="3447791" algn="l"/>
                <a:tab pos="3940333" algn="l"/>
                <a:tab pos="4432874" algn="l"/>
                <a:tab pos="4925416" algn="l"/>
                <a:tab pos="5417957" algn="l"/>
              </a:tabLst>
            </a:pPr>
            <a:r>
              <a:rPr lang="en-US" altLang="en-US" dirty="0"/>
              <a:t>Recursively apply the same operation on L &amp; G.</a:t>
            </a:r>
          </a:p>
          <a:p>
            <a:pPr marL="587594" lvl="1" indent="-220348">
              <a:buSzPct val="45000"/>
              <a:buFont typeface="Wingdings" panose="05000000000000000000" pitchFamily="2" charset="2"/>
              <a:buChar char=""/>
              <a:tabLst>
                <a:tab pos="492542" algn="l"/>
                <a:tab pos="985083" algn="l"/>
                <a:tab pos="1477625" algn="l"/>
                <a:tab pos="1970166" algn="l"/>
                <a:tab pos="2462708" algn="l"/>
                <a:tab pos="2955249" algn="l"/>
                <a:tab pos="3447791" algn="l"/>
                <a:tab pos="3940333" algn="l"/>
                <a:tab pos="4432874" algn="l"/>
                <a:tab pos="4925416" algn="l"/>
                <a:tab pos="5417957" algn="l"/>
              </a:tabLst>
            </a:pPr>
            <a:r>
              <a:rPr lang="en-US" altLang="en-US" dirty="0"/>
              <a:t>Continues until the sequence contains 0 or 1 key. </a:t>
            </a:r>
          </a:p>
          <a:p>
            <a:pPr marL="293797" indent="-220348">
              <a:buSzPct val="45000"/>
              <a:buFont typeface="Wingdings" panose="05000000000000000000" pitchFamily="2" charset="2"/>
              <a:buChar char=""/>
              <a:tabLst>
                <a:tab pos="492542" algn="l"/>
                <a:tab pos="985083" algn="l"/>
                <a:tab pos="1477625" algn="l"/>
                <a:tab pos="1970166" algn="l"/>
                <a:tab pos="2462708" algn="l"/>
                <a:tab pos="2955249" algn="l"/>
                <a:tab pos="3447791" algn="l"/>
                <a:tab pos="3940333" algn="l"/>
                <a:tab pos="4432874" algn="l"/>
                <a:tab pos="4925416" algn="l"/>
                <a:tab pos="5417957" algn="l"/>
              </a:tabLst>
            </a:pPr>
            <a:r>
              <a:rPr lang="en-US" altLang="en-US" dirty="0"/>
              <a:t>Merge the pivot and two segments back together.</a:t>
            </a:r>
          </a:p>
        </p:txBody>
      </p:sp>
    </p:spTree>
    <p:extLst>
      <p:ext uri="{BB962C8B-B14F-4D97-AF65-F5344CB8AC3E}">
        <p14:creationId xmlns:p14="http://schemas.microsoft.com/office/powerpoint/2010/main" val="3877302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E975218D-6708-4355-B06C-E2CCC5E8885C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23553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037" y="205222"/>
            <a:ext cx="6190130" cy="858691"/>
          </a:xfrm>
          <a:ln/>
        </p:spPr>
        <p:txBody>
          <a:bodyPr vert="horz" lIns="68580" tIns="24004" rIns="68580" bIns="34290" rtlCol="0" anchor="ctr">
            <a:normAutofit/>
          </a:bodyPr>
          <a:lstStyle/>
          <a:p>
            <a:pPr>
              <a:tabLst>
                <a:tab pos="492542" algn="l"/>
                <a:tab pos="985083" algn="l"/>
                <a:tab pos="1477625" algn="l"/>
                <a:tab pos="1970166" algn="l"/>
                <a:tab pos="2462708" algn="l"/>
                <a:tab pos="2955249" algn="l"/>
                <a:tab pos="3447791" algn="l"/>
                <a:tab pos="3940333" algn="l"/>
                <a:tab pos="4432874" algn="l"/>
                <a:tab pos="4925416" algn="l"/>
                <a:tab pos="5417957" algn="l"/>
                <a:tab pos="5910499" algn="l"/>
              </a:tabLst>
            </a:pPr>
            <a:r>
              <a:rPr lang="en-US" altLang="en-US"/>
              <a:t>Quick Sort – Divide</a:t>
            </a:r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4950" y="1410320"/>
            <a:ext cx="5384608" cy="33595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BEFD0A9-93B1-4D7C-B35C-A8903BD3B165}"/>
              </a:ext>
            </a:extLst>
          </p:cNvPr>
          <p:cNvSpPr txBox="1"/>
          <p:nvPr/>
        </p:nvSpPr>
        <p:spPr>
          <a:xfrm>
            <a:off x="613870" y="1087154"/>
            <a:ext cx="1976930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Pick the first item, 10 as the pivot</a:t>
            </a:r>
            <a:endParaRPr lang="en-US" sz="1200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3339219A-5B30-43C4-818A-F164C305EA75}"/>
              </a:ext>
            </a:extLst>
          </p:cNvPr>
          <p:cNvCxnSpPr>
            <a:stCxn id="2" idx="3"/>
          </p:cNvCxnSpPr>
          <p:nvPr/>
        </p:nvCxnSpPr>
        <p:spPr>
          <a:xfrm>
            <a:off x="2590800" y="1410320"/>
            <a:ext cx="759560" cy="24520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5668B2E0-DFED-4077-8C95-DAE1B24B046B}"/>
              </a:ext>
            </a:extLst>
          </p:cNvPr>
          <p:cNvSpPr txBox="1"/>
          <p:nvPr/>
        </p:nvSpPr>
        <p:spPr>
          <a:xfrm>
            <a:off x="613870" y="2319860"/>
            <a:ext cx="1976930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Split the array into 2, based on pivot</a:t>
            </a:r>
            <a:endParaRPr lang="en-US" sz="1200" dirty="0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03561502-3A17-4E9C-8EEE-208A71CF23BF}"/>
              </a:ext>
            </a:extLst>
          </p:cNvPr>
          <p:cNvCxnSpPr/>
          <p:nvPr/>
        </p:nvCxnSpPr>
        <p:spPr>
          <a:xfrm>
            <a:off x="2739540" y="2419045"/>
            <a:ext cx="610820" cy="15270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C90AF0E9-75DA-4BB8-8EA3-A8E57D213FD5}"/>
              </a:ext>
            </a:extLst>
          </p:cNvPr>
          <p:cNvCxnSpPr/>
          <p:nvPr/>
        </p:nvCxnSpPr>
        <p:spPr>
          <a:xfrm>
            <a:off x="2739540" y="2724455"/>
            <a:ext cx="2748690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00F906EC-7F56-4CDC-BA7A-40B279EE7EB6}"/>
              </a:ext>
            </a:extLst>
          </p:cNvPr>
          <p:cNvSpPr txBox="1"/>
          <p:nvPr/>
        </p:nvSpPr>
        <p:spPr>
          <a:xfrm>
            <a:off x="613870" y="3336181"/>
            <a:ext cx="1976930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Repeat …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46126893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FCA5DAC2-435D-4F33-BD77-E24420D82846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24577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037" y="205222"/>
            <a:ext cx="6190130" cy="858691"/>
          </a:xfrm>
          <a:ln/>
        </p:spPr>
        <p:txBody>
          <a:bodyPr vert="horz" lIns="68580" tIns="24004" rIns="68580" bIns="34290" rtlCol="0" anchor="ctr">
            <a:normAutofit/>
          </a:bodyPr>
          <a:lstStyle/>
          <a:p>
            <a:pPr>
              <a:tabLst>
                <a:tab pos="492542" algn="l"/>
                <a:tab pos="985083" algn="l"/>
                <a:tab pos="1477625" algn="l"/>
                <a:tab pos="1970166" algn="l"/>
                <a:tab pos="2462708" algn="l"/>
                <a:tab pos="2955249" algn="l"/>
                <a:tab pos="3447791" algn="l"/>
                <a:tab pos="3940333" algn="l"/>
                <a:tab pos="4432874" algn="l"/>
                <a:tab pos="4925416" algn="l"/>
                <a:tab pos="5417957" algn="l"/>
                <a:tab pos="5910499" algn="l"/>
              </a:tabLst>
            </a:pPr>
            <a:r>
              <a:rPr lang="en-US" altLang="en-US"/>
              <a:t>Quick Sort – Merge</a:t>
            </a:r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7655" y="1323568"/>
            <a:ext cx="5072213" cy="31690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D0744E3-3F65-45DC-9E0E-0D44C8011213}"/>
              </a:ext>
            </a:extLst>
          </p:cNvPr>
          <p:cNvSpPr txBox="1"/>
          <p:nvPr/>
        </p:nvSpPr>
        <p:spPr>
          <a:xfrm>
            <a:off x="969861" y="3661624"/>
            <a:ext cx="1559998" cy="830997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1600" dirty="0"/>
              <a:t>Merge the sorted portions in reverse order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38E8E8BA-2A5E-4D9E-B5A9-BDF730CD90F2}"/>
              </a:ext>
            </a:extLst>
          </p:cNvPr>
          <p:cNvCxnSpPr/>
          <p:nvPr/>
        </p:nvCxnSpPr>
        <p:spPr>
          <a:xfrm flipV="1">
            <a:off x="2128720" y="2724455"/>
            <a:ext cx="0" cy="763525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E788AAD3-8950-4656-AFA7-A4FA9EB599CE}"/>
              </a:ext>
            </a:extLst>
          </p:cNvPr>
          <p:cNvCxnSpPr/>
          <p:nvPr/>
        </p:nvCxnSpPr>
        <p:spPr>
          <a:xfrm flipV="1">
            <a:off x="1763565" y="2724454"/>
            <a:ext cx="0" cy="763525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B30520F0-9A2D-4E92-9C96-8C17D0C6241C}"/>
              </a:ext>
            </a:extLst>
          </p:cNvPr>
          <p:cNvCxnSpPr/>
          <p:nvPr/>
        </p:nvCxnSpPr>
        <p:spPr>
          <a:xfrm flipV="1">
            <a:off x="1365195" y="2724453"/>
            <a:ext cx="0" cy="763525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09638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AB9F6CE4-FD4C-43B2-92A6-65A303812741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25601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037" y="205222"/>
            <a:ext cx="6190130" cy="858691"/>
          </a:xfrm>
          <a:ln/>
        </p:spPr>
        <p:txBody>
          <a:bodyPr vert="horz" lIns="68580" tIns="24004" rIns="68580" bIns="34290" rtlCol="0" anchor="ctr">
            <a:normAutofit/>
          </a:bodyPr>
          <a:lstStyle/>
          <a:p>
            <a:pPr>
              <a:tabLst>
                <a:tab pos="492542" algn="l"/>
                <a:tab pos="985083" algn="l"/>
                <a:tab pos="1477625" algn="l"/>
                <a:tab pos="1970166" algn="l"/>
                <a:tab pos="2462708" algn="l"/>
                <a:tab pos="2955249" algn="l"/>
                <a:tab pos="3447791" algn="l"/>
                <a:tab pos="3940333" algn="l"/>
                <a:tab pos="4432874" algn="l"/>
                <a:tab pos="4925416" algn="l"/>
                <a:tab pos="5417957" algn="l"/>
                <a:tab pos="5910499" algn="l"/>
              </a:tabLst>
            </a:pPr>
            <a:r>
              <a:rPr lang="en-US" altLang="en-US"/>
              <a:t>Quick Sort – Implementation</a:t>
            </a:r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59786" y="1049552"/>
            <a:ext cx="7024428" cy="3394797"/>
          </a:xfrm>
          <a:ln/>
        </p:spPr>
        <p:txBody>
          <a:bodyPr/>
          <a:lstStyle/>
          <a:p>
            <a:pPr marL="293797" indent="-220348">
              <a:buSzPct val="45000"/>
              <a:buFont typeface="Wingdings" panose="05000000000000000000" pitchFamily="2" charset="2"/>
              <a:buChar char=""/>
              <a:tabLst>
                <a:tab pos="492542" algn="l"/>
                <a:tab pos="985083" algn="l"/>
                <a:tab pos="1477625" algn="l"/>
                <a:tab pos="1970166" algn="l"/>
                <a:tab pos="2462708" algn="l"/>
                <a:tab pos="2955249" algn="l"/>
                <a:tab pos="3447791" algn="l"/>
                <a:tab pos="3940333" algn="l"/>
                <a:tab pos="4432874" algn="l"/>
                <a:tab pos="4925416" algn="l"/>
                <a:tab pos="5417957" algn="l"/>
              </a:tabLst>
            </a:pPr>
            <a:r>
              <a:rPr lang="en-US" altLang="en-US" dirty="0"/>
              <a:t>An efficient solution can be designed.</a:t>
            </a: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1373297" y="1768868"/>
            <a:ext cx="6413610" cy="2998395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  <a:effectLst/>
          <a:extLst/>
        </p:spPr>
        <p:txBody>
          <a:bodyPr wrap="none" lIns="0" tIns="9258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altLang="en-US" sz="1400" b="1" dirty="0" err="1">
                <a:latin typeface="Courier New" panose="02070309020205020404" pitchFamily="49" charset="0"/>
              </a:rPr>
              <a:t>def</a:t>
            </a:r>
            <a:r>
              <a:rPr lang="en-US" altLang="en-US" sz="1400" dirty="0">
                <a:latin typeface="Courier New" panose="02070309020205020404" pitchFamily="49" charset="0"/>
              </a:rPr>
              <a:t> </a:t>
            </a:r>
            <a:r>
              <a:rPr lang="en-US" altLang="en-US" sz="1400" dirty="0" err="1">
                <a:latin typeface="Courier New" panose="02070309020205020404" pitchFamily="49" charset="0"/>
              </a:rPr>
              <a:t>quickSort</a:t>
            </a:r>
            <a:r>
              <a:rPr lang="en-US" altLang="en-US" sz="1400" dirty="0">
                <a:latin typeface="Courier New" panose="02070309020205020404" pitchFamily="49" charset="0"/>
              </a:rPr>
              <a:t>( </a:t>
            </a:r>
            <a:r>
              <a:rPr lang="en-US" altLang="en-US" sz="1400" dirty="0" err="1">
                <a:latin typeface="Courier New" panose="02070309020205020404" pitchFamily="49" charset="0"/>
              </a:rPr>
              <a:t>theSeq</a:t>
            </a:r>
            <a:r>
              <a:rPr lang="en-US" altLang="en-US" sz="1400" dirty="0">
                <a:latin typeface="Courier New" panose="02070309020205020404" pitchFamily="49" charset="0"/>
              </a:rPr>
              <a:t> ):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n = </a:t>
            </a:r>
            <a:r>
              <a:rPr lang="en-US" altLang="en-US" sz="1400" dirty="0" err="1">
                <a:latin typeface="Courier New" panose="02070309020205020404" pitchFamily="49" charset="0"/>
              </a:rPr>
              <a:t>len</a:t>
            </a:r>
            <a:r>
              <a:rPr lang="en-US" altLang="en-US" sz="1400" dirty="0">
                <a:latin typeface="Courier New" panose="02070309020205020404" pitchFamily="49" charset="0"/>
              </a:rPr>
              <a:t>( </a:t>
            </a:r>
            <a:r>
              <a:rPr lang="en-US" altLang="en-US" sz="1400" dirty="0" err="1">
                <a:latin typeface="Courier New" panose="02070309020205020404" pitchFamily="49" charset="0"/>
              </a:rPr>
              <a:t>theSeq</a:t>
            </a:r>
            <a:r>
              <a:rPr lang="en-US" altLang="en-US" sz="1400" dirty="0">
                <a:latin typeface="Courier New" panose="02070309020205020404" pitchFamily="49" charset="0"/>
              </a:rPr>
              <a:t> )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</a:t>
            </a:r>
            <a:r>
              <a:rPr lang="en-US" altLang="en-US" sz="1400" dirty="0" err="1">
                <a:latin typeface="Courier New" panose="02070309020205020404" pitchFamily="49" charset="0"/>
              </a:rPr>
              <a:t>recQuickSort</a:t>
            </a:r>
            <a:r>
              <a:rPr lang="en-US" altLang="en-US" sz="1400" dirty="0">
                <a:latin typeface="Courier New" panose="02070309020205020404" pitchFamily="49" charset="0"/>
              </a:rPr>
              <a:t>( </a:t>
            </a:r>
            <a:r>
              <a:rPr lang="en-US" altLang="en-US" sz="1400" dirty="0" err="1">
                <a:latin typeface="Courier New" panose="02070309020205020404" pitchFamily="49" charset="0"/>
              </a:rPr>
              <a:t>theSeq</a:t>
            </a:r>
            <a:r>
              <a:rPr lang="en-US" altLang="en-US" sz="1400" dirty="0">
                <a:latin typeface="Courier New" panose="02070309020205020404" pitchFamily="49" charset="0"/>
              </a:rPr>
              <a:t>, 0, n-1 )</a:t>
            </a:r>
          </a:p>
          <a:p>
            <a:pPr>
              <a:lnSpc>
                <a:spcPct val="94000"/>
              </a:lnSpc>
            </a:pPr>
            <a:endParaRPr lang="en-US" altLang="en-US" sz="1400" dirty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400" b="1" dirty="0" err="1">
                <a:latin typeface="Courier New" panose="02070309020205020404" pitchFamily="49" charset="0"/>
              </a:rPr>
              <a:t>def</a:t>
            </a:r>
            <a:r>
              <a:rPr lang="en-US" altLang="en-US" sz="1400" dirty="0">
                <a:latin typeface="Courier New" panose="02070309020205020404" pitchFamily="49" charset="0"/>
              </a:rPr>
              <a:t> </a:t>
            </a:r>
            <a:r>
              <a:rPr lang="en-US" altLang="en-US" sz="1400" dirty="0" err="1">
                <a:latin typeface="Courier New" panose="02070309020205020404" pitchFamily="49" charset="0"/>
              </a:rPr>
              <a:t>recQuickSort</a:t>
            </a:r>
            <a:r>
              <a:rPr lang="en-US" altLang="en-US" sz="1400" dirty="0">
                <a:latin typeface="Courier New" panose="02070309020205020404" pitchFamily="49" charset="0"/>
              </a:rPr>
              <a:t>( </a:t>
            </a:r>
            <a:r>
              <a:rPr lang="en-US" altLang="en-US" sz="1400" dirty="0" err="1">
                <a:latin typeface="Courier New" panose="02070309020205020404" pitchFamily="49" charset="0"/>
              </a:rPr>
              <a:t>theSeq</a:t>
            </a:r>
            <a:r>
              <a:rPr lang="en-US" altLang="en-US" sz="1400" dirty="0">
                <a:latin typeface="Courier New" panose="02070309020205020404" pitchFamily="49" charset="0"/>
              </a:rPr>
              <a:t>, first, last ):</a:t>
            </a:r>
          </a:p>
          <a:p>
            <a:pPr>
              <a:lnSpc>
                <a:spcPct val="94000"/>
              </a:lnSpc>
            </a:pPr>
            <a:endParaRPr lang="en-US" altLang="en-US" sz="1400" dirty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</a:t>
            </a:r>
            <a:r>
              <a:rPr lang="en-US" altLang="en-US" sz="1400" b="1" dirty="0">
                <a:latin typeface="Courier New" panose="02070309020205020404" pitchFamily="49" charset="0"/>
              </a:rPr>
              <a:t>if</a:t>
            </a:r>
            <a:r>
              <a:rPr lang="en-US" altLang="en-US" sz="1400" dirty="0">
                <a:latin typeface="Courier New" panose="02070309020205020404" pitchFamily="49" charset="0"/>
              </a:rPr>
              <a:t> first &gt;= last : 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  </a:t>
            </a:r>
            <a:r>
              <a:rPr lang="en-US" altLang="en-US" sz="1400" b="1" dirty="0">
                <a:latin typeface="Courier New" panose="02070309020205020404" pitchFamily="49" charset="0"/>
              </a:rPr>
              <a:t>return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</a:t>
            </a:r>
            <a:r>
              <a:rPr lang="en-US" altLang="en-US" sz="1400" b="1" dirty="0">
                <a:latin typeface="Courier New" panose="02070309020205020404" pitchFamily="49" charset="0"/>
              </a:rPr>
              <a:t>else</a:t>
            </a:r>
            <a:r>
              <a:rPr lang="en-US" altLang="en-US" sz="1400" dirty="0">
                <a:latin typeface="Courier New" panose="02070309020205020404" pitchFamily="49" charset="0"/>
              </a:rPr>
              <a:t> :       </a:t>
            </a:r>
          </a:p>
          <a:p>
            <a:pPr>
              <a:lnSpc>
                <a:spcPct val="94000"/>
              </a:lnSpc>
            </a:pPr>
            <a:r>
              <a:rPr lang="en-US" altLang="en-US" sz="1400" i="1" dirty="0">
                <a:solidFill>
                  <a:srgbClr val="003B7C"/>
                </a:solidFill>
                <a:latin typeface="Courier New" panose="02070309020205020404" pitchFamily="49" charset="0"/>
              </a:rPr>
              <a:t>    # Partition the sequence and obtain the pivot position.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  </a:t>
            </a:r>
            <a:r>
              <a:rPr lang="en-US" altLang="en-US" sz="1400" dirty="0" err="1">
                <a:latin typeface="Courier New" panose="02070309020205020404" pitchFamily="49" charset="0"/>
              </a:rPr>
              <a:t>pos</a:t>
            </a:r>
            <a:r>
              <a:rPr lang="en-US" altLang="en-US" sz="1400" dirty="0">
                <a:latin typeface="Courier New" panose="02070309020205020404" pitchFamily="49" charset="0"/>
              </a:rPr>
              <a:t> = </a:t>
            </a:r>
            <a:r>
              <a:rPr lang="en-US" altLang="en-US" sz="1400" dirty="0" err="1">
                <a:latin typeface="Courier New" panose="02070309020205020404" pitchFamily="49" charset="0"/>
              </a:rPr>
              <a:t>partitionSeq</a:t>
            </a:r>
            <a:r>
              <a:rPr lang="en-US" altLang="en-US" sz="1400" dirty="0">
                <a:latin typeface="Courier New" panose="02070309020205020404" pitchFamily="49" charset="0"/>
              </a:rPr>
              <a:t>( </a:t>
            </a:r>
            <a:r>
              <a:rPr lang="en-US" altLang="en-US" sz="1400" dirty="0" err="1">
                <a:latin typeface="Courier New" panose="02070309020205020404" pitchFamily="49" charset="0"/>
              </a:rPr>
              <a:t>theSeq</a:t>
            </a:r>
            <a:r>
              <a:rPr lang="en-US" altLang="en-US" sz="1400" dirty="0">
                <a:latin typeface="Courier New" panose="02070309020205020404" pitchFamily="49" charset="0"/>
              </a:rPr>
              <a:t>, first, last )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  </a:t>
            </a:r>
          </a:p>
          <a:p>
            <a:pPr>
              <a:lnSpc>
                <a:spcPct val="94000"/>
              </a:lnSpc>
            </a:pPr>
            <a:r>
              <a:rPr lang="en-US" altLang="en-US" sz="1400" i="1" dirty="0">
                <a:solidFill>
                  <a:srgbClr val="003B7C"/>
                </a:solidFill>
                <a:latin typeface="Courier New" panose="02070309020205020404" pitchFamily="49" charset="0"/>
              </a:rPr>
              <a:t>    # Repeat the process on the two subsequences.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  </a:t>
            </a:r>
            <a:r>
              <a:rPr lang="en-US" altLang="en-US" sz="1400" dirty="0" err="1">
                <a:latin typeface="Courier New" panose="02070309020205020404" pitchFamily="49" charset="0"/>
              </a:rPr>
              <a:t>recQuickSort</a:t>
            </a:r>
            <a:r>
              <a:rPr lang="en-US" altLang="en-US" sz="1400" dirty="0">
                <a:latin typeface="Courier New" panose="02070309020205020404" pitchFamily="49" charset="0"/>
              </a:rPr>
              <a:t>( </a:t>
            </a:r>
            <a:r>
              <a:rPr lang="en-US" altLang="en-US" sz="1400" dirty="0" err="1">
                <a:latin typeface="Courier New" panose="02070309020205020404" pitchFamily="49" charset="0"/>
              </a:rPr>
              <a:t>theSeq</a:t>
            </a:r>
            <a:r>
              <a:rPr lang="en-US" altLang="en-US" sz="1400" dirty="0">
                <a:latin typeface="Courier New" panose="02070309020205020404" pitchFamily="49" charset="0"/>
              </a:rPr>
              <a:t>, first, </a:t>
            </a:r>
            <a:r>
              <a:rPr lang="en-US" altLang="en-US" sz="1400" dirty="0" err="1">
                <a:latin typeface="Courier New" panose="02070309020205020404" pitchFamily="49" charset="0"/>
              </a:rPr>
              <a:t>pos</a:t>
            </a:r>
            <a:r>
              <a:rPr lang="en-US" altLang="en-US" sz="1400" dirty="0">
                <a:latin typeface="Courier New" panose="02070309020205020404" pitchFamily="49" charset="0"/>
              </a:rPr>
              <a:t> - 1 )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  </a:t>
            </a:r>
            <a:r>
              <a:rPr lang="en-US" altLang="en-US" sz="1400" dirty="0" err="1">
                <a:latin typeface="Courier New" panose="02070309020205020404" pitchFamily="49" charset="0"/>
              </a:rPr>
              <a:t>recQuickSort</a:t>
            </a:r>
            <a:r>
              <a:rPr lang="en-US" altLang="en-US" sz="1400" dirty="0">
                <a:latin typeface="Courier New" panose="02070309020205020404" pitchFamily="49" charset="0"/>
              </a:rPr>
              <a:t>( </a:t>
            </a:r>
            <a:r>
              <a:rPr lang="en-US" altLang="en-US" sz="1400" dirty="0" err="1">
                <a:latin typeface="Courier New" panose="02070309020205020404" pitchFamily="49" charset="0"/>
              </a:rPr>
              <a:t>theSeq</a:t>
            </a:r>
            <a:r>
              <a:rPr lang="en-US" altLang="en-US" sz="1400" dirty="0">
                <a:latin typeface="Courier New" panose="02070309020205020404" pitchFamily="49" charset="0"/>
              </a:rPr>
              <a:t>, </a:t>
            </a:r>
            <a:r>
              <a:rPr lang="en-US" altLang="en-US" sz="1400" dirty="0" err="1">
                <a:latin typeface="Courier New" panose="02070309020205020404" pitchFamily="49" charset="0"/>
              </a:rPr>
              <a:t>pos</a:t>
            </a:r>
            <a:r>
              <a:rPr lang="en-US" altLang="en-US" sz="1400" dirty="0">
                <a:latin typeface="Courier New" panose="02070309020205020404" pitchFamily="49" charset="0"/>
              </a:rPr>
              <a:t> + 1, last )</a:t>
            </a:r>
          </a:p>
        </p:txBody>
      </p:sp>
    </p:spTree>
    <p:extLst>
      <p:ext uri="{BB962C8B-B14F-4D97-AF65-F5344CB8AC3E}">
        <p14:creationId xmlns:p14="http://schemas.microsoft.com/office/powerpoint/2010/main" val="137040953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53FB4FA3-AF9B-43B9-B59D-EBB9764B09BE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26625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037" y="205222"/>
            <a:ext cx="6190130" cy="858691"/>
          </a:xfrm>
          <a:ln/>
        </p:spPr>
        <p:txBody>
          <a:bodyPr vert="horz" lIns="68580" tIns="24004" rIns="68580" bIns="34290" rtlCol="0" anchor="ctr">
            <a:normAutofit/>
          </a:bodyPr>
          <a:lstStyle/>
          <a:p>
            <a:pPr>
              <a:tabLst>
                <a:tab pos="492542" algn="l"/>
                <a:tab pos="985083" algn="l"/>
                <a:tab pos="1477625" algn="l"/>
                <a:tab pos="1970166" algn="l"/>
                <a:tab pos="2462708" algn="l"/>
                <a:tab pos="2955249" algn="l"/>
                <a:tab pos="3447791" algn="l"/>
                <a:tab pos="3940333" algn="l"/>
                <a:tab pos="4432874" algn="l"/>
                <a:tab pos="4925416" algn="l"/>
                <a:tab pos="5417957" algn="l"/>
                <a:tab pos="5910499" algn="l"/>
              </a:tabLst>
            </a:pPr>
            <a:r>
              <a:rPr lang="en-US" altLang="en-US"/>
              <a:t>Quick Sort – Partition</a:t>
            </a: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7081" y="1242131"/>
            <a:ext cx="7787954" cy="3394797"/>
          </a:xfrm>
          <a:ln/>
        </p:spPr>
        <p:txBody>
          <a:bodyPr>
            <a:normAutofit fontScale="77500" lnSpcReduction="20000"/>
          </a:bodyPr>
          <a:lstStyle/>
          <a:p>
            <a:pPr marL="293797" indent="-220348">
              <a:buSzPct val="45000"/>
              <a:buFont typeface="Wingdings" panose="05000000000000000000" pitchFamily="2" charset="2"/>
              <a:buChar char=""/>
              <a:tabLst>
                <a:tab pos="492542" algn="l"/>
                <a:tab pos="985083" algn="l"/>
                <a:tab pos="1477625" algn="l"/>
                <a:tab pos="1970166" algn="l"/>
                <a:tab pos="2462708" algn="l"/>
                <a:tab pos="2955249" algn="l"/>
                <a:tab pos="3447791" algn="l"/>
                <a:tab pos="3940333" algn="l"/>
                <a:tab pos="4432874" algn="l"/>
                <a:tab pos="4925416" algn="l"/>
                <a:tab pos="5417957" algn="l"/>
              </a:tabLst>
            </a:pPr>
            <a:r>
              <a:rPr lang="en-US" altLang="en-US" dirty="0"/>
              <a:t>The partitioning step can be done without having to use temporary storage. </a:t>
            </a:r>
          </a:p>
          <a:p>
            <a:pPr marL="587594" lvl="1" indent="-220348">
              <a:spcAft>
                <a:spcPts val="9798"/>
              </a:spcAft>
              <a:buSzPct val="45000"/>
              <a:buFont typeface="Wingdings" panose="05000000000000000000" pitchFamily="2" charset="2"/>
              <a:buChar char=""/>
              <a:tabLst>
                <a:tab pos="492542" algn="l"/>
                <a:tab pos="985083" algn="l"/>
                <a:tab pos="1477625" algn="l"/>
                <a:tab pos="1970166" algn="l"/>
                <a:tab pos="2462708" algn="l"/>
                <a:tab pos="2955249" algn="l"/>
                <a:tab pos="3447791" algn="l"/>
                <a:tab pos="3940333" algn="l"/>
                <a:tab pos="4432874" algn="l"/>
                <a:tab pos="4925416" algn="l"/>
                <a:tab pos="5417957" algn="l"/>
              </a:tabLst>
            </a:pPr>
            <a:r>
              <a:rPr lang="en-US" altLang="en-US" dirty="0"/>
              <a:t>Rearranges the keys within the sequence structure.</a:t>
            </a:r>
          </a:p>
          <a:p>
            <a:pPr marL="587594" lvl="1" indent="-220348">
              <a:buSzPct val="45000"/>
              <a:buFont typeface="Wingdings" panose="05000000000000000000" pitchFamily="2" charset="2"/>
              <a:buChar char=""/>
              <a:tabLst>
                <a:tab pos="492542" algn="l"/>
                <a:tab pos="985083" algn="l"/>
                <a:tab pos="1477625" algn="l"/>
                <a:tab pos="1970166" algn="l"/>
                <a:tab pos="2462708" algn="l"/>
                <a:tab pos="2955249" algn="l"/>
                <a:tab pos="3447791" algn="l"/>
                <a:tab pos="3940333" algn="l"/>
                <a:tab pos="4432874" algn="l"/>
                <a:tab pos="4925416" algn="l"/>
                <a:tab pos="5417957" algn="l"/>
              </a:tabLst>
            </a:pPr>
            <a:r>
              <a:rPr lang="en-US" altLang="en-US" dirty="0"/>
              <a:t>The pivot will be in its correct position within the sequence.</a:t>
            </a:r>
          </a:p>
          <a:p>
            <a:pPr marL="587594" lvl="1" indent="-220348">
              <a:buSzPct val="45000"/>
              <a:buFont typeface="Wingdings" panose="05000000000000000000" pitchFamily="2" charset="2"/>
              <a:buChar char=""/>
              <a:tabLst>
                <a:tab pos="492542" algn="l"/>
                <a:tab pos="985083" algn="l"/>
                <a:tab pos="1477625" algn="l"/>
                <a:tab pos="1970166" algn="l"/>
                <a:tab pos="2462708" algn="l"/>
                <a:tab pos="2955249" algn="l"/>
                <a:tab pos="3447791" algn="l"/>
                <a:tab pos="3940333" algn="l"/>
                <a:tab pos="4432874" algn="l"/>
                <a:tab pos="4925416" algn="l"/>
                <a:tab pos="5417957" algn="l"/>
              </a:tabLst>
            </a:pPr>
            <a:r>
              <a:rPr lang="en-US" altLang="en-US" dirty="0"/>
              <a:t>Position of the pivot indicates the position where the split occurred. </a:t>
            </a:r>
          </a:p>
        </p:txBody>
      </p:sp>
      <p:pic>
        <p:nvPicPr>
          <p:cNvPr id="266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0149" y="2364369"/>
            <a:ext cx="3024317" cy="7463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4837946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A335FEEA-3B76-430C-AF04-C34BE0EA2792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27649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037" y="205222"/>
            <a:ext cx="6190130" cy="858691"/>
          </a:xfrm>
          <a:ln/>
        </p:spPr>
        <p:txBody>
          <a:bodyPr vert="horz" lIns="68580" tIns="24004" rIns="68580" bIns="34290" rtlCol="0" anchor="ctr">
            <a:normAutofit/>
          </a:bodyPr>
          <a:lstStyle/>
          <a:p>
            <a:pPr>
              <a:tabLst>
                <a:tab pos="492542" algn="l"/>
                <a:tab pos="985083" algn="l"/>
                <a:tab pos="1477625" algn="l"/>
                <a:tab pos="1970166" algn="l"/>
                <a:tab pos="2462708" algn="l"/>
                <a:tab pos="2955249" algn="l"/>
                <a:tab pos="3447791" algn="l"/>
                <a:tab pos="3940333" algn="l"/>
                <a:tab pos="4432874" algn="l"/>
                <a:tab pos="4925416" algn="l"/>
                <a:tab pos="5417957" algn="l"/>
                <a:tab pos="5910499" algn="l"/>
              </a:tabLst>
            </a:pPr>
            <a:r>
              <a:rPr lang="en-US" altLang="en-US"/>
              <a:t>Quick Sort – Partition</a:t>
            </a:r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212490" y="1242131"/>
            <a:ext cx="7024429" cy="3394797"/>
          </a:xfrm>
          <a:ln/>
        </p:spPr>
        <p:txBody>
          <a:bodyPr>
            <a:normAutofit fontScale="85000" lnSpcReduction="20000"/>
          </a:bodyPr>
          <a:lstStyle/>
          <a:p>
            <a:pPr marL="293797" indent="-220348">
              <a:buSzPct val="45000"/>
              <a:buFont typeface="Wingdings" panose="05000000000000000000" pitchFamily="2" charset="2"/>
              <a:buChar char=""/>
              <a:tabLst>
                <a:tab pos="492542" algn="l"/>
                <a:tab pos="985083" algn="l"/>
                <a:tab pos="1477625" algn="l"/>
                <a:tab pos="1970166" algn="l"/>
                <a:tab pos="2462708" algn="l"/>
                <a:tab pos="2955249" algn="l"/>
                <a:tab pos="3447791" algn="l"/>
                <a:tab pos="3940333" algn="l"/>
                <a:tab pos="4432874" algn="l"/>
                <a:tab pos="4925416" algn="l"/>
                <a:tab pos="5417957" algn="l"/>
              </a:tabLst>
            </a:pPr>
            <a:r>
              <a:rPr lang="en-US" altLang="en-US" dirty="0"/>
              <a:t>For illustration, we step through the first complete partitioning.</a:t>
            </a:r>
          </a:p>
          <a:p>
            <a:pPr marL="587594" lvl="1" indent="-220348">
              <a:buSzPct val="45000"/>
              <a:buFont typeface="Wingdings" panose="05000000000000000000" pitchFamily="2" charset="2"/>
              <a:buChar char=""/>
              <a:tabLst>
                <a:tab pos="492542" algn="l"/>
                <a:tab pos="985083" algn="l"/>
                <a:tab pos="1477625" algn="l"/>
                <a:tab pos="1970166" algn="l"/>
                <a:tab pos="2462708" algn="l"/>
                <a:tab pos="2955249" algn="l"/>
                <a:tab pos="3447791" algn="l"/>
                <a:tab pos="3940333" algn="l"/>
                <a:tab pos="4432874" algn="l"/>
                <a:tab pos="4925416" algn="l"/>
                <a:tab pos="5417957" algn="l"/>
              </a:tabLst>
            </a:pPr>
            <a:r>
              <a:rPr lang="en-US" altLang="en-US" dirty="0"/>
              <a:t>Pivot value is the first key in the segment.</a:t>
            </a:r>
          </a:p>
          <a:p>
            <a:pPr marL="587594" lvl="1" indent="-220348">
              <a:spcAft>
                <a:spcPts val="9798"/>
              </a:spcAft>
              <a:buSzPct val="45000"/>
              <a:buFont typeface="Wingdings" panose="05000000000000000000" pitchFamily="2" charset="2"/>
              <a:buChar char=""/>
              <a:tabLst>
                <a:tab pos="492542" algn="l"/>
                <a:tab pos="985083" algn="l"/>
                <a:tab pos="1477625" algn="l"/>
                <a:tab pos="1970166" algn="l"/>
                <a:tab pos="2462708" algn="l"/>
                <a:tab pos="2955249" algn="l"/>
                <a:tab pos="3447791" algn="l"/>
                <a:tab pos="3940333" algn="l"/>
                <a:tab pos="4432874" algn="l"/>
                <a:tab pos="4925416" algn="l"/>
                <a:tab pos="5417957" algn="l"/>
              </a:tabLst>
            </a:pPr>
            <a:r>
              <a:rPr lang="en-US" altLang="en-US" dirty="0"/>
              <a:t>Two markers (</a:t>
            </a:r>
            <a:r>
              <a:rPr lang="en-US" altLang="en-US" dirty="0">
                <a:latin typeface="Courier New" panose="02070309020205020404" pitchFamily="49" charset="0"/>
              </a:rPr>
              <a:t>left</a:t>
            </a:r>
            <a:r>
              <a:rPr lang="en-US" altLang="en-US" dirty="0"/>
              <a:t> and </a:t>
            </a:r>
            <a:r>
              <a:rPr lang="en-US" altLang="en-US" dirty="0">
                <a:latin typeface="Courier New" panose="02070309020205020404" pitchFamily="49" charset="0"/>
              </a:rPr>
              <a:t>right</a:t>
            </a:r>
            <a:r>
              <a:rPr lang="en-US" altLang="en-US" dirty="0"/>
              <a:t>) are initialized.</a:t>
            </a:r>
          </a:p>
          <a:p>
            <a:pPr marL="587594" lvl="1" indent="-220348">
              <a:buSzPct val="45000"/>
              <a:buFont typeface="Wingdings" panose="05000000000000000000" pitchFamily="2" charset="2"/>
              <a:buChar char=""/>
              <a:tabLst>
                <a:tab pos="492542" algn="l"/>
                <a:tab pos="985083" algn="l"/>
                <a:tab pos="1477625" algn="l"/>
                <a:tab pos="1970166" algn="l"/>
                <a:tab pos="2462708" algn="l"/>
                <a:tab pos="2955249" algn="l"/>
                <a:tab pos="3447791" algn="l"/>
                <a:tab pos="3940333" algn="l"/>
                <a:tab pos="4432874" algn="l"/>
                <a:tab pos="4925416" algn="l"/>
                <a:tab pos="5417957" algn="l"/>
              </a:tabLst>
            </a:pPr>
            <a:r>
              <a:rPr lang="en-US" altLang="en-US" dirty="0"/>
              <a:t>The markers will be shifted left and right until they cross each other.</a:t>
            </a:r>
          </a:p>
        </p:txBody>
      </p:sp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8133" y="2722967"/>
            <a:ext cx="3024317" cy="801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6815204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1896</TotalTime>
  <Words>824</Words>
  <Application>Microsoft Office PowerPoint</Application>
  <PresentationFormat>On-screen Show (16:9)</PresentationFormat>
  <Paragraphs>134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ＭＳ Ｐゴシック</vt:lpstr>
      <vt:lpstr>Arial</vt:lpstr>
      <vt:lpstr>Bitstream Vera Sans</vt:lpstr>
      <vt:lpstr>Calibri</vt:lpstr>
      <vt:lpstr>Courier New</vt:lpstr>
      <vt:lpstr>Times New Roman</vt:lpstr>
      <vt:lpstr>Wingdings</vt:lpstr>
      <vt:lpstr>Office Theme</vt:lpstr>
      <vt:lpstr>PowerPoint Presentation</vt:lpstr>
      <vt:lpstr>Quicksort</vt:lpstr>
      <vt:lpstr>Quick Sort</vt:lpstr>
      <vt:lpstr>Quick Sort – Description</vt:lpstr>
      <vt:lpstr>Quick Sort – Divide</vt:lpstr>
      <vt:lpstr>Quick Sort – Merge</vt:lpstr>
      <vt:lpstr>Quick Sort – Implementation</vt:lpstr>
      <vt:lpstr>Quick Sort – Partition</vt:lpstr>
      <vt:lpstr>Quick Sort – Partition</vt:lpstr>
      <vt:lpstr>Quick Sort – Partition</vt:lpstr>
      <vt:lpstr>Quick Sort – Partition</vt:lpstr>
      <vt:lpstr>Quick Sort – Partition</vt:lpstr>
      <vt:lpstr>Quick Sort – Partition</vt:lpstr>
      <vt:lpstr>Quick Sort – Partition</vt:lpstr>
      <vt:lpstr>Quick Sort – Partition</vt:lpstr>
      <vt:lpstr>Quick Sort – Partition</vt:lpstr>
      <vt:lpstr>Pivot Key</vt:lpstr>
      <vt:lpstr>Quick Sort – Efficiency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Xiannong  Meng</cp:lastModifiedBy>
  <cp:revision>174</cp:revision>
  <dcterms:created xsi:type="dcterms:W3CDTF">2013-08-21T19:17:07Z</dcterms:created>
  <dcterms:modified xsi:type="dcterms:W3CDTF">2020-04-16T18:07:03Z</dcterms:modified>
</cp:coreProperties>
</file>