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2" y="-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022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CFFA2F-8460-4A34-A63E-34DFE3127FA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3228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4D9FF48-900D-44CD-989A-E61EF789B26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56157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8737D4E-EAC6-4F41-B09B-79084C5A749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5775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BAE34C8-83FC-4248-A556-21E1B54D3D0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6547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C58C25-750A-4BDF-B633-6793DD6F413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0007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F0CB2C7-FAE8-4257-BD38-CEF121BD5735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0191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ED78A8-988E-4942-B03F-7571118B657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0244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3B4F65-81C1-42A0-BA26-3A54A04FA688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069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080EF5C-751E-4632-A862-DC115009BF02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778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19387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00C4DC-68FB-4FD7-A454-5A9787679637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788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402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2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2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BFC384C-B307-4B92-A9F5-418262C7593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6060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4BB263-55FD-4659-ACB2-2F3B66AB718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5296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1A9AB86-0269-47E1-AA27-5F59F2163F6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406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DA2B34A-33D5-45C3-8476-3892A3D1F40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310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59B032-BFAE-4BB1-BF2F-BBC9B0DDCD9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551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4A46873-62BB-4311-B4BD-D3A4706BE01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369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38EB6C-8D53-425A-BA09-A3DCEE7AF15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431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2405062"/>
            <a:ext cx="4114440" cy="933505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000" i="1" dirty="0">
                <a:ea typeface="ＭＳ Ｐゴシック"/>
              </a:rPr>
              <a:t>Revised by Xiannong Meng based on textbook author’s notes</a:t>
            </a:r>
            <a:endParaRPr sz="2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613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990521"/>
            <a:ext cx="7787955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 simple implementation for sorting a Python list.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C16714D-2C54-45DE-AAC6-B539DEDBD1A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Merge Sort Code #1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823309" y="1637431"/>
            <a:ext cx="5851531" cy="31298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10286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pythonMergeSort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theList</a:t>
            </a:r>
            <a:r>
              <a:rPr lang="en-US" altLang="en-US" sz="1400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# Check the base case.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>
                <a:latin typeface="Courier New" panose="02070309020205020404" pitchFamily="49" charset="0"/>
              </a:rPr>
              <a:t>if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len</a:t>
            </a:r>
            <a:r>
              <a:rPr lang="en-US" altLang="en-US" sz="1400" dirty="0">
                <a:latin typeface="Courier New" panose="02070309020205020404" pitchFamily="49" charset="0"/>
              </a:rPr>
              <a:t>(</a:t>
            </a:r>
            <a:r>
              <a:rPr lang="en-US" altLang="en-US" sz="1400" dirty="0" err="1">
                <a:latin typeface="Courier New" panose="02070309020205020404" pitchFamily="49" charset="0"/>
              </a:rPr>
              <a:t>theList</a:t>
            </a:r>
            <a:r>
              <a:rPr lang="en-US" altLang="en-US" sz="1400" dirty="0">
                <a:latin typeface="Courier New" panose="02070309020205020404" pitchFamily="49" charset="0"/>
              </a:rPr>
              <a:t>) &lt;= 1 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return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theList</a:t>
            </a: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>
                <a:latin typeface="Courier New" panose="02070309020205020404" pitchFamily="49" charset="0"/>
              </a:rPr>
              <a:t>else</a:t>
            </a:r>
            <a:r>
              <a:rPr lang="en-US" altLang="en-US" sz="1400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Compute the midpoint.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mid = </a:t>
            </a:r>
            <a:r>
              <a:rPr lang="en-US" altLang="en-US" sz="1400" dirty="0" err="1">
                <a:latin typeface="Courier New" panose="02070309020205020404" pitchFamily="49" charset="0"/>
              </a:rPr>
              <a:t>len</a:t>
            </a:r>
            <a:r>
              <a:rPr lang="en-US" altLang="en-US" sz="1400" dirty="0">
                <a:latin typeface="Courier New" panose="02070309020205020404" pitchFamily="49" charset="0"/>
              </a:rPr>
              <a:t>(</a:t>
            </a:r>
            <a:r>
              <a:rPr lang="en-US" altLang="en-US" sz="1400" dirty="0" err="1">
                <a:latin typeface="Courier New" panose="02070309020205020404" pitchFamily="49" charset="0"/>
              </a:rPr>
              <a:t>theList</a:t>
            </a:r>
            <a:r>
              <a:rPr lang="en-US" altLang="en-US" sz="1400" dirty="0">
                <a:latin typeface="Courier New" panose="02070309020205020404" pitchFamily="49" charset="0"/>
              </a:rPr>
              <a:t>) // 2</a:t>
            </a:r>
          </a:p>
          <a:p>
            <a:pPr>
              <a:lnSpc>
                <a:spcPct val="94000"/>
              </a:lnSpc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Split the list and perform the recursive step.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latin typeface="Courier New" panose="02070309020205020404" pitchFamily="49" charset="0"/>
              </a:rPr>
              <a:t>leftHalf</a:t>
            </a:r>
            <a:r>
              <a:rPr lang="en-US" altLang="en-US" sz="1400" dirty="0">
                <a:latin typeface="Courier New" panose="02070309020205020404" pitchFamily="49" charset="0"/>
              </a:rPr>
              <a:t> = </a:t>
            </a:r>
            <a:r>
              <a:rPr lang="en-US" altLang="en-US" sz="1400" dirty="0" err="1">
                <a:latin typeface="Courier New" panose="02070309020205020404" pitchFamily="49" charset="0"/>
              </a:rPr>
              <a:t>pythonMergeSort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theList</a:t>
            </a:r>
            <a:r>
              <a:rPr lang="en-US" altLang="en-US" sz="1400" dirty="0">
                <a:latin typeface="Courier New" panose="02070309020205020404" pitchFamily="49" charset="0"/>
              </a:rPr>
              <a:t>[ :mid ] 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latin typeface="Courier New" panose="02070309020205020404" pitchFamily="49" charset="0"/>
              </a:rPr>
              <a:t>rightHalf</a:t>
            </a:r>
            <a:r>
              <a:rPr lang="en-US" altLang="en-US" sz="1400" dirty="0">
                <a:latin typeface="Courier New" panose="02070309020205020404" pitchFamily="49" charset="0"/>
              </a:rPr>
              <a:t> = </a:t>
            </a:r>
            <a:r>
              <a:rPr lang="en-US" altLang="en-US" sz="1400" dirty="0" err="1">
                <a:latin typeface="Courier New" panose="02070309020205020404" pitchFamily="49" charset="0"/>
              </a:rPr>
              <a:t>pythonMergeSort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theList</a:t>
            </a:r>
            <a:r>
              <a:rPr lang="en-US" altLang="en-US" sz="1400" dirty="0">
                <a:latin typeface="Courier New" panose="02070309020205020404" pitchFamily="49" charset="0"/>
              </a:rPr>
              <a:t>[ mid: ] )   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#Merge the two ordered </a:t>
            </a:r>
            <a:r>
              <a:rPr lang="en-US" altLang="en-US" sz="1400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sublists</a:t>
            </a: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latin typeface="Courier New" panose="02070309020205020404" pitchFamily="49" charset="0"/>
              </a:rPr>
              <a:t>newList</a:t>
            </a:r>
            <a:r>
              <a:rPr lang="en-US" altLang="en-US" sz="1400" dirty="0">
                <a:latin typeface="Courier New" panose="02070309020205020404" pitchFamily="49" charset="0"/>
              </a:rPr>
              <a:t> = </a:t>
            </a:r>
            <a:r>
              <a:rPr lang="en-US" altLang="en-US" sz="1400" dirty="0" err="1">
                <a:latin typeface="Courier New" panose="02070309020205020404" pitchFamily="49" charset="0"/>
              </a:rPr>
              <a:t>mergeOrderedLists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leftHalf</a:t>
            </a:r>
            <a:r>
              <a:rPr lang="en-US" altLang="en-US" sz="1400" dirty="0">
                <a:latin typeface="Courier New" panose="02070309020205020404" pitchFamily="49" charset="0"/>
              </a:rPr>
              <a:t>, </a:t>
            </a:r>
            <a:r>
              <a:rPr lang="en-US" altLang="en-US" sz="1400" dirty="0" err="1">
                <a:latin typeface="Courier New" panose="02070309020205020404" pitchFamily="49" charset="0"/>
              </a:rPr>
              <a:t>rightHalf</a:t>
            </a:r>
            <a:r>
              <a:rPr lang="en-US" altLang="en-US" sz="1400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return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newList</a:t>
            </a: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2041822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56FE8C0-FAED-4FF9-BEC7-794CA7A8457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Merge Sort – Improved Version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85361" y="1242271"/>
            <a:ext cx="6598854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previous version: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only works with Python lists.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splitting creates new physical lists.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uses the slice operation which is time consuming.</a:t>
            </a:r>
          </a:p>
        </p:txBody>
      </p:sp>
    </p:spTree>
    <p:extLst>
      <p:ext uri="{BB962C8B-B14F-4D97-AF65-F5344CB8AC3E}">
        <p14:creationId xmlns:p14="http://schemas.microsoft.com/office/powerpoint/2010/main" val="3252013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A3815AA-0BD7-4945-B789-8D0981FE3D1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Merge Sort – Improved Version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051290"/>
            <a:ext cx="732984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We can improve the implementation: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using virtual subsequences.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that works with any sequence.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001" y="2585976"/>
            <a:ext cx="3040200" cy="2426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74180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D24901E-1BB5-4FE5-8E58-B2F982116C7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Merge Sort Code #2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670605" y="1808225"/>
            <a:ext cx="6344073" cy="295903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9257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recMergeSort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theSeq</a:t>
            </a:r>
            <a:r>
              <a:rPr lang="en-US" altLang="en-US" sz="1400" dirty="0">
                <a:latin typeface="Courier New" panose="02070309020205020404" pitchFamily="49" charset="0"/>
              </a:rPr>
              <a:t>, first, last, </a:t>
            </a:r>
            <a:r>
              <a:rPr lang="en-US" altLang="en-US" sz="1400" dirty="0" err="1">
                <a:latin typeface="Courier New" panose="02070309020205020404" pitchFamily="49" charset="0"/>
              </a:rPr>
              <a:t>tmpArray</a:t>
            </a:r>
            <a:r>
              <a:rPr lang="en-US" altLang="en-US" sz="1400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# Check the base case.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>
                <a:latin typeface="Courier New" panose="02070309020205020404" pitchFamily="49" charset="0"/>
              </a:rPr>
              <a:t>if</a:t>
            </a:r>
            <a:r>
              <a:rPr lang="en-US" altLang="en-US" sz="1400" dirty="0">
                <a:latin typeface="Courier New" panose="02070309020205020404" pitchFamily="49" charset="0"/>
              </a:rPr>
              <a:t> first == last 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return</a:t>
            </a: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>
                <a:latin typeface="Courier New" panose="02070309020205020404" pitchFamily="49" charset="0"/>
              </a:rPr>
              <a:t>else</a:t>
            </a:r>
            <a:r>
              <a:rPr lang="en-US" altLang="en-US" sz="1400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Compute the mid point.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mid = (first + last) // 2  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Split the sequence and perform the recursive step.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latin typeface="Courier New" panose="02070309020205020404" pitchFamily="49" charset="0"/>
              </a:rPr>
              <a:t>recMergeSort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theSeq</a:t>
            </a:r>
            <a:r>
              <a:rPr lang="en-US" altLang="en-US" sz="1400" dirty="0">
                <a:latin typeface="Courier New" panose="02070309020205020404" pitchFamily="49" charset="0"/>
              </a:rPr>
              <a:t>, first, mid, </a:t>
            </a:r>
            <a:r>
              <a:rPr lang="en-US" altLang="en-US" sz="1400" dirty="0" err="1">
                <a:latin typeface="Courier New" panose="02070309020205020404" pitchFamily="49" charset="0"/>
              </a:rPr>
              <a:t>tmpArray</a:t>
            </a:r>
            <a:r>
              <a:rPr lang="en-US" altLang="en-US" sz="1400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latin typeface="Courier New" panose="02070309020205020404" pitchFamily="49" charset="0"/>
              </a:rPr>
              <a:t>recMergeSort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theSeq</a:t>
            </a:r>
            <a:r>
              <a:rPr lang="en-US" altLang="en-US" sz="1400" dirty="0">
                <a:latin typeface="Courier New" panose="02070309020205020404" pitchFamily="49" charset="0"/>
              </a:rPr>
              <a:t>, mid+1, last, </a:t>
            </a:r>
            <a:r>
              <a:rPr lang="en-US" altLang="en-US" sz="1400" dirty="0" err="1">
                <a:latin typeface="Courier New" panose="02070309020205020404" pitchFamily="49" charset="0"/>
              </a:rPr>
              <a:t>tmpArray</a:t>
            </a:r>
            <a:r>
              <a:rPr lang="en-US" altLang="en-US" sz="1400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Merge the two ordered subsequences.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latin typeface="Courier New" panose="02070309020205020404" pitchFamily="49" charset="0"/>
              </a:rPr>
              <a:t>mergeSeq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theSeq</a:t>
            </a:r>
            <a:r>
              <a:rPr lang="en-US" altLang="en-US" sz="1400" dirty="0">
                <a:latin typeface="Courier New" panose="02070309020205020404" pitchFamily="49" charset="0"/>
              </a:rPr>
              <a:t>, first, mid+1, last, </a:t>
            </a:r>
            <a:r>
              <a:rPr lang="en-US" altLang="en-US" sz="1400" dirty="0" err="1">
                <a:latin typeface="Courier New" panose="02070309020205020404" pitchFamily="49" charset="0"/>
              </a:rPr>
              <a:t>tmpArray</a:t>
            </a:r>
            <a:r>
              <a:rPr lang="en-US" altLang="en-US" sz="1400" dirty="0">
                <a:latin typeface="Courier New" panose="02070309020205020404" pitchFamily="49" charset="0"/>
              </a:rPr>
              <a:t> 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2490" y="1242271"/>
            <a:ext cx="7024430" cy="922535"/>
          </a:xfrm>
          <a:ln/>
        </p:spPr>
        <p:txBody>
          <a:bodyPr>
            <a:normAutofit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An improved version of the merge sort.</a:t>
            </a:r>
          </a:p>
        </p:txBody>
      </p:sp>
    </p:spTree>
    <p:extLst>
      <p:ext uri="{BB962C8B-B14F-4D97-AF65-F5344CB8AC3E}">
        <p14:creationId xmlns:p14="http://schemas.microsoft.com/office/powerpoint/2010/main" val="33324177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3A92571-DDF9-491A-BF78-D6EF4EEA24F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 fontScale="90000"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Merging Sorted Sequences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865521" y="1244431"/>
            <a:ext cx="6524104" cy="35228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9257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600" b="1" dirty="0">
                <a:latin typeface="Courier New" panose="02070309020205020404" pitchFamily="49" charset="0"/>
              </a:rPr>
              <a:t>def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</a:rPr>
              <a:t>mergeSeq</a:t>
            </a:r>
            <a:r>
              <a:rPr lang="en-US" altLang="en-US" sz="1600" dirty="0">
                <a:latin typeface="Courier New" panose="02070309020205020404" pitchFamily="49" charset="0"/>
              </a:rPr>
              <a:t>( </a:t>
            </a:r>
            <a:r>
              <a:rPr lang="en-US" altLang="en-US" sz="1600" dirty="0" err="1">
                <a:latin typeface="Courier New" panose="02070309020205020404" pitchFamily="49" charset="0"/>
              </a:rPr>
              <a:t>theSeq</a:t>
            </a:r>
            <a:r>
              <a:rPr lang="en-US" altLang="en-US" sz="1600" dirty="0">
                <a:latin typeface="Courier New" panose="02070309020205020404" pitchFamily="49" charset="0"/>
              </a:rPr>
              <a:t>, left, right, end, </a:t>
            </a:r>
            <a:r>
              <a:rPr lang="en-US" altLang="en-US" sz="1600" dirty="0" err="1">
                <a:latin typeface="Courier New" panose="02070309020205020404" pitchFamily="49" charset="0"/>
              </a:rPr>
              <a:t>tmpArray</a:t>
            </a:r>
            <a:r>
              <a:rPr lang="en-US" altLang="en-US" sz="1600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a = left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b = right  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m = 0                                      </a:t>
            </a:r>
          </a:p>
          <a:p>
            <a:pPr>
              <a:lnSpc>
                <a:spcPct val="94000"/>
              </a:lnSpc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b="1" dirty="0">
                <a:latin typeface="Courier New" panose="02070309020205020404" pitchFamily="49" charset="0"/>
              </a:rPr>
              <a:t>while</a:t>
            </a:r>
            <a:r>
              <a:rPr lang="en-US" altLang="en-US" sz="1600" dirty="0">
                <a:latin typeface="Courier New" panose="02070309020205020404" pitchFamily="49" charset="0"/>
              </a:rPr>
              <a:t> a &lt; right and b &lt;= end :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b="1" dirty="0">
                <a:latin typeface="Courier New" panose="02070309020205020404" pitchFamily="49" charset="0"/>
              </a:rPr>
              <a:t>if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</a:rPr>
              <a:t>theSeq</a:t>
            </a:r>
            <a:r>
              <a:rPr lang="en-US" altLang="en-US" sz="1600" dirty="0">
                <a:latin typeface="Courier New" panose="02070309020205020404" pitchFamily="49" charset="0"/>
              </a:rPr>
              <a:t>[a] &lt; </a:t>
            </a:r>
            <a:r>
              <a:rPr lang="en-US" altLang="en-US" sz="1600" dirty="0" err="1">
                <a:latin typeface="Courier New" panose="02070309020205020404" pitchFamily="49" charset="0"/>
              </a:rPr>
              <a:t>theSeq</a:t>
            </a:r>
            <a:r>
              <a:rPr lang="en-US" altLang="en-US" sz="1600" dirty="0">
                <a:latin typeface="Courier New" panose="02070309020205020404" pitchFamily="49" charset="0"/>
              </a:rPr>
              <a:t>[b] :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tmpArray</a:t>
            </a:r>
            <a:r>
              <a:rPr lang="en-US" altLang="en-US" sz="1600" dirty="0">
                <a:latin typeface="Courier New" panose="02070309020205020404" pitchFamily="49" charset="0"/>
              </a:rPr>
              <a:t>[m] = </a:t>
            </a:r>
            <a:r>
              <a:rPr lang="en-US" altLang="en-US" sz="1600" dirty="0" err="1">
                <a:latin typeface="Courier New" panose="02070309020205020404" pitchFamily="49" charset="0"/>
              </a:rPr>
              <a:t>theSeq</a:t>
            </a:r>
            <a:r>
              <a:rPr lang="en-US" altLang="en-US" sz="1600" dirty="0">
                <a:latin typeface="Courier New" panose="02070309020205020404" pitchFamily="49" charset="0"/>
              </a:rPr>
              <a:t>[a]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  a += 1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b="1" dirty="0">
                <a:latin typeface="Courier New" panose="02070309020205020404" pitchFamily="49" charset="0"/>
              </a:rPr>
              <a:t>else</a:t>
            </a:r>
            <a:r>
              <a:rPr lang="en-US" altLang="en-US" sz="1600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tmpArray</a:t>
            </a:r>
            <a:r>
              <a:rPr lang="en-US" altLang="en-US" sz="1600" dirty="0">
                <a:latin typeface="Courier New" panose="02070309020205020404" pitchFamily="49" charset="0"/>
              </a:rPr>
              <a:t>[m] = </a:t>
            </a:r>
            <a:r>
              <a:rPr lang="en-US" altLang="en-US" sz="1600" dirty="0" err="1">
                <a:latin typeface="Courier New" panose="02070309020205020404" pitchFamily="49" charset="0"/>
              </a:rPr>
              <a:t>theSeq</a:t>
            </a:r>
            <a:r>
              <a:rPr lang="en-US" altLang="en-US" sz="1600" dirty="0">
                <a:latin typeface="Courier New" panose="02070309020205020404" pitchFamily="49" charset="0"/>
              </a:rPr>
              <a:t>[b]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  b += 1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m += 1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        :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        :   </a:t>
            </a:r>
          </a:p>
        </p:txBody>
      </p:sp>
    </p:spTree>
    <p:extLst>
      <p:ext uri="{BB962C8B-B14F-4D97-AF65-F5344CB8AC3E}">
        <p14:creationId xmlns:p14="http://schemas.microsoft.com/office/powerpoint/2010/main" val="17163743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D04166D-FD0B-4494-B545-677F1E23DE44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 fontScale="90000"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Merging Sorted Sequences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485361" y="1244431"/>
            <a:ext cx="6924407" cy="35228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9257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       :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       :</a:t>
            </a:r>
          </a:p>
          <a:p>
            <a:pPr>
              <a:lnSpc>
                <a:spcPct val="94000"/>
              </a:lnSpc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b="1" dirty="0">
                <a:latin typeface="Courier New" panose="02070309020205020404" pitchFamily="49" charset="0"/>
              </a:rPr>
              <a:t>while</a:t>
            </a:r>
            <a:r>
              <a:rPr lang="en-US" altLang="en-US" sz="1600" dirty="0">
                <a:latin typeface="Courier New" panose="02070309020205020404" pitchFamily="49" charset="0"/>
              </a:rPr>
              <a:t> a &lt; right :  # in parallel with first while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latin typeface="Courier New" panose="02070309020205020404" pitchFamily="49" charset="0"/>
              </a:rPr>
              <a:t>tmpArray</a:t>
            </a:r>
            <a:r>
              <a:rPr lang="en-US" altLang="en-US" sz="1600" dirty="0">
                <a:latin typeface="Courier New" panose="02070309020205020404" pitchFamily="49" charset="0"/>
              </a:rPr>
              <a:t>[m] = </a:t>
            </a:r>
            <a:r>
              <a:rPr lang="en-US" altLang="en-US" sz="1600" dirty="0" err="1">
                <a:latin typeface="Courier New" panose="02070309020205020404" pitchFamily="49" charset="0"/>
              </a:rPr>
              <a:t>theSeq</a:t>
            </a:r>
            <a:r>
              <a:rPr lang="en-US" altLang="en-US" sz="1600" dirty="0">
                <a:latin typeface="Courier New" panose="02070309020205020404" pitchFamily="49" charset="0"/>
              </a:rPr>
              <a:t>[a]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a += 1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m += 1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b="1" dirty="0">
                <a:latin typeface="Courier New" panose="02070309020205020404" pitchFamily="49" charset="0"/>
              </a:rPr>
              <a:t>while</a:t>
            </a:r>
            <a:r>
              <a:rPr lang="en-US" altLang="en-US" sz="1600" dirty="0">
                <a:latin typeface="Courier New" panose="02070309020205020404" pitchFamily="49" charset="0"/>
              </a:rPr>
              <a:t> b &lt;= end :    # in parallel with the two whiles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latin typeface="Courier New" panose="02070309020205020404" pitchFamily="49" charset="0"/>
              </a:rPr>
              <a:t>tmpArray</a:t>
            </a:r>
            <a:r>
              <a:rPr lang="en-US" altLang="en-US" sz="1600" dirty="0">
                <a:latin typeface="Courier New" panose="02070309020205020404" pitchFamily="49" charset="0"/>
              </a:rPr>
              <a:t>[m] = </a:t>
            </a:r>
            <a:r>
              <a:rPr lang="en-US" altLang="en-US" sz="1600" dirty="0" err="1">
                <a:latin typeface="Courier New" panose="02070309020205020404" pitchFamily="49" charset="0"/>
              </a:rPr>
              <a:t>theSeq</a:t>
            </a:r>
            <a:r>
              <a:rPr lang="en-US" altLang="en-US" sz="1600" dirty="0">
                <a:latin typeface="Courier New" panose="02070309020205020404" pitchFamily="49" charset="0"/>
              </a:rPr>
              <a:t>[b]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b += 1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m += 1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b="1" dirty="0">
                <a:latin typeface="Courier New" panose="02070309020205020404" pitchFamily="49" charset="0"/>
              </a:rPr>
              <a:t>for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b="1" dirty="0">
                <a:latin typeface="Courier New" panose="02070309020205020404" pitchFamily="49" charset="0"/>
              </a:rPr>
              <a:t>in</a:t>
            </a:r>
            <a:r>
              <a:rPr lang="en-US" altLang="en-US" sz="1600" dirty="0">
                <a:latin typeface="Courier New" panose="02070309020205020404" pitchFamily="49" charset="0"/>
              </a:rPr>
              <a:t> range( end – left + 1 ) :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latin typeface="Courier New" panose="02070309020205020404" pitchFamily="49" charset="0"/>
              </a:rPr>
              <a:t>theSeq</a:t>
            </a:r>
            <a:r>
              <a:rPr lang="en-US" altLang="en-US" sz="1600" dirty="0">
                <a:latin typeface="Courier New" panose="02070309020205020404" pitchFamily="49" charset="0"/>
              </a:rPr>
              <a:t>[</a:t>
            </a:r>
            <a:r>
              <a:rPr lang="en-US" altLang="en-US" sz="1600" dirty="0" err="1">
                <a:latin typeface="Courier New" panose="02070309020205020404" pitchFamily="49" charset="0"/>
              </a:rPr>
              <a:t>i+left</a:t>
            </a:r>
            <a:r>
              <a:rPr lang="en-US" altLang="en-US" sz="1600" dirty="0">
                <a:latin typeface="Courier New" panose="02070309020205020404" pitchFamily="49" charset="0"/>
              </a:rPr>
              <a:t>] = </a:t>
            </a:r>
            <a:r>
              <a:rPr lang="en-US" altLang="en-US" sz="1600" dirty="0" err="1">
                <a:latin typeface="Courier New" panose="02070309020205020404" pitchFamily="49" charset="0"/>
              </a:rPr>
              <a:t>tmpArray</a:t>
            </a:r>
            <a:r>
              <a:rPr lang="en-US" altLang="en-US" sz="1600" dirty="0">
                <a:latin typeface="Courier New" panose="02070309020205020404" pitchFamily="49" charset="0"/>
              </a:rPr>
              <a:t>[</a:t>
            </a:r>
            <a:r>
              <a:rPr lang="en-US" altLang="en-US" sz="1600" dirty="0" err="1">
                <a:latin typeface="Courier New" panose="02070309020205020404" pitchFamily="49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1846992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FAFFECF-6904-467C-84FA-203A080DADDF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Merge Sort – Temporary Array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1670" y="1105108"/>
            <a:ext cx="7787955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 temporary array is used to merge two virtual subsequences.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655" y="2018425"/>
            <a:ext cx="4014360" cy="288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34143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3C8E1F3-D93B-4C8E-8C02-77921FA45280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Wrapper Functions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1013020"/>
            <a:ext cx="7482545" cy="3394440"/>
          </a:xfrm>
          <a:ln/>
        </p:spPr>
        <p:txBody>
          <a:bodyPr>
            <a:normAutofit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 function that provides a simpler and cleaner interface for another function.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Provides little or no additional functionality.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Commonly used with recursive functions that require additional arguments.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394720" y="3487980"/>
            <a:ext cx="4620560" cy="9763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10286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00" b="1" dirty="0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mergeSort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theSeq</a:t>
            </a:r>
            <a:r>
              <a:rPr lang="en-US" altLang="en-US" sz="1400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n = </a:t>
            </a:r>
            <a:r>
              <a:rPr lang="en-US" altLang="en-US" sz="1400" dirty="0" err="1">
                <a:latin typeface="Courier New" panose="02070309020205020404" pitchFamily="49" charset="0"/>
              </a:rPr>
              <a:t>len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theSeq</a:t>
            </a:r>
            <a:r>
              <a:rPr lang="en-US" altLang="en-US" sz="1400" dirty="0">
                <a:latin typeface="Courier New" panose="02070309020205020404" pitchFamily="49" charset="0"/>
              </a:rPr>
              <a:t> ) 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dirty="0" err="1">
                <a:latin typeface="Courier New" panose="02070309020205020404" pitchFamily="49" charset="0"/>
              </a:rPr>
              <a:t>tmpArray</a:t>
            </a:r>
            <a:r>
              <a:rPr lang="en-US" altLang="en-US" sz="1400" dirty="0">
                <a:latin typeface="Courier New" panose="02070309020205020404" pitchFamily="49" charset="0"/>
              </a:rPr>
              <a:t> = Array( n ) 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dirty="0" err="1">
                <a:latin typeface="Courier New" panose="02070309020205020404" pitchFamily="49" charset="0"/>
              </a:rPr>
              <a:t>recMergeSort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theSeq</a:t>
            </a:r>
            <a:r>
              <a:rPr lang="en-US" altLang="en-US" sz="1400" dirty="0">
                <a:latin typeface="Courier New" panose="02070309020205020404" pitchFamily="49" charset="0"/>
              </a:rPr>
              <a:t>, 0, n-1, </a:t>
            </a:r>
            <a:r>
              <a:rPr lang="en-US" altLang="en-US" sz="1400" dirty="0" err="1">
                <a:latin typeface="Courier New" panose="02070309020205020404" pitchFamily="49" charset="0"/>
              </a:rPr>
              <a:t>tmpArray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361" dirty="0">
                <a:latin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745108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8BC324B-77D4-4099-B834-68F8D24F77C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Merge Sort – Efficiency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168414"/>
            <a:ext cx="7177135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We need to determine the number of invocations and the time required by each function.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437" y="2571750"/>
            <a:ext cx="5889240" cy="2189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03534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DE45E03-C774-45E5-ABC9-89C7CACD3021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Merge Sort – Efficiency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65195" y="1034842"/>
            <a:ext cx="6866039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Consider a sequence of </a:t>
            </a:r>
            <a:r>
              <a:rPr lang="en-US" altLang="en-US" i="1" dirty="0"/>
              <a:t>n</a:t>
            </a:r>
            <a:r>
              <a:rPr lang="en-US" altLang="en-US" dirty="0"/>
              <a:t> items.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061" y="1534225"/>
            <a:ext cx="5266080" cy="2717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23425F1-8D93-4E76-A210-6B5426E15458}"/>
              </a:ext>
            </a:extLst>
          </p:cNvPr>
          <p:cNvSpPr txBox="1"/>
          <p:nvPr/>
        </p:nvSpPr>
        <p:spPr>
          <a:xfrm>
            <a:off x="2009814" y="4568697"/>
            <a:ext cx="5140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 the total time needed for merge sort is </a:t>
            </a:r>
            <a:r>
              <a:rPr lang="en-US" b="1" dirty="0"/>
              <a:t>O(n log n).</a:t>
            </a:r>
          </a:p>
        </p:txBody>
      </p:sp>
    </p:spTree>
    <p:extLst>
      <p:ext uri="{BB962C8B-B14F-4D97-AF65-F5344CB8AC3E}">
        <p14:creationId xmlns:p14="http://schemas.microsoft.com/office/powerpoint/2010/main" val="2643670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b="1" dirty="0" err="1"/>
              <a:t>Mergesort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73442">
              <a:buSzPct val="45000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Revised based on textbook author’s notes.</a:t>
            </a:r>
          </a:p>
        </p:txBody>
      </p:sp>
    </p:spTree>
    <p:extLst>
      <p:ext uri="{BB962C8B-B14F-4D97-AF65-F5344CB8AC3E}">
        <p14:creationId xmlns:p14="http://schemas.microsoft.com/office/powerpoint/2010/main" val="163202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BE2D3FE-EEEB-4805-9ADA-3B517F5F350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Review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16302" y="1218447"/>
            <a:ext cx="7111396" cy="3394440"/>
          </a:xfrm>
          <a:ln/>
        </p:spPr>
        <p:txBody>
          <a:bodyPr>
            <a:normAutofit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b="1" dirty="0"/>
              <a:t>sorting</a:t>
            </a:r>
            <a:r>
              <a:rPr lang="en-US" altLang="en-US" dirty="0"/>
              <a:t> – the process of arranging a collection of items such that each item and its successor satisfy a prescribed relationship.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b="1" dirty="0"/>
              <a:t>sort key</a:t>
            </a:r>
            <a:r>
              <a:rPr lang="en-US" altLang="en-US" dirty="0"/>
              <a:t> – values on which items are ordered. 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items arranged in ascending or descending order.</a:t>
            </a:r>
          </a:p>
        </p:txBody>
      </p:sp>
    </p:spTree>
    <p:extLst>
      <p:ext uri="{BB962C8B-B14F-4D97-AF65-F5344CB8AC3E}">
        <p14:creationId xmlns:p14="http://schemas.microsoft.com/office/powerpoint/2010/main" val="6029571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Sorting Algorithms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1242271"/>
            <a:ext cx="7024430" cy="3394440"/>
          </a:xfrm>
          <a:ln/>
        </p:spPr>
        <p:txBody>
          <a:bodyPr>
            <a:normAutofit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Can be divided into two categories: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b="1" dirty="0"/>
              <a:t>comparison sorts</a:t>
            </a:r>
          </a:p>
          <a:p>
            <a:pPr marL="881293" lvl="2" indent="-195483">
              <a:buSzPct val="75000"/>
              <a:buFont typeface="Symbol" panose="05050102010706020507" pitchFamily="18" charset="2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items are arranged by performing pairwise logical comparisons between two sort keys.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b="1" dirty="0"/>
              <a:t>distribution sorts</a:t>
            </a:r>
          </a:p>
          <a:p>
            <a:pPr marL="881293" lvl="2" indent="-195483">
              <a:buSzPct val="75000"/>
              <a:buFont typeface="Symbol" panose="05050102010706020507" pitchFamily="18" charset="2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distributes the sort keys into intermediate groups  based on individual key values.</a:t>
            </a:r>
          </a:p>
        </p:txBody>
      </p:sp>
    </p:spTree>
    <p:extLst>
      <p:ext uri="{BB962C8B-B14F-4D97-AF65-F5344CB8AC3E}">
        <p14:creationId xmlns:p14="http://schemas.microsoft.com/office/powerpoint/2010/main" val="8663006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97E8D41-C206-46A8-87E7-14F8C4D72CE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solidFill>
            <a:srgbClr val="E6E6E6"/>
          </a:solidFill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Merge Sort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242271"/>
            <a:ext cx="7024430" cy="3394440"/>
          </a:xfrm>
          <a:ln/>
        </p:spPr>
        <p:txBody>
          <a:bodyPr>
            <a:normAutofit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Uses a divide and conquer strategy to sort the keys stored in a sequence.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Keys are recursively divided into smaller and smaller subsequences until 1 element.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These individual elements are in order by themselves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Subsequences are merged back together.</a:t>
            </a:r>
          </a:p>
        </p:txBody>
      </p:sp>
    </p:spTree>
    <p:extLst>
      <p:ext uri="{BB962C8B-B14F-4D97-AF65-F5344CB8AC3E}">
        <p14:creationId xmlns:p14="http://schemas.microsoft.com/office/powerpoint/2010/main" val="11502998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87D99F2-C82C-4BB3-B2CF-16661D6F022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Merge Sort – Divide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242271"/>
            <a:ext cx="702443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Starts by splitting the original sequence in the middle to create two subsequences of  </a:t>
            </a:r>
            <a:r>
              <a:rPr lang="en-US" altLang="en-US" b="1" dirty="0"/>
              <a:t>approximately</a:t>
            </a:r>
            <a:r>
              <a:rPr lang="en-US" altLang="en-US" dirty="0"/>
              <a:t> equal size.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961" y="3016382"/>
            <a:ext cx="4563000" cy="1503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18541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117047D-FA19-4AFE-9E1B-854B58A780F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Merge Sort – Divide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4" y="1242271"/>
            <a:ext cx="7177135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two subsequences are then split in the middle. 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641" y="2385991"/>
            <a:ext cx="5377320" cy="1531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6483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C40DC9E-E5A4-4619-A9F8-38A3A605155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Merge Sort – Divide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1242271"/>
            <a:ext cx="732984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subdivision continues until there is a single item in the sequence.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601" y="2333071"/>
            <a:ext cx="5690520" cy="1526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39900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2701DF3-194F-4549-90AC-B27ED99A669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Merge Sort – Conquer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4" y="1242271"/>
            <a:ext cx="7177135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After the sequences are split, they are merge back together, two at a time to create sorted sequences.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154" y="2568771"/>
            <a:ext cx="3826289" cy="2278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27446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2128</TotalTime>
  <Words>851</Words>
  <Application>Microsoft Office PowerPoint</Application>
  <PresentationFormat>On-screen Show (16:9)</PresentationFormat>
  <Paragraphs>152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ＭＳ Ｐゴシック</vt:lpstr>
      <vt:lpstr>Arial</vt:lpstr>
      <vt:lpstr>Bitstream Vera Sans</vt:lpstr>
      <vt:lpstr>Calibri</vt:lpstr>
      <vt:lpstr>Courier New</vt:lpstr>
      <vt:lpstr>Symbol</vt:lpstr>
      <vt:lpstr>Times New Roman</vt:lpstr>
      <vt:lpstr>Wingdings</vt:lpstr>
      <vt:lpstr>Office Theme</vt:lpstr>
      <vt:lpstr>PowerPoint Presentation</vt:lpstr>
      <vt:lpstr>Mergesort</vt:lpstr>
      <vt:lpstr>Review</vt:lpstr>
      <vt:lpstr>Sorting Algorithms</vt:lpstr>
      <vt:lpstr>Merge Sort</vt:lpstr>
      <vt:lpstr>Merge Sort – Divide</vt:lpstr>
      <vt:lpstr>Merge Sort – Divide</vt:lpstr>
      <vt:lpstr>Merge Sort – Divide</vt:lpstr>
      <vt:lpstr>Merge Sort – Conquer</vt:lpstr>
      <vt:lpstr>Merge Sort Code #1</vt:lpstr>
      <vt:lpstr>Merge Sort – Improved Version</vt:lpstr>
      <vt:lpstr>Merge Sort – Improved Version</vt:lpstr>
      <vt:lpstr>Merge Sort Code #2</vt:lpstr>
      <vt:lpstr>Merging Sorted Sequences</vt:lpstr>
      <vt:lpstr>Merging Sorted Sequences</vt:lpstr>
      <vt:lpstr>Merge Sort – Temporary Array</vt:lpstr>
      <vt:lpstr>Wrapper Functions</vt:lpstr>
      <vt:lpstr>Merge Sort – Efficiency</vt:lpstr>
      <vt:lpstr>Merge Sort – Efficiency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174</cp:revision>
  <dcterms:created xsi:type="dcterms:W3CDTF">2013-08-21T19:17:07Z</dcterms:created>
  <dcterms:modified xsi:type="dcterms:W3CDTF">2020-04-19T22:50:47Z</dcterms:modified>
</cp:coreProperties>
</file>