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2" r:id="rId2"/>
    <p:sldId id="257" r:id="rId3"/>
    <p:sldId id="274" r:id="rId4"/>
    <p:sldId id="275" r:id="rId5"/>
    <p:sldId id="276" r:id="rId6"/>
    <p:sldId id="328" r:id="rId7"/>
    <p:sldId id="277" r:id="rId8"/>
    <p:sldId id="278" r:id="rId9"/>
    <p:sldId id="279" r:id="rId10"/>
    <p:sldId id="32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330" r:id="rId24"/>
    <p:sldId id="292" r:id="rId25"/>
    <p:sldId id="293" r:id="rId26"/>
    <p:sldId id="294" r:id="rId27"/>
    <p:sldId id="331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-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15DCFA-8558-446A-A870-3AAA2CB8ADD9}" type="slidenum">
              <a:rPr lang="en-US"/>
              <a:pPr/>
              <a:t>11</a:t>
            </a:fld>
            <a:endParaRPr 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84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953047-66D7-4DC7-943A-E0900D6A4813}" type="slidenum">
              <a:rPr lang="en-US"/>
              <a:pPr/>
              <a:t>12</a:t>
            </a:fld>
            <a:endParaRPr 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3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FEABE2-2E8B-4184-AC98-B62D5622C375}" type="slidenum">
              <a:rPr lang="en-US"/>
              <a:pPr/>
              <a:t>13</a:t>
            </a:fld>
            <a:endParaRPr 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33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0EADE8-FBF0-4DB6-9604-E1CE1787A1D3}" type="slidenum">
              <a:rPr lang="en-US"/>
              <a:pPr/>
              <a:t>14</a:t>
            </a:fld>
            <a:endParaRPr 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3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63B1C-8A40-4F02-8997-BD48805EE416}" type="slidenum">
              <a:rPr lang="en-US"/>
              <a:pPr/>
              <a:t>15</a:t>
            </a:fld>
            <a:endParaRPr 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35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5C5715-3C80-4DB6-8861-B5C61BFAFF4A}" type="slidenum">
              <a:rPr lang="en-US"/>
              <a:pPr/>
              <a:t>16</a:t>
            </a:fld>
            <a:endParaRPr 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01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FA1AC9-B91D-4FB5-9D8F-B7BD03987A04}" type="slidenum">
              <a:rPr lang="en-US"/>
              <a:pPr/>
              <a:t>17</a:t>
            </a:fld>
            <a:endParaRPr 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2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E91BAC-4571-4511-854A-507D285F6B3D}" type="slidenum">
              <a:rPr lang="en-US"/>
              <a:pPr/>
              <a:t>18</a:t>
            </a:fld>
            <a:endParaRPr 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43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B667E5-E876-400B-96AA-830A12F2B54A}" type="slidenum">
              <a:rPr lang="en-US"/>
              <a:pPr/>
              <a:t>19</a:t>
            </a:fld>
            <a:endParaRPr 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635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947EBA-FD30-4306-BF0F-79A823C3BEC6}" type="slidenum">
              <a:rPr lang="en-US"/>
              <a:pPr/>
              <a:t>20</a:t>
            </a:fld>
            <a:endParaRPr 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79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7AB54F-1FF3-4997-A34B-3FEB166C074A}" type="slidenum">
              <a:rPr lang="en-US"/>
              <a:pPr/>
              <a:t>21</a:t>
            </a:fld>
            <a:endParaRPr 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837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17FE1-BC9E-4FE3-B3FF-D828C6C59CC0}" type="slidenum">
              <a:rPr lang="en-US"/>
              <a:pPr/>
              <a:t>22</a:t>
            </a:fld>
            <a:endParaRPr 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184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29089D-4365-4B36-8A15-C9A9DD1559AB}" type="slidenum">
              <a:rPr lang="en-US"/>
              <a:pPr/>
              <a:t>24</a:t>
            </a:fld>
            <a:endParaRPr 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84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D9CAA7-5601-4966-8D42-83F06C8856E2}" type="slidenum">
              <a:rPr lang="en-US"/>
              <a:pPr/>
              <a:t>25</a:t>
            </a:fld>
            <a:endParaRPr lang="en-US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253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AFBF43-5318-412F-912C-5EEB7825D5D2}" type="slidenum">
              <a:rPr lang="en-US"/>
              <a:pPr/>
              <a:t>26</a:t>
            </a:fld>
            <a:endParaRPr lang="en-US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08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D5129A-6F93-42DC-A6FD-269E0792FF02}" type="slidenum">
              <a:rPr lang="en-US"/>
              <a:pPr/>
              <a:t>3</a:t>
            </a:fld>
            <a:endParaRPr 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00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D5DD41-1299-4911-8352-E6917DA81413}" type="slidenum">
              <a:rPr lang="en-US"/>
              <a:pPr/>
              <a:t>4</a:t>
            </a:fld>
            <a:endParaRPr 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83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FA0AB4-A64D-47D0-924B-617DCC8E2006}" type="slidenum">
              <a:rPr lang="en-US"/>
              <a:pPr/>
              <a:t>5</a:t>
            </a:fld>
            <a:endParaRPr 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2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96A7AC-EDAE-4D93-85CE-22BD398BA5D6}" type="slidenum">
              <a:rPr lang="en-US"/>
              <a:pPr/>
              <a:t>6</a:t>
            </a:fld>
            <a:endParaRPr 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82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96A7AC-EDAE-4D93-85CE-22BD398BA5D6}" type="slidenum">
              <a:rPr lang="en-US"/>
              <a:pPr/>
              <a:t>7</a:t>
            </a:fld>
            <a:endParaRPr 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02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473472-B9E8-4156-ADA4-C9DADDBBE405}" type="slidenum">
              <a:rPr lang="en-US"/>
              <a:pPr/>
              <a:t>8</a:t>
            </a:fld>
            <a:endParaRPr 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76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961EA8-6728-45A0-83D0-C3A0739B49BE}" type="slidenum">
              <a:rPr lang="en-US"/>
              <a:pPr/>
              <a:t>9</a:t>
            </a:fld>
            <a:endParaRPr 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10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collisions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in general two approaches to resolve collisions,</a:t>
            </a:r>
          </a:p>
          <a:p>
            <a:pPr lvl="1"/>
            <a:r>
              <a:rPr lang="en-US" b="1" dirty="0"/>
              <a:t>Closed hashing</a:t>
            </a:r>
            <a:r>
              <a:rPr lang="en-US" dirty="0"/>
              <a:t>: find an open spot within the hash table to store the new element</a:t>
            </a:r>
          </a:p>
          <a:p>
            <a:pPr lvl="1"/>
            <a:r>
              <a:rPr lang="en-US" b="1" dirty="0"/>
              <a:t>Open hashing</a:t>
            </a:r>
            <a:r>
              <a:rPr lang="en-US" dirty="0"/>
              <a:t>: create a structure, e.g., a list, or a tree, in the hashed spot to store the elements that have the same hashing key</a:t>
            </a:r>
          </a:p>
          <a:p>
            <a:r>
              <a:rPr lang="en-US" dirty="0"/>
              <a:t>We first concentrate on closed hashing.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3712B3B-CBF3-4E7A-80C2-EA1843EB4188}" type="slidenum">
              <a:rPr lang="en-US"/>
              <a:pPr/>
              <a:t>11</a:t>
            </a:fld>
            <a:endParaRPr 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Closed hashing: probing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020560"/>
            <a:ext cx="748254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If two keys map to the same table entry, we must resolve the collision to find another available slot. 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linear probe</a:t>
            </a:r>
            <a:r>
              <a:rPr lang="en-US" dirty="0"/>
              <a:t> – simplest approach which examines the table entries in sequential order.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8468" y="3358503"/>
            <a:ext cx="4033156" cy="1545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cxnSp>
        <p:nvCxnSpPr>
          <p:cNvPr id="8" name="Straight Connector 7"/>
          <p:cNvCxnSpPr/>
          <p:nvPr/>
        </p:nvCxnSpPr>
        <p:spPr>
          <a:xfrm>
            <a:off x="4561449" y="3464012"/>
            <a:ext cx="3692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190D0BA-DC00-4FFC-AC50-F80D54923B9A}" type="slidenum">
              <a:rPr lang="en-US"/>
              <a:pPr/>
              <a:t>12</a:t>
            </a:fld>
            <a:endParaRPr 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Probing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242131"/>
            <a:ext cx="717713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Consider adding key 903 to our hash table.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h(903) =&gt; 6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8720" y="2419045"/>
            <a:ext cx="5097600" cy="1953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C84CE05-1B19-4CDB-AD18-E38493129789}" type="slidenum">
              <a:rPr lang="en-US"/>
              <a:pPr/>
              <a:t>13</a:t>
            </a:fld>
            <a:endParaRPr 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Probing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921036"/>
            <a:ext cx="717713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If the end of the array is reached during the probe, it wraps around to the first entry and continues.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Consider adding key 388 to our hash table.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h(388) =&gt; 11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0762" y="3169763"/>
            <a:ext cx="5097600" cy="19334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68A6F75-1834-486A-9471-29916A388554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Searching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827" y="891995"/>
            <a:ext cx="7482545" cy="3394797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Searching a hash table for a specific key is very similar to the add operation.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600" dirty="0"/>
              <a:t>Target key is mapped to an initial slot.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600" dirty="0"/>
              <a:t>See if the slot contains the target.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600" dirty="0"/>
              <a:t>Otherwise, apply the same probe used to add keys to locate the target.</a:t>
            </a:r>
          </a:p>
          <a:p>
            <a:pPr marL="293765" indent="-220323">
              <a:spcBef>
                <a:spcPts val="2449"/>
              </a:spcBef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Example: search for key 903.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8507" y="4109178"/>
            <a:ext cx="5097600" cy="9440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270577D-308F-4791-B78E-C536D24BE65B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Searching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131"/>
            <a:ext cx="6719020" cy="3394797"/>
          </a:xfrm>
          <a:ln/>
        </p:spPr>
        <p:txBody>
          <a:bodyPr>
            <a:normAutofit/>
          </a:bodyPr>
          <a:lstStyle/>
          <a:p>
            <a:pPr marL="293765" indent="-220323">
              <a:spcAft>
                <a:spcPts val="9797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What if the key is not in the hash table?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probe continues until either: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null reference is reached, or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all slots have been examined.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8720" y="1960930"/>
            <a:ext cx="5097600" cy="95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CC1B751-94B3-4751-B7C3-F1A9C9CF5FC8}" type="slidenum">
              <a:rPr lang="en-US"/>
              <a:pPr/>
              <a:t>16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Deleting Keys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89" y="1242131"/>
            <a:ext cx="687172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Deleting a key from a hash table is a bit more complicated than adding keys.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can search for the key to be deleted.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But we cannot simply remove it by setting the entry to </a:t>
            </a:r>
            <a:r>
              <a:rPr lang="en-US" dirty="0">
                <a:latin typeface="Courier New" pitchFamily="49" charset="0"/>
              </a:rPr>
              <a:t>None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BEEF14-EA99-4E20-853D-A4A8D0ED387C}" type="slidenum">
              <a:rPr lang="en-US"/>
              <a:pPr/>
              <a:t>17</a:t>
            </a:fld>
            <a:endParaRPr 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Incorrect Deletion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7329840" cy="3394797"/>
          </a:xfrm>
          <a:ln/>
        </p:spPr>
        <p:txBody>
          <a:bodyPr/>
          <a:lstStyle/>
          <a:p>
            <a:pPr marL="293765" indent="-220323">
              <a:spcBef>
                <a:spcPts val="750"/>
              </a:spcBef>
              <a:spcAft>
                <a:spcPts val="7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Suppose we simply remove key 226 from slot 6.</a:t>
            </a:r>
          </a:p>
          <a:p>
            <a:pPr marL="293765" indent="-220323">
              <a:spcBef>
                <a:spcPts val="750"/>
              </a:spcBef>
              <a:spcAft>
                <a:spcPts val="750"/>
              </a:spcAft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  <a:p>
            <a:pPr marL="293765" indent="-220323">
              <a:spcBef>
                <a:spcPts val="750"/>
              </a:spcBef>
              <a:spcAft>
                <a:spcPts val="7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What happens if we search for key 903?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1640" y="2126971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31640" y="3519237"/>
            <a:ext cx="5097600" cy="9440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336754D-8B54-4FCC-AB74-EBDFA090978A}" type="slidenum">
              <a:rPr lang="en-US"/>
              <a:pPr/>
              <a:t>18</a:t>
            </a:fld>
            <a:endParaRPr 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Correct Deletion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63913"/>
            <a:ext cx="7482545" cy="3394797"/>
          </a:xfrm>
          <a:ln/>
        </p:spPr>
        <p:txBody>
          <a:bodyPr>
            <a:normAutofit/>
          </a:bodyPr>
          <a:lstStyle/>
          <a:p>
            <a:pPr marL="293765" indent="-220323">
              <a:spcBef>
                <a:spcPts val="750"/>
              </a:spcBef>
              <a:spcAft>
                <a:spcPts val="7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use a special flag to indicate the entry is now empty, but was previously occupied.</a:t>
            </a:r>
          </a:p>
          <a:p>
            <a:pPr marL="293765" indent="-220323">
              <a:spcBef>
                <a:spcPts val="750"/>
              </a:spcBef>
              <a:spcAft>
                <a:spcPts val="7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  <a:p>
            <a:pPr marL="293765" indent="-220323">
              <a:spcBef>
                <a:spcPts val="750"/>
              </a:spcBef>
              <a:spcAft>
                <a:spcPts val="7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When searching a hash table, the probe must continue past the slot(s) with the special flag.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7040" y="4044332"/>
            <a:ext cx="5097600" cy="9440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9507" y="2175889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810218D-AD0F-40C4-8D5C-D4178A909689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Clustering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880" y="1242131"/>
            <a:ext cx="6560630" cy="3394797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grouping of keys in a common area.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As more keys are added to the hash table, more collisions are likely to occur.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Clusters begin to form due to the probing required to find an empty slot.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As a cluster grows larger, more collisions will occur.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primary clustering</a:t>
            </a:r>
            <a:r>
              <a:rPr lang="en-US" dirty="0"/>
              <a:t> – clustering around the original hash position.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Hash Maps</a:t>
            </a:r>
            <a:br>
              <a:rPr lang="en-US" b="1" dirty="0"/>
            </a:br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55DAE66-F31A-48F3-9DE0-F18CB6B3A5F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Probe Sequence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880" y="1242131"/>
            <a:ext cx="6866040" cy="3394797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order in which the hash entries are visited during a probe.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linear probe steps through the entries in sequential order.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next array slot can be represented as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>
              <a:latin typeface="Courier New" pitchFamily="49" charset="0"/>
            </a:endParaRP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where</a:t>
            </a:r>
          </a:p>
          <a:p>
            <a:pPr marL="881293" lvl="2" indent="-195483">
              <a:lnSpc>
                <a:spcPct val="94000"/>
              </a:lnSpc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/>
              <a:t> is the </a:t>
            </a:r>
            <a:r>
              <a:rPr lang="en-US" dirty="0" err="1"/>
              <a:t>i</a:t>
            </a:r>
            <a:r>
              <a:rPr lang="en-US" baseline="33000" dirty="0" err="1"/>
              <a:t>th</a:t>
            </a:r>
            <a:r>
              <a:rPr lang="en-US" dirty="0"/>
              <a:t> probe.</a:t>
            </a:r>
          </a:p>
          <a:p>
            <a:pPr marL="881293" lvl="2" indent="-195483">
              <a:buSzPct val="75000"/>
              <a:buFont typeface="Symbol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home is the </a:t>
            </a:r>
            <a:r>
              <a:rPr lang="en-US" b="1" dirty="0"/>
              <a:t>home position</a:t>
            </a:r>
            <a:r>
              <a:rPr lang="en-US" dirty="0"/>
              <a:t> of the original key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044951" y="3182570"/>
            <a:ext cx="3300936" cy="3054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65FB1B6-4B84-40C2-83F5-A0AEB8C98624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Modified Linear Probe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010009"/>
            <a:ext cx="748254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can improve the linear probe by changing the step size to some fixed constant.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>
              <a:latin typeface="Courier New" pitchFamily="49" charset="0"/>
            </a:endParaRPr>
          </a:p>
          <a:p>
            <a:pPr marL="293765" indent="-220323">
              <a:spcBef>
                <a:spcPts val="1225"/>
              </a:spcBef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Suppose we set c = 3 to build the hash table.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00735" y="3150987"/>
            <a:ext cx="4563000" cy="7841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h(765) =&gt; 11         h(579) =&gt; 7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h(431) =&gt; 2          h(226) =&gt; 5   =&gt; 8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h(96)  =&gt; 5          h(903) =&gt; 6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h(142) =&gt; 12         h(388) =&gt; 11  =&gt; 1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75999" y="2131132"/>
            <a:ext cx="3586575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* c) % M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10680" y="4283866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0DAE50-55E7-428E-8339-E65A584A68A0}" type="slidenum">
              <a:rPr lang="en-US"/>
              <a:pPr/>
              <a:t>22</a:t>
            </a:fld>
            <a:endParaRPr 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Quadratic Probing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69" y="946703"/>
            <a:ext cx="778795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better approach for reducing primary clustering.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Increases the distance between each probe in the sequence.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Example: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13720" y="3409645"/>
            <a:ext cx="5391360" cy="7841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h(579) =&gt; 7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h(226) =&gt; 5   =&gt; 6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h(903) =&gt; 6   =&gt; 7  =&gt; 10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h(388) =&gt; 11  =&gt; 12 =&gt; 2  =&gt; 7 =&gt; 1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92244" y="1635417"/>
            <a:ext cx="3512215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**2) % M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8680" y="4337897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Computations from last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Quadratic probing</a:t>
            </a:r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876320" y="1708167"/>
            <a:ext cx="5391360" cy="7841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h(579) =&gt; 7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h(226) =&gt; 5   =&gt; 6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h(903) =&gt; 6   =&gt; 7  =&gt; 10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h(388) =&gt; 11  =&gt; 12 =&gt; 2  =&gt; 7 =&gt; 1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24907" y="2897386"/>
            <a:ext cx="6445878" cy="107851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h(226) =&gt; 5, second (5 + 1</a:t>
            </a:r>
            <a:r>
              <a:rPr lang="en-US" sz="1350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6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h(903) =&gt; 6, second (6 + 1</a:t>
            </a:r>
            <a:r>
              <a:rPr lang="en-US" sz="1350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7, third (6 + 2</a:t>
            </a:r>
            <a:r>
              <a:rPr lang="en-US" sz="1350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10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h(388) =&gt; 11, second (11 + 1</a:t>
            </a:r>
            <a:r>
              <a:rPr lang="en-US" sz="1350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12,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	third (11 + 2</a:t>
            </a:r>
            <a:r>
              <a:rPr lang="en-US" sz="1350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2, fourth(11 + 3</a:t>
            </a:r>
            <a:r>
              <a:rPr lang="en-US" sz="1350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7,</a:t>
            </a:r>
            <a:endParaRPr lang="en-US" sz="1350" b="1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</a:tabLst>
            </a:pPr>
            <a:r>
              <a:rPr lang="en-US" sz="135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	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fifth (11 + 4</a:t>
            </a:r>
            <a:r>
              <a:rPr lang="en-US" sz="1350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1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6378" y="4337897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92095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EDCBCD-CDC9-4EA0-B61D-888A3E7D8EBC}" type="slidenum">
              <a:rPr lang="en-US"/>
              <a:pPr/>
              <a:t>24</a:t>
            </a:fld>
            <a:endParaRPr lang="en-US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Quadratic Probing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967805"/>
            <a:ext cx="7329839" cy="3394797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Reduces the number of collisions.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Introduces the problem of </a:t>
            </a:r>
            <a:r>
              <a:rPr lang="en-US" b="1" dirty="0"/>
              <a:t>secondary clustering</a:t>
            </a:r>
            <a:r>
              <a:rPr lang="en-US" dirty="0"/>
              <a:t>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When two keys map to the same entry and have the same probe sequence.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Example: add key 648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hashes to entry 11 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follows the same sequence as key 388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8680" y="4194478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7FD789E-229C-4BA8-AEE2-5ED57CE73409}" type="slidenum">
              <a:rPr lang="en-US"/>
              <a:pPr/>
              <a:t>25</a:t>
            </a:fld>
            <a:endParaRPr lang="en-US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Double Hashing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010009"/>
            <a:ext cx="7024430" cy="3394797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When a collision occurs, a second hash function is used to build a probe sequence.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Step size remains a constant throughout the probe.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Multiple keys that have the same home position, will have different probe sequences.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739540" y="1960930"/>
            <a:ext cx="4275740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* hp(key))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F5FC8E2-1212-488F-9640-92637C395A48}" type="slidenum">
              <a:rPr lang="en-US"/>
              <a:pPr/>
              <a:t>26</a:t>
            </a:fld>
            <a:endParaRPr lang="en-US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Double Hashing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880" y="1052213"/>
            <a:ext cx="686604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simple choice for the second hash function.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Example: let P = 8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739540" y="1970065"/>
            <a:ext cx="2991104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hp(key) = 1 + key % P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434130" y="2976101"/>
            <a:ext cx="4043520" cy="7841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    h(579) =&gt; 7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    h(226) =&gt; 5   =&gt; 8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    h(903) =&gt; 6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    h(388) =&gt; 11  =&gt; 3</a:t>
            </a: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3200" y="4065503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Computations from last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hashing</a:t>
            </a:r>
          </a:p>
          <a:p>
            <a:pPr lvl="1"/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ea typeface="Bitstream Vera Sans" charset="0"/>
                <a:cs typeface="Courier New" panose="02070309020205020404" pitchFamily="49" charset="0"/>
              </a:rPr>
              <a:t>slot = (home +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 *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hp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(key)) % M, e.g., M==13</a:t>
            </a: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hp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(key) = 1 + key % P, e.g., P == 8</a:t>
            </a:r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876320" y="2231903"/>
            <a:ext cx="5391360" cy="7841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    h(579) =&gt; 7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    h(226) =&gt; 5   =&gt; 8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    h(903) =&gt; 6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    h(388) =&gt; 11  =&gt; 3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81110" y="3332025"/>
            <a:ext cx="5781780" cy="55706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h(226) =&gt; 5, double hashing [(5+1*(1+226))%P] % M =&gt; 8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h(388) =&gt; 11, </a:t>
            </a:r>
            <a:r>
              <a:rPr lang="en-US" sz="135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double hashing </a:t>
            </a:r>
            <a:r>
              <a:rPr lang="en-US" sz="135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[(11+1*(1+388)%P] % M  =&gt; 3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endParaRPr lang="en-US" sz="135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3200" y="4156644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463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12836E9-9E09-4E25-9E4E-BB46005F91C9}" type="slidenum">
              <a:rPr lang="en-US"/>
              <a:pPr/>
              <a:t>3</a:t>
            </a:fld>
            <a:endParaRPr 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732984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When discussing search we saw: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linear search – O( n )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binary search – O( log n )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Can we improve the search operation to achieve better than O( log n ) time?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EB1EEF8-8412-45F6-8194-8C688CFF4301}" type="slidenum">
              <a:rPr lang="en-US"/>
              <a:pPr/>
              <a:t>4</a:t>
            </a:fld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Comparison-Based Searches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7329840" cy="3394797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To locate an item, the target search key has to be compared against the other keys in the collection.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O( log n) is the best that can be achieved in comparison-based search.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must use a different technique if we want to improve the search time.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8C322D9-EABF-4D9E-807F-39DECE378A0F}" type="slidenum">
              <a:rPr lang="en-US"/>
              <a:pPr/>
              <a:t>5</a:t>
            </a:fld>
            <a:endParaRPr 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solidFill>
            <a:srgbClr val="E6E6E6"/>
          </a:solidFill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Hashing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131"/>
            <a:ext cx="7329840" cy="3394797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process of mapping a search key to a limited range of array indices.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goal is to provide direct access to the keys.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hash table</a:t>
            </a:r>
            <a:r>
              <a:rPr lang="en-US" dirty="0"/>
              <a:t> – the array containing the keys.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hash function</a:t>
            </a:r>
            <a:r>
              <a:rPr lang="en-US" dirty="0"/>
              <a:t> – maps a key to an array index.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198B0C3-44B1-4563-88DD-659154AEFBB0}" type="slidenum">
              <a:rPr lang="en-US"/>
              <a:pPr/>
              <a:t>6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Hashing Example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177135" cy="3394797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Suppose we have a list of popular fruits, we want to find if a particular type of fruit is in our inventory.</a:t>
            </a:r>
          </a:p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Apple, Banana, Grape, Orange, Pear, Pineapple, Strawberry.</a:t>
            </a:r>
          </a:p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could use an array of 26 elements, each is index by the first letter of the fruit name, assuming no repetition. We can simply check for </a:t>
            </a:r>
            <a:r>
              <a:rPr lang="en-US" b="1" dirty="0"/>
              <a:t>fruit[name[0]]</a:t>
            </a:r>
            <a:r>
              <a:rPr lang="en-US" dirty="0"/>
              <a:t>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198B0C3-44B1-4563-88DD-659154AEFBB0}" type="slidenum">
              <a:rPr lang="en-US"/>
              <a:pPr/>
              <a:t>7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Hashing Example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7329840" cy="3394797"/>
          </a:xfrm>
          <a:ln/>
        </p:spPr>
        <p:txBody>
          <a:bodyPr>
            <a:normAutofit/>
          </a:bodyPr>
          <a:lstStyle/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Suppose we have the following set of keys</a:t>
            </a:r>
          </a:p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hash table, T, with M = 13 elements.</a:t>
            </a:r>
          </a:p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can define a simple hash function h()</a:t>
            </a:r>
          </a:p>
          <a:p>
            <a:pPr marL="293765" indent="-220323">
              <a:spcBef>
                <a:spcPts val="450"/>
              </a:spcBef>
              <a:spcAft>
                <a:spcPts val="450"/>
              </a:spcAft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h(765) -&gt; 11, h(431) -&gt; 2,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0" y="1960930"/>
            <a:ext cx="5491280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765, 431, 96, 142, 579, 226, 903, 388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4950" y="4098800"/>
            <a:ext cx="2443280" cy="3618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10286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h(key) = key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D53CAFA-C5D8-4A42-882A-00F188BC35F3}" type="slidenum">
              <a:rPr lang="en-US"/>
              <a:pPr/>
              <a:t>8</a:t>
            </a:fld>
            <a:endParaRPr 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Adding Keys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89" y="1020560"/>
            <a:ext cx="7177135" cy="3394797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To add a key to the hash table: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Apply the hash function to determine the array index in which the key should be stored.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h(765) =&gt; 11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h(431) =&gt; 2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h(96) =&gt; 5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h(142) =&gt; 12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h(579) =&gt; 7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Store the key in the given slot.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4680" y="4194410"/>
            <a:ext cx="5097600" cy="585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C7B3E8A-67E3-440E-9F38-9110498E85C1}" type="slidenum">
              <a:rPr lang="en-US"/>
              <a:pPr/>
              <a:t>9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Collisions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02443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What happens when we attempt to add key 226?</a:t>
            </a:r>
          </a:p>
          <a:p>
            <a:pPr marL="881293" lvl="2" indent="-195483">
              <a:lnSpc>
                <a:spcPct val="94000"/>
              </a:lnSpc>
              <a:buSzPct val="7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>
                <a:latin typeface="Courier New" pitchFamily="49" charset="0"/>
              </a:rPr>
              <a:t>h(226) =&gt; 5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collision</a:t>
            </a:r>
            <a:r>
              <a:rPr lang="en-US" dirty="0"/>
              <a:t> – when two or more keys map to the same hash location.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8720" y="3578778"/>
            <a:ext cx="5097600" cy="1123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2061</TotalTime>
  <Words>1605</Words>
  <Application>Microsoft Office PowerPoint</Application>
  <PresentationFormat>On-screen Show (16:9)</PresentationFormat>
  <Paragraphs>205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Ｐゴシック</vt:lpstr>
      <vt:lpstr>Arial</vt:lpstr>
      <vt:lpstr>Bitstream Vera Sans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Hash Maps Introduction</vt:lpstr>
      <vt:lpstr>Introduction</vt:lpstr>
      <vt:lpstr>Comparison-Based Searches</vt:lpstr>
      <vt:lpstr>Hashing</vt:lpstr>
      <vt:lpstr>Hashing Example</vt:lpstr>
      <vt:lpstr>Hashing Example</vt:lpstr>
      <vt:lpstr>Adding Keys</vt:lpstr>
      <vt:lpstr>Collisions</vt:lpstr>
      <vt:lpstr>Resolving collisions</vt:lpstr>
      <vt:lpstr>Closed hashing: probing</vt:lpstr>
      <vt:lpstr>Probing</vt:lpstr>
      <vt:lpstr>Probing</vt:lpstr>
      <vt:lpstr>Searching</vt:lpstr>
      <vt:lpstr>Searching</vt:lpstr>
      <vt:lpstr>Deleting Keys</vt:lpstr>
      <vt:lpstr>Incorrect Deletion</vt:lpstr>
      <vt:lpstr>Correct Deletion</vt:lpstr>
      <vt:lpstr>Clustering</vt:lpstr>
      <vt:lpstr>Probe Sequence</vt:lpstr>
      <vt:lpstr>Modified Linear Probe</vt:lpstr>
      <vt:lpstr>Quadratic Probing</vt:lpstr>
      <vt:lpstr>Computations from last slide</vt:lpstr>
      <vt:lpstr>Quadratic Probing</vt:lpstr>
      <vt:lpstr>Double Hashing</vt:lpstr>
      <vt:lpstr>Double Hashing</vt:lpstr>
      <vt:lpstr>Computations from last slide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174</cp:revision>
  <dcterms:created xsi:type="dcterms:W3CDTF">2013-08-21T19:17:07Z</dcterms:created>
  <dcterms:modified xsi:type="dcterms:W3CDTF">2020-04-22T01:37:00Z</dcterms:modified>
</cp:coreProperties>
</file>