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62" r:id="rId2"/>
    <p:sldId id="257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24" r:id="rId30"/>
    <p:sldId id="325" r:id="rId31"/>
    <p:sldId id="326" r:id="rId32"/>
    <p:sldId id="327" r:id="rId3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2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BA59020-F23C-4E5E-8328-2A475341267D}" type="slidenum">
              <a:rPr lang="en-US"/>
              <a:pPr/>
              <a:t>10</a:t>
            </a:fld>
            <a:endParaRPr lang="en-US"/>
          </a:p>
        </p:txBody>
      </p:sp>
      <p:sp>
        <p:nvSpPr>
          <p:cNvPr id="921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632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842087B-42EE-4225-8FE0-1B248C76F406}" type="slidenum">
              <a:rPr lang="en-US"/>
              <a:pPr/>
              <a:t>11</a:t>
            </a:fld>
            <a:endParaRPr lang="en-US"/>
          </a:p>
        </p:txBody>
      </p:sp>
      <p:sp>
        <p:nvSpPr>
          <p:cNvPr id="931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3051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7CFB01-5E79-4597-BCEB-D4CCE103FE1D}" type="slidenum">
              <a:rPr lang="en-US"/>
              <a:pPr/>
              <a:t>12</a:t>
            </a:fld>
            <a:endParaRPr lang="en-US"/>
          </a:p>
        </p:txBody>
      </p:sp>
      <p:sp>
        <p:nvSpPr>
          <p:cNvPr id="942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696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EA7CD64-07ED-4AC5-9DB3-9A92BA7CCD73}" type="slidenum">
              <a:rPr lang="en-US"/>
              <a:pPr/>
              <a:t>13</a:t>
            </a:fld>
            <a:endParaRPr lang="en-US"/>
          </a:p>
        </p:txBody>
      </p:sp>
      <p:sp>
        <p:nvSpPr>
          <p:cNvPr id="952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700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01D65D-1602-45A3-9258-4F9CCFC9841A}" type="slidenum">
              <a:rPr lang="en-US"/>
              <a:pPr/>
              <a:t>14</a:t>
            </a:fld>
            <a:endParaRPr lang="en-US"/>
          </a:p>
        </p:txBody>
      </p:sp>
      <p:sp>
        <p:nvSpPr>
          <p:cNvPr id="962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50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610B092-77DA-43D4-9E86-7FFBF6FC1DEB}" type="slidenum">
              <a:rPr lang="en-US"/>
              <a:pPr/>
              <a:t>15</a:t>
            </a:fld>
            <a:endParaRPr lang="en-US"/>
          </a:p>
        </p:txBody>
      </p:sp>
      <p:sp>
        <p:nvSpPr>
          <p:cNvPr id="972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405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05D3FA0-14B8-41B6-B66E-955BC3C03F29}" type="slidenum">
              <a:rPr lang="en-US"/>
              <a:pPr/>
              <a:t>16</a:t>
            </a:fld>
            <a:endParaRPr lang="en-US"/>
          </a:p>
        </p:txBody>
      </p:sp>
      <p:sp>
        <p:nvSpPr>
          <p:cNvPr id="983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637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E61E81-8D8E-4467-9EC7-E009E1EFBAF4}" type="slidenum">
              <a:rPr lang="en-US"/>
              <a:pPr/>
              <a:t>17</a:t>
            </a:fld>
            <a:endParaRPr lang="en-US"/>
          </a:p>
        </p:txBody>
      </p:sp>
      <p:sp>
        <p:nvSpPr>
          <p:cNvPr id="993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127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B9334BB-EBB7-4AF5-B049-F85BDEB6C634}" type="slidenum">
              <a:rPr lang="en-US"/>
              <a:pPr/>
              <a:t>18</a:t>
            </a:fld>
            <a:endParaRPr lang="en-US"/>
          </a:p>
        </p:txBody>
      </p:sp>
      <p:sp>
        <p:nvSpPr>
          <p:cNvPr id="1003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380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4BC741-3B06-4477-817B-5FC5B0352385}" type="slidenum">
              <a:rPr lang="en-US"/>
              <a:pPr/>
              <a:t>19</a:t>
            </a:fld>
            <a:endParaRPr lang="en-US"/>
          </a:p>
        </p:txBody>
      </p:sp>
      <p:sp>
        <p:nvSpPr>
          <p:cNvPr id="1013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06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2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BA4E74-5DB4-4BEE-B9F6-36B586A5F11C}" type="slidenum">
              <a:rPr lang="en-US"/>
              <a:pPr/>
              <a:t>20</a:t>
            </a:fld>
            <a:endParaRPr lang="en-US"/>
          </a:p>
        </p:txBody>
      </p:sp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631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6ADA17B-F474-4B3F-A789-706A82719D8C}" type="slidenum">
              <a:rPr lang="en-US"/>
              <a:pPr/>
              <a:t>21</a:t>
            </a:fld>
            <a:endParaRPr lang="en-US"/>
          </a:p>
        </p:txBody>
      </p:sp>
      <p:sp>
        <p:nvSpPr>
          <p:cNvPr id="1034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032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9026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E28681-0AFE-4D77-BA1F-B49AFB83E33D}" type="slidenum">
              <a:rPr lang="en-US"/>
              <a:pPr/>
              <a:t>22</a:t>
            </a:fld>
            <a:endParaRPr lang="en-US"/>
          </a:p>
        </p:txBody>
      </p:sp>
      <p:sp>
        <p:nvSpPr>
          <p:cNvPr id="1044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032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729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4913124-3EB2-46F7-A217-C66E0BCE42F2}" type="slidenum">
              <a:rPr lang="en-US"/>
              <a:pPr/>
              <a:t>23</a:t>
            </a:fld>
            <a:endParaRPr lang="en-US"/>
          </a:p>
        </p:txBody>
      </p:sp>
      <p:sp>
        <p:nvSpPr>
          <p:cNvPr id="1054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032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953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F85C274-C015-48D2-8FCF-9E3FA2C4F369}" type="slidenum">
              <a:rPr lang="en-US"/>
              <a:pPr/>
              <a:t>24</a:t>
            </a:fld>
            <a:endParaRPr lang="en-US"/>
          </a:p>
        </p:txBody>
      </p:sp>
      <p:sp>
        <p:nvSpPr>
          <p:cNvPr id="1064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516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9FDBC0E-69C7-470D-89DC-F95E54B18D2E}" type="slidenum">
              <a:rPr lang="en-US"/>
              <a:pPr/>
              <a:t>25</a:t>
            </a:fld>
            <a:endParaRPr lang="en-US"/>
          </a:p>
        </p:txBody>
      </p:sp>
      <p:sp>
        <p:nvSpPr>
          <p:cNvPr id="1075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032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007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486344E-D5EF-44C5-B6F8-603EF7361B04}" type="slidenum">
              <a:rPr lang="en-US"/>
              <a:pPr/>
              <a:t>26</a:t>
            </a:fld>
            <a:endParaRPr lang="en-US"/>
          </a:p>
        </p:txBody>
      </p:sp>
      <p:sp>
        <p:nvSpPr>
          <p:cNvPr id="1085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58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234210-A4D6-4747-81AE-C4412E3C4BFB}" type="slidenum">
              <a:rPr lang="en-US"/>
              <a:pPr/>
              <a:t>27</a:t>
            </a:fld>
            <a:endParaRPr lang="en-US"/>
          </a:p>
        </p:txBody>
      </p:sp>
      <p:sp>
        <p:nvSpPr>
          <p:cNvPr id="1095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829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2A1CFE-104A-4466-A75B-872C3211A21E}" type="slidenum">
              <a:rPr lang="en-US"/>
              <a:pPr/>
              <a:t>28</a:t>
            </a:fld>
            <a:endParaRPr lang="en-US"/>
          </a:p>
        </p:txBody>
      </p:sp>
      <p:sp>
        <p:nvSpPr>
          <p:cNvPr id="1105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372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9F7FF7-456E-44C8-A430-3F0159D7D6CD}" type="slidenum">
              <a:rPr lang="en-US"/>
              <a:pPr/>
              <a:t>29</a:t>
            </a:fld>
            <a:endParaRPr lang="en-US"/>
          </a:p>
        </p:txBody>
      </p:sp>
      <p:sp>
        <p:nvSpPr>
          <p:cNvPr id="1116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26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A19356-B30F-484D-B7E8-97A58858A6FF}" type="slidenum">
              <a:rPr lang="en-US"/>
              <a:pPr/>
              <a:t>3</a:t>
            </a:fld>
            <a:endParaRPr lang="en-US"/>
          </a:p>
        </p:txBody>
      </p:sp>
      <p:sp>
        <p:nvSpPr>
          <p:cNvPr id="819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4804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02A478-1C13-4257-AF9B-40E1E3DDC184}" type="slidenum">
              <a:rPr lang="en-US"/>
              <a:pPr/>
              <a:t>30</a:t>
            </a:fld>
            <a:endParaRPr lang="en-US"/>
          </a:p>
        </p:txBody>
      </p:sp>
      <p:sp>
        <p:nvSpPr>
          <p:cNvPr id="1126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5677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638B1B-D317-4DFE-8252-14E83DF441A6}" type="slidenum">
              <a:rPr lang="en-US"/>
              <a:pPr/>
              <a:t>31</a:t>
            </a:fld>
            <a:endParaRPr lang="en-US"/>
          </a:p>
        </p:txBody>
      </p:sp>
      <p:sp>
        <p:nvSpPr>
          <p:cNvPr id="1136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26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6CDB24-24EC-4E10-8A95-106FF30468B6}" type="slidenum">
              <a:rPr lang="en-US"/>
              <a:pPr/>
              <a:t>32</a:t>
            </a:fld>
            <a:endParaRPr lang="en-US"/>
          </a:p>
        </p:txBody>
      </p:sp>
      <p:sp>
        <p:nvSpPr>
          <p:cNvPr id="1146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85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CE580D4-155A-4175-8E54-70778B7A9B0B}" type="slidenum">
              <a:rPr lang="en-US"/>
              <a:pPr/>
              <a:t>4</a:t>
            </a:fld>
            <a:endParaRPr lang="en-US"/>
          </a:p>
        </p:txBody>
      </p:sp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27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637E4FF-9BD0-402B-93A8-8713989FDCBE}" type="slidenum">
              <a:rPr lang="en-US"/>
              <a:pPr/>
              <a:t>5</a:t>
            </a:fld>
            <a:endParaRPr lang="en-US"/>
          </a:p>
        </p:txBody>
      </p:sp>
      <p:sp>
        <p:nvSpPr>
          <p:cNvPr id="839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83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8D72D9-3FC6-4160-812D-207ADBA23756}" type="slidenum">
              <a:rPr lang="en-US"/>
              <a:pPr/>
              <a:t>6</a:t>
            </a:fld>
            <a:endParaRPr lang="en-US"/>
          </a:p>
        </p:txBody>
      </p:sp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8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AC2F217-151B-414F-97C7-E5D8D766DE64}" type="slidenum">
              <a:rPr lang="en-US"/>
              <a:pPr/>
              <a:t>7</a:t>
            </a:fld>
            <a:endParaRPr lang="en-US"/>
          </a:p>
        </p:txBody>
      </p:sp>
      <p:sp>
        <p:nvSpPr>
          <p:cNvPr id="860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85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94D3A9-841E-49C3-957A-5695C055C186}" type="slidenum">
              <a:rPr lang="en-US"/>
              <a:pPr/>
              <a:t>8</a:t>
            </a:fld>
            <a:endParaRPr lang="en-US"/>
          </a:p>
        </p:txBody>
      </p:sp>
      <p:sp>
        <p:nvSpPr>
          <p:cNvPr id="870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00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EA84C71-20AF-41C9-B8CE-EB3378858B62}" type="slidenum">
              <a:rPr lang="en-US"/>
              <a:pPr/>
              <a:t>9</a:t>
            </a:fld>
            <a:endParaRPr lang="en-US"/>
          </a:p>
        </p:txBody>
      </p:sp>
      <p:sp>
        <p:nvSpPr>
          <p:cNvPr id="880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1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05222"/>
            <a:ext cx="8251200" cy="85761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7121" y="1242131"/>
            <a:ext cx="7657920" cy="1645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7121" y="2990834"/>
            <a:ext cx="7657920" cy="1645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>
          <a:xfrm>
            <a:off x="8298720" y="4821627"/>
            <a:ext cx="384480" cy="218183"/>
          </a:xfrm>
        </p:spPr>
        <p:txBody>
          <a:bodyPr/>
          <a:lstStyle>
            <a:lvl1pPr>
              <a:defRPr/>
            </a:lvl1pPr>
          </a:lstStyle>
          <a:p>
            <a:fld id="{DC7CCCE5-726E-4C63-9913-B0288E56A06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>
          <a:xfrm>
            <a:off x="6164641" y="4666090"/>
            <a:ext cx="2128320" cy="15445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2"/>
          </p:nvPr>
        </p:nvSpPr>
        <p:spPr>
          <a:xfrm>
            <a:off x="5401440" y="4821627"/>
            <a:ext cx="2897280" cy="21818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  –  </a:t>
            </a:r>
          </a:p>
        </p:txBody>
      </p:sp>
    </p:spTree>
    <p:extLst>
      <p:ext uri="{BB962C8B-B14F-4D97-AF65-F5344CB8AC3E}">
        <p14:creationId xmlns:p14="http://schemas.microsoft.com/office/powerpoint/2010/main" val="1349728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i="1" dirty="0">
                <a:ea typeface="ＭＳ Ｐゴシック"/>
              </a:rPr>
              <a:t>Revised by Xiannong Meng based on textbook author’s notes</a:t>
            </a:r>
            <a:endParaRPr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17A9707-57E0-4264-AEFC-A631DA204791}" type="slidenum">
              <a:rPr lang="en-US"/>
              <a:pPr/>
              <a:t>10</a:t>
            </a:fld>
            <a:endParaRPr lang="en-US"/>
          </a:p>
        </p:txBody>
      </p:sp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solidFill>
            <a:srgbClr val="E6E6E6"/>
          </a:solidFill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Hash Functions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2131"/>
            <a:ext cx="7024430" cy="3394797"/>
          </a:xfrm>
          <a:ln/>
        </p:spPr>
        <p:txBody>
          <a:bodyPr>
            <a:normAutofit lnSpcReduction="100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efficiency of hashing depends in large part on the selection of a good hash function.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 “perfect” function will map every key to a different table entry.</a:t>
            </a:r>
          </a:p>
          <a:p>
            <a:pPr marL="881293" lvl="2" indent="-195483">
              <a:buSzPct val="75000"/>
              <a:buFont typeface="Symbol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This is seldom achieved except in special cases.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 “good” hash function distributes the keys evenly across the range of table entries.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208F92D-A2A3-41C1-A09C-6BED38B3EE93}" type="slidenum">
              <a:rPr lang="en-US"/>
              <a:pPr/>
              <a:t>11</a:t>
            </a:fld>
            <a:endParaRPr lang="en-US"/>
          </a:p>
        </p:txBody>
      </p:sp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Function Guidelines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2131"/>
            <a:ext cx="7024430" cy="3394797"/>
          </a:xfrm>
          <a:ln/>
        </p:spPr>
        <p:txBody>
          <a:bodyPr>
            <a:normAutofit lnSpcReduction="100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Important guidelines to consider in designing a hash function.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Computation should be simple.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Resulting index can not be random.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Every part of a multi-part key should contribute.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Table size should be a prime number.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BA4B05A-A7E8-4B64-8161-9ED000217E63}" type="slidenum">
              <a:rPr lang="en-US"/>
              <a:pPr/>
              <a:t>12</a:t>
            </a:fld>
            <a:endParaRPr lang="en-US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Common Hash Functions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131"/>
            <a:ext cx="7024430" cy="3394797"/>
          </a:xfrm>
          <a:ln/>
        </p:spPr>
        <p:txBody>
          <a:bodyPr>
            <a:normAutofit fontScale="92500" lnSpcReduction="100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/>
              <a:t>Division</a:t>
            </a:r>
            <a:r>
              <a:rPr lang="en-US" dirty="0"/>
              <a:t> – simplest for integer values.</a:t>
            </a:r>
          </a:p>
          <a:p>
            <a:pPr marL="293765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endParaRPr lang="en-US" dirty="0"/>
          </a:p>
          <a:p>
            <a:pPr marL="587529" lvl="1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endParaRPr lang="en-US" dirty="0"/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/>
              <a:t>Truncation</a:t>
            </a:r>
            <a:r>
              <a:rPr lang="en-US" dirty="0"/>
              <a:t> – some columns in the key are ignored.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Example: assume keys composed of 7 digits.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Use the 1</a:t>
            </a:r>
            <a:r>
              <a:rPr lang="en-US" baseline="33000" dirty="0"/>
              <a:t>st</a:t>
            </a:r>
            <a:r>
              <a:rPr lang="en-US" dirty="0"/>
              <a:t>, 3</a:t>
            </a:r>
            <a:r>
              <a:rPr lang="en-US" baseline="33000" dirty="0"/>
              <a:t>rd</a:t>
            </a:r>
            <a:r>
              <a:rPr lang="en-US" dirty="0"/>
              <a:t>, 6</a:t>
            </a:r>
            <a:r>
              <a:rPr lang="en-US" baseline="33000" dirty="0"/>
              <a:t>th</a:t>
            </a:r>
            <a:r>
              <a:rPr lang="en-US" dirty="0"/>
              <a:t> digits to form an index (M = 1000).</a:t>
            </a:r>
          </a:p>
          <a:p>
            <a:pPr marL="293765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endParaRPr lang="en-US" dirty="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086100" y="1891278"/>
            <a:ext cx="2707540" cy="37506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10286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</a:tabLst>
            </a:pPr>
            <a:r>
              <a:rPr lang="en-US" sz="21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h(key) = key % 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F54FEE4-6C70-494D-A1C9-9D7F1C0E19AA}" type="slidenum">
              <a:rPr lang="en-US"/>
              <a:pPr/>
              <a:t>13</a:t>
            </a:fld>
            <a:endParaRPr lang="en-US"/>
          </a:p>
        </p:txBody>
      </p:sp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Common Hash Functions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65194" y="1242131"/>
            <a:ext cx="6566315" cy="3394797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/>
              <a:t>Folding</a:t>
            </a:r>
            <a:r>
              <a:rPr lang="en-US" dirty="0"/>
              <a:t> – key is split into multiple parts then combined into a single value.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Given the key value 4873152, split it into three smaller values (48, 73, 152).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Add the values together and use with division.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CAE14A9-5656-458B-A25B-D41BA1C88D51}" type="slidenum">
              <a:rPr lang="en-US"/>
              <a:pPr/>
              <a:t>14</a:t>
            </a:fld>
            <a:endParaRPr lang="en-US"/>
          </a:p>
        </p:txBody>
      </p:sp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Hashing Strings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65195" y="1052213"/>
            <a:ext cx="6871725" cy="3394797"/>
          </a:xfrm>
          <a:ln/>
        </p:spPr>
        <p:txBody>
          <a:bodyPr>
            <a:normAutofit fontScale="92500" lnSpcReduction="10000"/>
          </a:bodyPr>
          <a:lstStyle/>
          <a:p>
            <a:pPr marL="293765" indent="-220323">
              <a:spcBef>
                <a:spcPts val="300"/>
              </a:spcBef>
              <a:spcAft>
                <a:spcPts val="30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Strings can also be stored in a hash table.</a:t>
            </a:r>
          </a:p>
          <a:p>
            <a:pPr marL="587529" lvl="1" indent="-220323">
              <a:spcBef>
                <a:spcPts val="300"/>
              </a:spcBef>
              <a:spcAft>
                <a:spcPts val="30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Convert to an integer value that can be used with the division or truncation methods.</a:t>
            </a:r>
          </a:p>
          <a:p>
            <a:pPr marL="293765" indent="-220323">
              <a:spcBef>
                <a:spcPts val="300"/>
              </a:spcBef>
              <a:spcAft>
                <a:spcPts val="30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Simplest approach: sum the ASCII values of individual characters.</a:t>
            </a:r>
          </a:p>
          <a:p>
            <a:pPr marL="587529" lvl="1" indent="-220323">
              <a:spcBef>
                <a:spcPts val="300"/>
              </a:spcBef>
              <a:spcAft>
                <a:spcPts val="30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Short strings will not hash to larger table entries.</a:t>
            </a:r>
          </a:p>
          <a:p>
            <a:pPr marL="287492" indent="-220323">
              <a:spcBef>
                <a:spcPts val="300"/>
              </a:spcBef>
              <a:spcAft>
                <a:spcPts val="30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Better approach: use a polynomial.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29138" y="2490788"/>
          <a:ext cx="8572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9138" y="2490788"/>
                        <a:ext cx="85725" cy="161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F04961F-1BD5-488B-9900-E6717DFD154F}"/>
                  </a:ext>
                </a:extLst>
              </p:cNvPr>
              <p:cNvSpPr/>
              <p:nvPr/>
            </p:nvSpPr>
            <p:spPr>
              <a:xfrm>
                <a:off x="1611973" y="4351521"/>
                <a:ext cx="5489032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i="0">
                          <a:latin typeface="Cambria Math" panose="02040503050406030204" pitchFamily="18" charset="0"/>
                        </a:rPr>
                        <m:t>+…+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F04961F-1BD5-488B-9900-E6717DFD15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973" y="4351521"/>
                <a:ext cx="548903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65353E9-A093-49DE-9E99-0CB1F6DC56C8}" type="slidenum">
              <a:rPr lang="en-US"/>
              <a:pPr/>
              <a:t>15</a:t>
            </a:fld>
            <a:endParaRPr lang="en-US"/>
          </a:p>
        </p:txBody>
      </p:sp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solidFill>
            <a:srgbClr val="E6E6E6"/>
          </a:solidFill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</a:t>
            </a:r>
            <a:r>
              <a:rPr lang="en-US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HashMap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ADT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89" y="1242131"/>
            <a:ext cx="6871725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Hash tables are commonly used to implement a map or dictionary.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Same as the Map ADT.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Keys must be </a:t>
            </a:r>
            <a:r>
              <a:rPr lang="en-US" dirty="0" err="1"/>
              <a:t>hashable</a:t>
            </a:r>
            <a:r>
              <a:rPr lang="en-US" dirty="0"/>
              <a:t>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Python's dictionary is implemented using a hash table.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BB3F73B-CD50-4E41-A8F2-46D4BF7F906B}" type="slidenum">
              <a:rPr lang="en-US"/>
              <a:pPr/>
              <a:t>16</a:t>
            </a:fld>
            <a:endParaRPr lang="en-US"/>
          </a:p>
        </p:txBody>
      </p:sp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 err="1"/>
              <a:t>HashMap</a:t>
            </a:r>
            <a:r>
              <a:rPr lang="en-US" dirty="0"/>
              <a:t> Implementation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010009"/>
            <a:ext cx="6653280" cy="3394797"/>
          </a:xfrm>
          <a:ln/>
        </p:spPr>
        <p:txBody>
          <a:bodyPr/>
          <a:lstStyle/>
          <a:p>
            <a:pPr marL="293765" indent="-220323">
              <a:spcBef>
                <a:spcPts val="450"/>
              </a:spcBef>
              <a:spcAft>
                <a:spcPts val="45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Hash table:</a:t>
            </a:r>
          </a:p>
          <a:p>
            <a:pPr marL="587529" lvl="1" indent="-220323">
              <a:spcBef>
                <a:spcPts val="450"/>
              </a:spcBef>
              <a:spcAft>
                <a:spcPts val="45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Initial size: M = 7</a:t>
            </a:r>
          </a:p>
          <a:p>
            <a:pPr marL="587529" lvl="1" indent="-220323">
              <a:spcBef>
                <a:spcPts val="450"/>
              </a:spcBef>
              <a:spcAft>
                <a:spcPts val="45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Must expand as needed.</a:t>
            </a:r>
          </a:p>
          <a:p>
            <a:pPr marL="587529" lvl="1" indent="-220323">
              <a:spcBef>
                <a:spcPts val="450"/>
              </a:spcBef>
              <a:spcAft>
                <a:spcPts val="45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Load factor: 2/3</a:t>
            </a:r>
          </a:p>
          <a:p>
            <a:pPr marL="587529" lvl="1" indent="-220323">
              <a:spcBef>
                <a:spcPts val="450"/>
              </a:spcBef>
              <a:spcAft>
                <a:spcPts val="45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Expansion size: 2M + 1</a:t>
            </a:r>
          </a:p>
          <a:p>
            <a:pPr marL="293765" indent="-220323">
              <a:spcBef>
                <a:spcPts val="450"/>
              </a:spcBef>
              <a:spcAft>
                <a:spcPts val="45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Entries: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3808474" y="3801871"/>
            <a:ext cx="4878325" cy="123923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10286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_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MapEntry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:              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__init__( self, key, value ):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self.key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= key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self.value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= value  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CA6F034-5E4E-4C93-8226-73A82067FA34}" type="slidenum">
              <a:rPr lang="en-US"/>
              <a:pPr/>
              <a:t>17</a:t>
            </a:fld>
            <a:endParaRPr lang="en-US"/>
          </a:p>
        </p:txBody>
      </p:sp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 err="1"/>
              <a:t>HashMap</a:t>
            </a:r>
            <a:r>
              <a:rPr lang="en-US" dirty="0"/>
              <a:t> Implementation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2131"/>
            <a:ext cx="7482545" cy="3394797"/>
          </a:xfrm>
          <a:ln/>
        </p:spPr>
        <p:txBody>
          <a:bodyPr>
            <a:normAutofit fontScale="85000" lnSpcReduction="200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Use double hashing:</a:t>
            </a:r>
          </a:p>
          <a:p>
            <a:pPr marL="587529" lvl="1" indent="-220323">
              <a:spcAft>
                <a:spcPts val="4898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Hash function:</a:t>
            </a:r>
          </a:p>
          <a:p>
            <a:pPr marL="587529" lvl="1" indent="-220323">
              <a:spcAft>
                <a:spcPts val="4898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Probe function:</a:t>
            </a:r>
          </a:p>
          <a:p>
            <a:pPr marL="293765" indent="-220323">
              <a:lnSpc>
                <a:spcPct val="94000"/>
              </a:lnSpc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>
                <a:latin typeface="Courier New" pitchFamily="49" charset="0"/>
              </a:rPr>
              <a:t>hash()</a:t>
            </a:r>
            <a:r>
              <a:rPr lang="en-US" dirty="0"/>
              <a:t> is Python's built-in </a:t>
            </a:r>
            <a:r>
              <a:rPr lang="en-US" dirty="0">
                <a:latin typeface="Courier New" pitchFamily="49" charset="0"/>
              </a:rPr>
              <a:t>hash()</a:t>
            </a:r>
            <a:r>
              <a:rPr lang="en-US" dirty="0"/>
              <a:t> function.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Takes a built-in type as the key and returns an </a:t>
            </a:r>
            <a:r>
              <a:rPr lang="en-US" dirty="0" err="1"/>
              <a:t>int</a:t>
            </a:r>
            <a:r>
              <a:rPr lang="en-US" dirty="0"/>
              <a:t> value that can be used with division method.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674707" y="2010276"/>
            <a:ext cx="4798687" cy="36183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10286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</a:tabLst>
            </a:pPr>
            <a:r>
              <a:rPr lang="en-US" sz="21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h(key) = |hash(key)| % M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2674709" y="2952305"/>
            <a:ext cx="4798686" cy="36183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10286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hp(key) = 1 + |hash(key)| % (M - 2)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574FA5B-A555-454A-9A7F-8A6D38D6C2FE}" type="slidenum">
              <a:rPr lang="en-US"/>
              <a:pPr/>
              <a:t>18</a:t>
            </a:fld>
            <a:endParaRPr lang="en-US"/>
          </a:p>
        </p:txBody>
      </p:sp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solidFill>
            <a:srgbClr val="E6E6E6"/>
          </a:solidFill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Application: Histograms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147172"/>
            <a:ext cx="702443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Graphical chart of tabulated frequencies.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Very common in statistics.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Used to show the distribution of data</a:t>
            </a: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6080" y="2618412"/>
            <a:ext cx="2768040" cy="2422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4404A7E-C14C-4F26-AE8E-56BEE99221EB}" type="slidenum">
              <a:rPr lang="en-US"/>
              <a:pPr/>
              <a:t>19</a:t>
            </a:fld>
            <a:endParaRPr lang="en-US"/>
          </a:p>
        </p:txBody>
      </p:sp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The Histogram ADT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031111"/>
            <a:ext cx="732984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 histogram is a container that can be used to collect and store discrete frequency counts across multiple categories.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category objects must be comparable.</a:t>
            </a:r>
          </a:p>
        </p:txBody>
      </p:sp>
      <p:graphicFrame>
        <p:nvGraphicFramePr>
          <p:cNvPr id="45059" name="Group 3"/>
          <p:cNvGraphicFramePr>
            <a:graphicFrameLocks noGrp="1"/>
          </p:cNvGraphicFramePr>
          <p:nvPr/>
        </p:nvGraphicFramePr>
        <p:xfrm>
          <a:off x="3617281" y="2975317"/>
          <a:ext cx="2192400" cy="1771336"/>
        </p:xfrm>
        <a:graphic>
          <a:graphicData uri="http://schemas.openxmlformats.org/drawingml/2006/table">
            <a:tbl>
              <a:tblPr/>
              <a:tblGrid>
                <a:gridCol w="21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08934">
                <a:tc>
                  <a:txBody>
                    <a:bodyPr/>
                    <a:lstStyle/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Histogram(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catSeq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getCount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( category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incCount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( category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totalCount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iterator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()</a:t>
                      </a:r>
                    </a:p>
                  </a:txBody>
                  <a:tcPr marL="43105" marR="43105" marT="141575" marB="129573" horzOverflow="overflow">
                    <a:lnL>
                      <a:noFill/>
                    </a:lnL>
                    <a:lnR>
                      <a:noFill/>
                    </a:lnR>
                    <a:lnT w="360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/>
              <a:t>Hash Maps</a:t>
            </a:r>
            <a:br>
              <a:rPr lang="en-US" b="1" dirty="0"/>
            </a:br>
            <a:r>
              <a:rPr lang="en-US" b="1" dirty="0"/>
              <a:t>Implementation and Applications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73442">
              <a:buSzPct val="45000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Revised based on textbook author’s notes.</a:t>
            </a:r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3277F90-F617-43C2-A896-DDBAEC174963}" type="slidenum">
              <a:rPr lang="en-US"/>
              <a:pPr/>
              <a:t>20</a:t>
            </a:fld>
            <a:endParaRPr lang="en-US"/>
          </a:p>
        </p:txBody>
      </p:sp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Building a Histogram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999458"/>
            <a:ext cx="794066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We can use the ADT to show a grade distribution.</a:t>
            </a:r>
          </a:p>
          <a:p>
            <a:pPr marL="587529" lvl="1" indent="-220323">
              <a:spcAft>
                <a:spcPts val="5851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Input: text file containing </a:t>
            </a:r>
            <a:r>
              <a:rPr lang="en-US" dirty="0" err="1"/>
              <a:t>int</a:t>
            </a:r>
            <a:r>
              <a:rPr lang="en-US" dirty="0"/>
              <a:t> grades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Output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235292" y="2183149"/>
            <a:ext cx="5696218" cy="36183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9257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77 89 53 95 68 86 91 89 60 70 80 77 73 73 93 85 83 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67 75 71 94 64 79 97 59 69 61 80 73 70 82 86 70 45 100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567944" y="2784043"/>
            <a:ext cx="4447335" cy="22570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8229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125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          Grade Distribution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125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 |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125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A +******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125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 |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125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B +*********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125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 |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125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C +***********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125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 |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125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D +******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125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 |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125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F +***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125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 |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125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 +----+----+----+----+----+----+----+----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125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 0    5    10   15   20   25   30   35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336AF2A-B505-4F61-BC19-C2EF36B5B680}" type="slidenum">
              <a:rPr lang="en-US"/>
              <a:pPr/>
              <a:t>21</a:t>
            </a:fld>
            <a:endParaRPr lang="en-US"/>
          </a:p>
        </p:txBody>
      </p:sp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Histogram: Example</a:t>
            </a:r>
          </a:p>
        </p:txBody>
      </p:sp>
      <p:sp>
        <p:nvSpPr>
          <p:cNvPr id="47106" name="Line 2"/>
          <p:cNvSpPr>
            <a:spLocks noChangeShapeType="1"/>
          </p:cNvSpPr>
          <p:nvPr/>
        </p:nvSpPr>
        <p:spPr bwMode="auto">
          <a:xfrm>
            <a:off x="2076120" y="1088754"/>
            <a:ext cx="5132160" cy="1081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62209" tIns="31105" rIns="62209" bIns="31105"/>
          <a:lstStyle/>
          <a:p>
            <a:endParaRPr lang="en-US" sz="1350"/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212489" y="1197405"/>
            <a:ext cx="6871725" cy="343368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8229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endParaRPr lang="en-US" sz="1400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from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maphist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Histogram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endParaRPr lang="en-US" sz="1400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def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main():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400" i="1" dirty="0">
                <a:solidFill>
                  <a:srgbClr val="003B7C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# Create a Histogram instance for computing the frequencies.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gradeHist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= Histogram( "ABCDF" )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400" i="1" dirty="0">
                <a:solidFill>
                  <a:srgbClr val="003B7C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# Open the text file containing the grades.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gradeFile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= open('cs204grades.txt', "r")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400" i="1" dirty="0">
                <a:solidFill>
                  <a:srgbClr val="003B7C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# Extract the grades and increment the appropriate counter.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line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gradeFile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: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grade =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(line)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gradeHist.incCount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letterGrade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(grade) )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endParaRPr lang="en-US" sz="1400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400" i="1" dirty="0">
                <a:solidFill>
                  <a:srgbClr val="003B7C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# Print the histogram chart.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printChart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gradeHist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) </a:t>
            </a:r>
            <a:r>
              <a:rPr lang="en-US" sz="1125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endParaRPr lang="en-US" sz="1125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</p:txBody>
      </p:sp>
      <p:sp>
        <p:nvSpPr>
          <p:cNvPr id="47108" name="AutoShape 4"/>
          <p:cNvSpPr>
            <a:spLocks noChangeArrowheads="1"/>
          </p:cNvSpPr>
          <p:nvPr/>
        </p:nvSpPr>
        <p:spPr bwMode="auto">
          <a:xfrm>
            <a:off x="5964120" y="933218"/>
            <a:ext cx="1244160" cy="155537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9601" rIns="0" bIns="0" anchor="ctr" anchorCtr="1"/>
          <a:lstStyle/>
          <a:p>
            <a:pPr algn="ctr">
              <a:tabLst>
                <a:tab pos="492488" algn="l"/>
                <a:tab pos="984974" algn="l"/>
              </a:tabLst>
            </a:pPr>
            <a:r>
              <a:rPr lang="en-US" sz="1125" dirty="0">
                <a:solidFill>
                  <a:srgbClr val="FFFFFF"/>
                </a:solidFill>
                <a:ea typeface="Bitstream Vera Sans" charset="0"/>
                <a:cs typeface="Bitstream Vera Sans" charset="0"/>
              </a:rPr>
              <a:t>buildhist.py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8FE0685-6CE1-4C8F-8247-4A6EEB348F5E}" type="slidenum">
              <a:rPr lang="en-US"/>
              <a:pPr/>
              <a:t>22</a:t>
            </a:fld>
            <a:endParaRPr lang="en-US"/>
          </a:p>
        </p:txBody>
      </p:sp>
      <p:sp>
        <p:nvSpPr>
          <p:cNvPr id="4812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Histogram: Example</a:t>
            </a:r>
          </a:p>
        </p:txBody>
      </p:sp>
      <p:sp>
        <p:nvSpPr>
          <p:cNvPr id="48130" name="Line 2"/>
          <p:cNvSpPr>
            <a:spLocks noChangeShapeType="1"/>
          </p:cNvSpPr>
          <p:nvPr/>
        </p:nvSpPr>
        <p:spPr bwMode="auto">
          <a:xfrm>
            <a:off x="2076120" y="1088754"/>
            <a:ext cx="5132160" cy="1081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62209" tIns="31105" rIns="62209" bIns="31105"/>
          <a:lstStyle/>
          <a:p>
            <a:endParaRPr lang="en-US" sz="1350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059785" y="1133185"/>
            <a:ext cx="7329840" cy="343368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8229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endParaRPr lang="en-US" sz="1600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600" i="1" dirty="0">
                <a:solidFill>
                  <a:srgbClr val="003B7C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# Determines the letter grade for the given numeric value.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letterGrade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grade ):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grade &gt;= 90 :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'A'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elif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grade &gt;= 80 :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'B'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elif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grade &gt;= 70 :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'C'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elif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grade &gt;= 60 :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'D'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: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'F'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endParaRPr lang="en-US" sz="1125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5964120" y="933218"/>
            <a:ext cx="1244160" cy="155537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9601" rIns="0" bIns="0" anchor="ctr" anchorCtr="1"/>
          <a:lstStyle/>
          <a:p>
            <a:pPr algn="ctr">
              <a:tabLst>
                <a:tab pos="492488" algn="l"/>
                <a:tab pos="984974" algn="l"/>
              </a:tabLst>
            </a:pPr>
            <a:r>
              <a:rPr lang="en-US" sz="1125" dirty="0">
                <a:solidFill>
                  <a:srgbClr val="FFFFFF"/>
                </a:solidFill>
                <a:ea typeface="Bitstream Vera Sans" charset="0"/>
                <a:cs typeface="Bitstream Vera Sans" charset="0"/>
              </a:rPr>
              <a:t>buildhist.py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7A5237A-DD8A-4C7D-BEA0-6447E05D4E0E}" type="slidenum">
              <a:rPr lang="en-US"/>
              <a:pPr/>
              <a:t>23</a:t>
            </a:fld>
            <a:endParaRPr lang="en-US"/>
          </a:p>
        </p:txBody>
      </p:sp>
      <p:sp>
        <p:nvSpPr>
          <p:cNvPr id="4915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Histogram: Example</a:t>
            </a:r>
          </a:p>
        </p:txBody>
      </p:sp>
      <p:sp>
        <p:nvSpPr>
          <p:cNvPr id="49154" name="Line 2"/>
          <p:cNvSpPr>
            <a:spLocks noChangeShapeType="1"/>
          </p:cNvSpPr>
          <p:nvPr/>
        </p:nvSpPr>
        <p:spPr bwMode="auto">
          <a:xfrm>
            <a:off x="2076120" y="1088754"/>
            <a:ext cx="5132160" cy="1081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62209" tIns="31105" rIns="62209" bIns="31105"/>
          <a:lstStyle/>
          <a:p>
            <a:endParaRPr lang="en-US" sz="1350"/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469159" y="1214552"/>
            <a:ext cx="6004235" cy="364777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8229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endParaRPr lang="en-US" sz="1400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def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printChart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gradeHist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):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print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"           Grade Distribution" )  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400" i="1" dirty="0">
                <a:solidFill>
                  <a:srgbClr val="003B7C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# Print the body of the chart.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letterGrades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= ( 'A', 'B', 'C', 'D', 'F' )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letter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letterGrades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: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print( "  |" )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print( letter + " +", end = "" )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freq =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gradeHist.getCount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letter )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print( '*' * freq )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400" i="1" dirty="0">
                <a:solidFill>
                  <a:srgbClr val="003B7C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# Print the x-axis.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print( "  |" )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print( "  +----+----+----+----+----+----+----+----" )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print( "  0    5    10   15   20   25   30   35" )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400" i="1" dirty="0">
                <a:solidFill>
                  <a:srgbClr val="003B7C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# Calls the main routine.  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main()    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endParaRPr lang="en-US" sz="1125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964120" y="933218"/>
            <a:ext cx="1244160" cy="155537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9601" rIns="0" bIns="0" anchor="ctr" anchorCtr="1"/>
          <a:lstStyle/>
          <a:p>
            <a:pPr algn="ctr">
              <a:tabLst>
                <a:tab pos="492488" algn="l"/>
                <a:tab pos="984974" algn="l"/>
              </a:tabLst>
            </a:pPr>
            <a:r>
              <a:rPr lang="en-US" sz="1125" dirty="0">
                <a:solidFill>
                  <a:srgbClr val="FFFFFF"/>
                </a:solidFill>
                <a:ea typeface="Bitstream Vera Sans" charset="0"/>
                <a:cs typeface="Bitstream Vera Sans" charset="0"/>
              </a:rPr>
              <a:t>buildhist.py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7E72324-D41F-4E53-9063-8642FF9F5345}" type="slidenum">
              <a:rPr lang="en-US"/>
              <a:pPr/>
              <a:t>24</a:t>
            </a:fld>
            <a:endParaRPr lang="en-US"/>
          </a:p>
        </p:txBody>
      </p:sp>
      <p:sp>
        <p:nvSpPr>
          <p:cNvPr id="5017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The Color Histogram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79" y="1242131"/>
            <a:ext cx="7482545" cy="3394797"/>
          </a:xfrm>
          <a:ln/>
        </p:spPr>
        <p:txBody>
          <a:bodyPr>
            <a:normAutofit fontScale="92500" lnSpcReduction="200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Used to tabulate the frequency counts of individual colors within a digital image.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Example that deals with millions of distinct categories, none of which are known up front.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Used in image processing and digital photography.</a:t>
            </a:r>
          </a:p>
          <a:p>
            <a:pPr marL="293765" indent="-220323">
              <a:spcBef>
                <a:spcPts val="2449"/>
              </a:spcBef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Histogram ADT would not be efficient for this application.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32F528D-C960-403E-95EA-8EDB73CBD2FB}" type="slidenum">
              <a:rPr lang="en-US"/>
              <a:pPr/>
              <a:t>25</a:t>
            </a:fld>
            <a:endParaRPr lang="en-US"/>
          </a:p>
        </p:txBody>
      </p:sp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Color Histogram ADT</a:t>
            </a: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79" y="1041662"/>
            <a:ext cx="7482545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 </a:t>
            </a:r>
            <a:r>
              <a:rPr lang="en-US" i="1" dirty="0">
                <a:solidFill>
                  <a:srgbClr val="104475"/>
                </a:solidFill>
              </a:rPr>
              <a:t>color histogram</a:t>
            </a:r>
            <a:r>
              <a:rPr lang="en-US" dirty="0"/>
              <a:t> is a container that can be used to collect and store frequency counts for multiple discrete RGB colors.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RGB values are discrete in the range [0 ... 255].</a:t>
            </a:r>
          </a:p>
        </p:txBody>
      </p:sp>
      <p:graphicFrame>
        <p:nvGraphicFramePr>
          <p:cNvPr id="51203" name="Group 3"/>
          <p:cNvGraphicFramePr>
            <a:graphicFrameLocks noGrp="1"/>
          </p:cNvGraphicFramePr>
          <p:nvPr/>
        </p:nvGraphicFramePr>
        <p:xfrm>
          <a:off x="3511531" y="3078131"/>
          <a:ext cx="2755080" cy="1771336"/>
        </p:xfrm>
        <a:graphic>
          <a:graphicData uri="http://schemas.openxmlformats.org/drawingml/2006/table">
            <a:tbl>
              <a:tblPr/>
              <a:tblGrid>
                <a:gridCol w="2755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08934">
                <a:tc>
                  <a:txBody>
                    <a:bodyPr/>
                    <a:lstStyle/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ColorHistogram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getCount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( red, green, blue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incCount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( red, green, blue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totalCount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iterator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</a:txBody>
                  <a:tcPr marL="43105" marR="43105" marT="141575" marB="129573" horzOverflow="overflow">
                    <a:lnL>
                      <a:noFill/>
                    </a:lnL>
                    <a:lnR>
                      <a:noFill/>
                    </a:lnR>
                    <a:lnT w="360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2C93971-62AE-4778-A206-848D13A364F1}" type="slidenum">
              <a:rPr lang="en-US"/>
              <a:pPr/>
              <a:t>26</a:t>
            </a:fld>
            <a:endParaRPr lang="en-US"/>
          </a:p>
        </p:txBody>
      </p:sp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Color Histogram: Organization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79" y="1242131"/>
            <a:ext cx="7177135" cy="2957076"/>
          </a:xfrm>
          <a:ln/>
        </p:spPr>
        <p:txBody>
          <a:bodyPr>
            <a:normAutofit fontScale="92500" lnSpcReduction="100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What data structure should be used?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3-D array of size 256 x 256 x 256:</a:t>
            </a:r>
          </a:p>
          <a:p>
            <a:pPr marL="881293" lvl="2" indent="-195483">
              <a:buSzPct val="75000"/>
              <a:buFont typeface="Symbol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Very fast with direct access.</a:t>
            </a:r>
          </a:p>
          <a:p>
            <a:pPr marL="881293" lvl="2" indent="-195483">
              <a:buSzPct val="75000"/>
              <a:buFont typeface="Symbol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Far too costly in terms of memory.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Vector or linked list:</a:t>
            </a:r>
          </a:p>
          <a:p>
            <a:pPr marL="881293" lvl="2" indent="-195483">
              <a:buSzPct val="75000"/>
              <a:buFont typeface="Symbol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Better in terms of memory.</a:t>
            </a:r>
          </a:p>
          <a:p>
            <a:pPr marL="881293" lvl="2" indent="-195483">
              <a:buSzPct val="75000"/>
              <a:buFont typeface="Symbol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Inefficient when working with millions of colors.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F425BCA-AF71-43B4-AFCC-A68AB3C2EB4A}" type="slidenum">
              <a:rPr lang="en-US"/>
              <a:pPr/>
              <a:t>27</a:t>
            </a:fld>
            <a:endParaRPr lang="en-US"/>
          </a:p>
        </p:txBody>
      </p:sp>
      <p:sp>
        <p:nvSpPr>
          <p:cNvPr id="5324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Color Histogram: Organization</a:t>
            </a: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2131"/>
            <a:ext cx="7177135" cy="3735032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What about hashing?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Closed hashing:</a:t>
            </a:r>
          </a:p>
          <a:p>
            <a:pPr marL="881293" lvl="2" indent="-195483">
              <a:buSzPct val="75000"/>
              <a:buFont typeface="Symbol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Inefficient due to the many rehashes that would be required.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Separate chaining:</a:t>
            </a:r>
          </a:p>
          <a:p>
            <a:pPr marL="881293" lvl="2" indent="-195483">
              <a:buSzPct val="75000"/>
              <a:buFont typeface="Symbol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Requires a good hash function and appropriately sized hash table.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6764B44-05FE-49DE-9020-5BE892FBB5CA}" type="slidenum">
              <a:rPr lang="en-US"/>
              <a:pPr/>
              <a:t>28</a:t>
            </a:fld>
            <a:endParaRPr lang="en-US"/>
          </a:p>
        </p:txBody>
      </p:sp>
      <p:sp>
        <p:nvSpPr>
          <p:cNvPr id="5427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Color Histogram: Organization</a:t>
            </a: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89" y="1062764"/>
            <a:ext cx="6871725" cy="3735032"/>
          </a:xfrm>
          <a:ln/>
        </p:spPr>
        <p:txBody>
          <a:bodyPr>
            <a:normAutofit fontScale="92500" lnSpcReduction="200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What about a custom structure that combines: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advantage of direct access of a 3-D array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limited memory use and fast searches of hashing.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Structure: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2-D array of linked lists.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array elements correspond to red and green.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linked lists represent the chains for all colors with the same red and green components.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009F084-951C-4055-8FCD-04F02EF6FCD8}" type="slidenum">
              <a:rPr lang="en-US"/>
              <a:pPr/>
              <a:t>29</a:t>
            </a:fld>
            <a:endParaRPr lang="en-US"/>
          </a:p>
        </p:txBody>
      </p:sp>
      <p:sp>
        <p:nvSpPr>
          <p:cNvPr id="55297" name="Rectangle 1"/>
          <p:cNvSpPr>
            <a:spLocks noGrp="1" noChangeArrowheads="1"/>
          </p:cNvSpPr>
          <p:nvPr>
            <p:ph type="title"/>
          </p:nvPr>
        </p:nvSpPr>
        <p:spPr>
          <a:xfrm>
            <a:off x="1212490" y="205222"/>
            <a:ext cx="6462350" cy="858691"/>
          </a:xfrm>
          <a:ln/>
        </p:spPr>
        <p:txBody>
          <a:bodyPr vert="horz" lIns="91440" tIns="24002" rIns="91440" bIns="4572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Color Histogram: Organization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815840" y="1242131"/>
            <a:ext cx="5744520" cy="37350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2209" tIns="31105" rIns="62209" bIns="31105" anchor="ctr"/>
          <a:lstStyle/>
          <a:p>
            <a:endParaRPr lang="en-US" sz="1350"/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11560" y="1063913"/>
            <a:ext cx="4520880" cy="38333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8CC6E88-FAC6-4350-8C51-EE8A33212DE7}" type="slidenum">
              <a:rPr lang="en-US"/>
              <a:pPr/>
              <a:t>3</a:t>
            </a:fld>
            <a:endParaRPr lang="en-US"/>
          </a:p>
        </p:txBody>
      </p:sp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Table Size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2131"/>
            <a:ext cx="7177135" cy="3394797"/>
          </a:xfrm>
          <a:ln/>
        </p:spPr>
        <p:txBody>
          <a:bodyPr>
            <a:normAutofit fontScale="92500" lnSpcReduction="100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How big should a hash table be?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If we know the max number of keys.</a:t>
            </a:r>
          </a:p>
          <a:p>
            <a:pPr marL="881293" lvl="2" indent="-195483">
              <a:buSzPct val="75000"/>
              <a:buFont typeface="Symbol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create it big enough to hold all of the keys.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In most instances, we don't know the number of keys.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Most probing techniques work best when the table size is a prime number.</a:t>
            </a:r>
          </a:p>
          <a:p>
            <a:pPr marL="587529" lvl="1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CC17735-79AB-4DA0-ABEA-47D151D7006D}" type="slidenum">
              <a:rPr lang="en-US"/>
              <a:pPr/>
              <a:t>30</a:t>
            </a:fld>
            <a:endParaRPr lang="en-US"/>
          </a:p>
        </p:txBody>
      </p:sp>
      <p:sp>
        <p:nvSpPr>
          <p:cNvPr id="563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Color Histogram: Traversals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89" y="1115519"/>
            <a:ext cx="7177135" cy="3394797"/>
          </a:xfrm>
          <a:ln/>
        </p:spPr>
        <p:txBody>
          <a:bodyPr>
            <a:normAutofit fontScale="85000" lnSpcReduction="100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After a color histogram is constructed, it's common to perform a traversal over the unique colors.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Could traverse over every element of the 2-D array.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Look for non empty chains and traverse the list.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This can be time consuming.</a:t>
            </a:r>
          </a:p>
          <a:p>
            <a:pPr marL="881293" lvl="2" indent="-195483">
              <a:buSzPct val="75000"/>
              <a:buFont typeface="Symbol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In practice, many of the elements will not contain any colors.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How can we improve the time required to perform a traversal.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D4117CC-C9AC-4CD9-9D4C-5CB1290B8F67}" type="slidenum">
              <a:rPr lang="en-US"/>
              <a:pPr/>
              <a:t>31</a:t>
            </a:fld>
            <a:endParaRPr lang="en-US"/>
          </a:p>
        </p:txBody>
      </p:sp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Color Histogram: Traversals</a:t>
            </a: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89" y="1242131"/>
            <a:ext cx="6871725" cy="3394797"/>
          </a:xfrm>
          <a:ln/>
        </p:spPr>
        <p:txBody>
          <a:bodyPr>
            <a:normAutofit fontScale="925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Modify the structure: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add a second link to each color node to create multi-linked nodes.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when a new color is added to the histogram, add it to a second linked list (</a:t>
            </a:r>
            <a:r>
              <a:rPr lang="en-US" dirty="0" err="1">
                <a:solidFill>
                  <a:srgbClr val="003B7C"/>
                </a:solidFill>
              </a:rPr>
              <a:t>colorList</a:t>
            </a:r>
            <a:r>
              <a:rPr lang="en-US" dirty="0"/>
              <a:t>).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 traversal is performed by iterating over the nodes in the </a:t>
            </a:r>
            <a:r>
              <a:rPr lang="en-US" dirty="0" err="1">
                <a:solidFill>
                  <a:srgbClr val="003B7C"/>
                </a:solidFill>
              </a:rPr>
              <a:t>colorList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37E48B7-4364-49F9-BD00-6D1D631D8A2A}" type="slidenum">
              <a:rPr lang="en-US"/>
              <a:pPr/>
              <a:t>32</a:t>
            </a:fld>
            <a:endParaRPr lang="en-US"/>
          </a:p>
        </p:txBody>
      </p:sp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Color Histogram: Traversals</a:t>
            </a:r>
          </a:p>
        </p:txBody>
      </p:sp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1815840" y="1242131"/>
            <a:ext cx="5744520" cy="37350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2209" tIns="31105" rIns="62209" bIns="31105" anchor="ctr"/>
          <a:lstStyle/>
          <a:p>
            <a:endParaRPr lang="en-US" sz="1350"/>
          </a:p>
        </p:txBody>
      </p:sp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11560" y="962382"/>
            <a:ext cx="4520880" cy="38333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5BFA4F9-CBB3-4F6F-90A9-B92869C5E595}" type="slidenum">
              <a:rPr lang="en-US"/>
              <a:pPr/>
              <a:t>4</a:t>
            </a:fld>
            <a:endParaRPr lang="en-US"/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Rehashing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79" y="1073315"/>
            <a:ext cx="7177135" cy="3394797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We can start with a small table and expand it as needed.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Similar to the approach used with the array.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/>
              <a:t>load factor</a:t>
            </a:r>
            <a:r>
              <a:rPr lang="en-US" dirty="0"/>
              <a:t> – the ratio between the number of keys and the size of the table.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 hash table should be expanded before the load factor reaches 80%.</a:t>
            </a:r>
          </a:p>
          <a:p>
            <a:pPr marL="587529" lvl="1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FEF85C6-5C21-4EE6-8EDE-456D217F5A63}" type="slidenum">
              <a:rPr lang="en-US"/>
              <a:pPr/>
              <a:t>5</a:t>
            </a:fld>
            <a:endParaRPr lang="en-US"/>
          </a:p>
        </p:txBody>
      </p:sp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Rehashing Example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2140" y="942631"/>
            <a:ext cx="7779720" cy="3394797"/>
          </a:xfrm>
          <a:ln/>
        </p:spPr>
        <p:txBody>
          <a:bodyPr/>
          <a:lstStyle/>
          <a:p>
            <a:pPr marL="293765" indent="-220323">
              <a:spcAft>
                <a:spcPts val="7348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After creating a larger array for the table, we can not simply copy the original keys to the new table.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We must rebuild or rehash the entire table.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6200" y="2113635"/>
            <a:ext cx="5097600" cy="5854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103953" y="3416706"/>
            <a:ext cx="3421440" cy="7841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10286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h(765) =&gt; 0          h(579) =&gt; 1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h(431) =&gt; 6          h(226) =&gt; 5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h(96)  =&gt; 11         h(903) =&gt; 2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h(142) =&gt; 6  =&gt; 7    h(388) =&gt; 14</a:t>
            </a:r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6120" y="4399450"/>
            <a:ext cx="5591160" cy="4903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35637A0-8251-4082-9D5A-365B9D1A2217}" type="slidenum">
              <a:rPr lang="en-US"/>
              <a:pPr/>
              <a:t>6</a:t>
            </a:fld>
            <a:endParaRPr lang="en-US"/>
          </a:p>
        </p:txBody>
      </p:sp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Expansion Size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79" y="1242131"/>
            <a:ext cx="7177135" cy="3394797"/>
          </a:xfrm>
          <a:ln/>
        </p:spPr>
        <p:txBody>
          <a:bodyPr>
            <a:normAutofit fontScale="925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Size of the expansion depends on the application.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Good rule of thumb is to at least double its size.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Two common approaches: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double the size of the table, then search for the first larger prime number.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double the size of the table and add one to ensure M is odd.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C16A345-7478-47B2-9A5E-E6EC89E614B2}" type="slidenum">
              <a:rPr lang="en-US"/>
              <a:pPr/>
              <a:t>7</a:t>
            </a:fld>
            <a:endParaRPr lang="en-US"/>
          </a:p>
        </p:txBody>
      </p:sp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Efficiency Analysis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2131"/>
            <a:ext cx="7177135" cy="3394797"/>
          </a:xfrm>
          <a:ln/>
        </p:spPr>
        <p:txBody>
          <a:bodyPr>
            <a:normAutofit fontScale="92500" lnSpcReduction="100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Depends on: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hash function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size of the table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type of collision resolution probe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Once an empty slot is located, adding or deleting a key can be done in O(1) time.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time required to perform the search is the main contributor to the overall time of all ops.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9041051-FE9B-4150-B660-EE30F274D3C5}" type="slidenum">
              <a:rPr lang="en-US"/>
              <a:pPr/>
              <a:t>8</a:t>
            </a:fld>
            <a:endParaRPr lang="en-US"/>
          </a:p>
        </p:txBody>
      </p:sp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Efficiency Analysis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131"/>
            <a:ext cx="7024430" cy="3394797"/>
          </a:xfrm>
          <a:ln/>
        </p:spPr>
        <p:txBody>
          <a:bodyPr>
            <a:normAutofit fontScale="925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Best case:  O(1)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key maps directly to the correct entry.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There are no collisions.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Worst case: O(m)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Assume there are </a:t>
            </a:r>
            <a:r>
              <a:rPr lang="en-US" i="1" dirty="0"/>
              <a:t>n</a:t>
            </a:r>
            <a:r>
              <a:rPr lang="en-US" dirty="0"/>
              <a:t> keys stored in a table of size </a:t>
            </a:r>
            <a:r>
              <a:rPr lang="en-US" i="1" dirty="0"/>
              <a:t>m</a:t>
            </a:r>
            <a:r>
              <a:rPr lang="en-US" dirty="0"/>
              <a:t>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probe has to visit every entry in the table.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F22A131-D01E-4E1C-B08F-9EC3623BC4F1}" type="slidenum">
              <a:rPr lang="en-US"/>
              <a:pPr/>
              <a:t>9</a:t>
            </a:fld>
            <a:endParaRPr lang="en-US"/>
          </a:p>
        </p:txBody>
      </p:sp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Efficiency Analysis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126070"/>
            <a:ext cx="7024430" cy="3394797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sz="2000" dirty="0"/>
              <a:t>While hashing appears to be no better than a basic linear search or binary search in worst case, hashing is very efficient in the average case with load factor &lt; 0.8. (Table shows the data for M == 13.)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sz="2000" dirty="0"/>
              <a:t>Remember linear search O(n), binary search O(log n) and log 13 is about 3.7, hashing is O(1).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sz="1800" dirty="0"/>
          </a:p>
        </p:txBody>
      </p:sp>
      <p:graphicFrame>
        <p:nvGraphicFramePr>
          <p:cNvPr id="3174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222076"/>
              </p:ext>
            </p:extLst>
          </p:nvPr>
        </p:nvGraphicFramePr>
        <p:xfrm>
          <a:off x="2383108" y="3159480"/>
          <a:ext cx="4683194" cy="1778798"/>
        </p:xfrm>
        <a:graphic>
          <a:graphicData uri="http://schemas.openxmlformats.org/drawingml/2006/table">
            <a:tbl>
              <a:tblPr/>
              <a:tblGrid>
                <a:gridCol w="1759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4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34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34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87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704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Load Factor</a:t>
                      </a:r>
                    </a:p>
                  </a:txBody>
                  <a:tcPr marL="60494" marR="60494" marT="55112" marB="43109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0.25</a:t>
                      </a:r>
                    </a:p>
                  </a:txBody>
                  <a:tcPr marL="24491" marR="24491" marT="36496" marB="24494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0.5</a:t>
                      </a:r>
                    </a:p>
                  </a:txBody>
                  <a:tcPr marL="61229" marR="61229" marT="43844" marB="31842" anchor="ctr" horzOverflow="overflow">
                    <a:lnL>
                      <a:noFill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0.67</a:t>
                      </a:r>
                    </a:p>
                  </a:txBody>
                  <a:tcPr marL="61229" marR="61229" marT="43844" marB="31842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0.8</a:t>
                      </a:r>
                    </a:p>
                  </a:txBody>
                  <a:tcPr marL="61229" marR="61229" marT="43844" marB="31842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0.99</a:t>
                      </a:r>
                    </a:p>
                  </a:txBody>
                  <a:tcPr marL="61229" marR="61229" marT="43844" marB="31842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0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Successful search:</a:t>
                      </a:r>
                    </a:p>
                  </a:txBody>
                  <a:tcPr marL="60494" marR="60494" marT="55112" marB="43109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0494" marR="60494" marT="53911" marB="43109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0494" marR="60494" marT="53911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0494" marR="60494" marT="53911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0494" marR="60494" marT="53911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0494" marR="60494" marT="53911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049"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Linear probe</a:t>
                      </a:r>
                    </a:p>
                  </a:txBody>
                  <a:tcPr marL="60494" marR="60494" marT="55112" marB="43109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1.17</a:t>
                      </a:r>
                    </a:p>
                  </a:txBody>
                  <a:tcPr marL="60494" marR="60494" marT="55112" marB="43109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1.50</a:t>
                      </a:r>
                    </a:p>
                  </a:txBody>
                  <a:tcPr marL="60494" marR="60494" marT="55112" marB="43109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2.02</a:t>
                      </a:r>
                    </a:p>
                  </a:txBody>
                  <a:tcPr marL="60494" marR="60494" marT="55112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3.00</a:t>
                      </a:r>
                    </a:p>
                  </a:txBody>
                  <a:tcPr marL="60494" marR="60494" marT="55112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50.50</a:t>
                      </a:r>
                    </a:p>
                  </a:txBody>
                  <a:tcPr marL="60494" marR="60494" marT="55112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049"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Quadratic probe</a:t>
                      </a:r>
                    </a:p>
                  </a:txBody>
                  <a:tcPr marL="60494" marR="60494" marT="55112" marB="43109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1.66</a:t>
                      </a:r>
                    </a:p>
                  </a:txBody>
                  <a:tcPr marL="60494" marR="60494" marT="55112" marB="43109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2.00</a:t>
                      </a:r>
                    </a:p>
                  </a:txBody>
                  <a:tcPr marL="60494" marR="60494" marT="55112" marB="43109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2.39</a:t>
                      </a:r>
                    </a:p>
                  </a:txBody>
                  <a:tcPr marL="60494" marR="60494" marT="55112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2.90</a:t>
                      </a:r>
                    </a:p>
                  </a:txBody>
                  <a:tcPr marL="60494" marR="60494" marT="55112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6.71</a:t>
                      </a:r>
                    </a:p>
                  </a:txBody>
                  <a:tcPr marL="60494" marR="60494" marT="55112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0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Unsuccessful search:</a:t>
                      </a:r>
                    </a:p>
                  </a:txBody>
                  <a:tcPr marL="60494" marR="60494" marT="55112" marB="43109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0494" marR="60494" marT="53911" marB="43109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0494" marR="60494" marT="53911" marB="43109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0494" marR="60494" marT="53911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0494" marR="60494" marT="53911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0494" marR="60494" marT="53911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049"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Linear probe</a:t>
                      </a:r>
                    </a:p>
                  </a:txBody>
                  <a:tcPr marL="60494" marR="60494" marT="55112" marB="43109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1.39</a:t>
                      </a:r>
                    </a:p>
                  </a:txBody>
                  <a:tcPr marL="60494" marR="60494" marT="55112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2.50</a:t>
                      </a:r>
                    </a:p>
                  </a:txBody>
                  <a:tcPr marL="60494" marR="60494" marT="55112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5.09</a:t>
                      </a:r>
                    </a:p>
                  </a:txBody>
                  <a:tcPr marL="60494" marR="60494" marT="55112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13.00</a:t>
                      </a:r>
                    </a:p>
                  </a:txBody>
                  <a:tcPr marL="60494" marR="60494" marT="55112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5000.50</a:t>
                      </a:r>
                    </a:p>
                  </a:txBody>
                  <a:tcPr marL="60494" marR="60494" marT="55112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049"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Quadratic probe</a:t>
                      </a:r>
                    </a:p>
                  </a:txBody>
                  <a:tcPr marL="60494" marR="60494" marT="55112" marB="43109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1.33</a:t>
                      </a:r>
                    </a:p>
                  </a:txBody>
                  <a:tcPr marL="60494" marR="60494" marT="55112" marB="43109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2.00</a:t>
                      </a:r>
                    </a:p>
                  </a:txBody>
                  <a:tcPr marL="60494" marR="60494" marT="55112" marB="43109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3.03</a:t>
                      </a:r>
                    </a:p>
                  </a:txBody>
                  <a:tcPr marL="60494" marR="60494" marT="55112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5.00</a:t>
                      </a:r>
                    </a:p>
                  </a:txBody>
                  <a:tcPr marL="60494" marR="60494" marT="55112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Bitstream Vera Sans" charset="0"/>
                          <a:cs typeface="Bitstream Vera Sans" charset="0"/>
                        </a:rPr>
                        <a:t>100.00</a:t>
                      </a:r>
                    </a:p>
                  </a:txBody>
                  <a:tcPr marL="60494" marR="60494" marT="55112" marB="43109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2007</TotalTime>
  <Words>1858</Words>
  <Application>Microsoft Office PowerPoint</Application>
  <PresentationFormat>On-screen Show (16:9)</PresentationFormat>
  <Paragraphs>330</Paragraphs>
  <Slides>32</Slides>
  <Notes>32</Notes>
  <HiddenSlides>9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4" baseType="lpstr">
      <vt:lpstr>ＭＳ Ｐゴシック</vt:lpstr>
      <vt:lpstr>Arial</vt:lpstr>
      <vt:lpstr>Bitstream Vera Sans</vt:lpstr>
      <vt:lpstr>Calibri</vt:lpstr>
      <vt:lpstr>Cambria Math</vt:lpstr>
      <vt:lpstr>Courier New</vt:lpstr>
      <vt:lpstr>Symbol</vt:lpstr>
      <vt:lpstr>Times New Roman</vt:lpstr>
      <vt:lpstr>WenQuanYi Zen Hei</vt:lpstr>
      <vt:lpstr>Wingdings</vt:lpstr>
      <vt:lpstr>Office Theme</vt:lpstr>
      <vt:lpstr>Equation</vt:lpstr>
      <vt:lpstr>PowerPoint Presentation</vt:lpstr>
      <vt:lpstr>Hash Maps Implementation and Applications</vt:lpstr>
      <vt:lpstr>Table Size</vt:lpstr>
      <vt:lpstr>Rehashing</vt:lpstr>
      <vt:lpstr>Rehashing Example</vt:lpstr>
      <vt:lpstr>Expansion Size</vt:lpstr>
      <vt:lpstr>Efficiency Analysis</vt:lpstr>
      <vt:lpstr>Efficiency Analysis</vt:lpstr>
      <vt:lpstr>Efficiency Analysis</vt:lpstr>
      <vt:lpstr>Hash Functions</vt:lpstr>
      <vt:lpstr>Function Guidelines</vt:lpstr>
      <vt:lpstr>Common Hash Functions</vt:lpstr>
      <vt:lpstr>Common Hash Functions</vt:lpstr>
      <vt:lpstr>Hashing Strings</vt:lpstr>
      <vt:lpstr>The HashMap ADT</vt:lpstr>
      <vt:lpstr>HashMap Implementation</vt:lpstr>
      <vt:lpstr>HashMap Implementation</vt:lpstr>
      <vt:lpstr>Application: Histograms</vt:lpstr>
      <vt:lpstr>The Histogram ADT</vt:lpstr>
      <vt:lpstr>Building a Histogram</vt:lpstr>
      <vt:lpstr>Histogram: Example</vt:lpstr>
      <vt:lpstr>Histogram: Example</vt:lpstr>
      <vt:lpstr>Histogram: Example</vt:lpstr>
      <vt:lpstr>The Color Histogram</vt:lpstr>
      <vt:lpstr>Color Histogram ADT</vt:lpstr>
      <vt:lpstr>Color Histogram: Organization</vt:lpstr>
      <vt:lpstr>Color Histogram: Organization</vt:lpstr>
      <vt:lpstr>Color Histogram: Organization</vt:lpstr>
      <vt:lpstr>Color Histogram: Organization</vt:lpstr>
      <vt:lpstr>Color Histogram: Traversals</vt:lpstr>
      <vt:lpstr>Color Histogram: Traversals</vt:lpstr>
      <vt:lpstr>Color Histogram: Traversals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176</cp:revision>
  <dcterms:created xsi:type="dcterms:W3CDTF">2013-08-21T19:17:07Z</dcterms:created>
  <dcterms:modified xsi:type="dcterms:W3CDTF">2020-04-23T20:52:12Z</dcterms:modified>
</cp:coreProperties>
</file>