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98" r:id="rId3"/>
    <p:sldId id="297" r:id="rId4"/>
    <p:sldId id="299" r:id="rId5"/>
    <p:sldId id="300" r:id="rId6"/>
    <p:sldId id="301" r:id="rId7"/>
    <p:sldId id="302" r:id="rId8"/>
    <p:sldId id="30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390"/>
            <a:ext cx="8229240" cy="298323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en-US" sz="9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5B042-AD67-40DA-84E6-E0F0A81003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C6B3D-D128-48C2-BE3B-4DA92BF5B7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7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4EE94FC-0F4E-4C8D-8456-5D1791A84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Started With – Four Areas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sz="2400" dirty="0"/>
              <a:t>Data Structures</a:t>
            </a:r>
          </a:p>
          <a:p>
            <a:pPr lvl="1"/>
            <a:r>
              <a:rPr lang="en-US" sz="2000" dirty="0"/>
              <a:t>Particular way to organize and manipulate data, e.g., lists, arrays, stacks, queues, and trees</a:t>
            </a:r>
          </a:p>
          <a:p>
            <a:r>
              <a:rPr lang="en-US" sz="2400" dirty="0"/>
              <a:t>Data Abstraction</a:t>
            </a:r>
          </a:p>
          <a:p>
            <a:pPr lvl="1"/>
            <a:r>
              <a:rPr lang="en-US" sz="2000" dirty="0"/>
              <a:t>Data type </a:t>
            </a:r>
            <a:r>
              <a:rPr lang="en-US" sz="2000" i="1" dirty="0"/>
              <a:t>properties</a:t>
            </a:r>
            <a:r>
              <a:rPr lang="en-US" sz="2000" dirty="0"/>
              <a:t> (independent of implementation)</a:t>
            </a:r>
          </a:p>
          <a:p>
            <a:r>
              <a:rPr lang="en-US" sz="2400" dirty="0"/>
              <a:t>Algorithms &amp; Algorithm Analysis</a:t>
            </a:r>
          </a:p>
          <a:p>
            <a:pPr lvl="1"/>
            <a:r>
              <a:rPr lang="en-US" sz="2000" dirty="0"/>
              <a:t>Common algorithms, searching, sorting</a:t>
            </a:r>
          </a:p>
          <a:p>
            <a:r>
              <a:rPr lang="en-US" sz="2400" dirty="0"/>
              <a:t>Advanced Python Programming</a:t>
            </a:r>
          </a:p>
          <a:p>
            <a:pPr lvl="1"/>
            <a:r>
              <a:rPr lang="en-US" sz="2000" dirty="0"/>
              <a:t>OOP, classes, inheritance, exceptions, etc.</a:t>
            </a:r>
            <a:endParaRPr lang="en-US" sz="2000" b="1" i="1" dirty="0"/>
          </a:p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en-US" sz="9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7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10DB1-F038-4A5B-A615-5894A0D8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and Data Abstraction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3979B-9359-4D32-8391-10E39717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Dictionary</a:t>
            </a:r>
          </a:p>
          <a:p>
            <a:r>
              <a:rPr lang="en-US" dirty="0"/>
              <a:t>Python list</a:t>
            </a:r>
          </a:p>
          <a:p>
            <a:r>
              <a:rPr lang="en-US" dirty="0"/>
              <a:t>Linked list</a:t>
            </a:r>
          </a:p>
          <a:p>
            <a:pPr lvl="1"/>
            <a:r>
              <a:rPr lang="en-US" dirty="0"/>
              <a:t>Singly linked list</a:t>
            </a:r>
          </a:p>
          <a:p>
            <a:pPr lvl="1"/>
            <a:r>
              <a:rPr lang="en-US" dirty="0"/>
              <a:t>Doubly linked list</a:t>
            </a:r>
          </a:p>
          <a:p>
            <a:r>
              <a:rPr lang="en-US" dirty="0"/>
              <a:t>Stack ADT</a:t>
            </a:r>
          </a:p>
          <a:p>
            <a:pPr lvl="1"/>
            <a:r>
              <a:rPr lang="en-US" dirty="0"/>
              <a:t>Linked list based stack</a:t>
            </a:r>
          </a:p>
          <a:p>
            <a:pPr lvl="1"/>
            <a:r>
              <a:rPr lang="en-US" dirty="0"/>
              <a:t>Array based stack</a:t>
            </a:r>
          </a:p>
        </p:txBody>
      </p:sp>
    </p:spTree>
    <p:extLst>
      <p:ext uri="{BB962C8B-B14F-4D97-AF65-F5344CB8AC3E}">
        <p14:creationId xmlns:p14="http://schemas.microsoft.com/office/powerpoint/2010/main" val="154516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10DB1-F038-4A5B-A615-5894A0D8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and Data Abstraction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3979B-9359-4D32-8391-10E39717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Queue ADT</a:t>
            </a:r>
          </a:p>
          <a:p>
            <a:pPr lvl="1"/>
            <a:r>
              <a:rPr lang="en-US" dirty="0"/>
              <a:t>Linked list based queue</a:t>
            </a:r>
          </a:p>
          <a:p>
            <a:pPr lvl="1"/>
            <a:r>
              <a:rPr lang="en-US" dirty="0"/>
              <a:t>Array based queue</a:t>
            </a:r>
          </a:p>
          <a:p>
            <a:pPr lvl="1"/>
            <a:r>
              <a:rPr lang="en-US" dirty="0"/>
              <a:t>Priority queue</a:t>
            </a:r>
          </a:p>
          <a:p>
            <a:r>
              <a:rPr lang="en-US" dirty="0"/>
              <a:t>Binary tree ADT</a:t>
            </a:r>
          </a:p>
          <a:p>
            <a:pPr lvl="1"/>
            <a:r>
              <a:rPr lang="en-US" dirty="0"/>
              <a:t>Binary search tree</a:t>
            </a:r>
          </a:p>
          <a:p>
            <a:pPr lvl="1"/>
            <a:r>
              <a:rPr lang="en-US" dirty="0"/>
              <a:t>Heap</a:t>
            </a:r>
          </a:p>
          <a:p>
            <a:pPr lvl="1"/>
            <a:r>
              <a:rPr lang="en-US" dirty="0"/>
              <a:t>General binary tree</a:t>
            </a:r>
          </a:p>
          <a:p>
            <a:r>
              <a:rPr lang="en-US" dirty="0"/>
              <a:t>Hash tables</a:t>
            </a:r>
          </a:p>
          <a:p>
            <a:pPr lvl="1"/>
            <a:r>
              <a:rPr lang="en-US" dirty="0"/>
              <a:t>Closed hashing (what we discussed), conflict resolution</a:t>
            </a:r>
          </a:p>
        </p:txBody>
      </p:sp>
    </p:spTree>
    <p:extLst>
      <p:ext uri="{BB962C8B-B14F-4D97-AF65-F5344CB8AC3E}">
        <p14:creationId xmlns:p14="http://schemas.microsoft.com/office/powerpoint/2010/main" val="259337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219A-E056-4ED2-971D-1F24F6AA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and Analyses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2C964-D0FE-4558-BD3E-F42416E6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Linear search O(n)</a:t>
            </a:r>
          </a:p>
          <a:p>
            <a:r>
              <a:rPr lang="en-US" dirty="0"/>
              <a:t>Binary search O(log n)</a:t>
            </a:r>
          </a:p>
          <a:p>
            <a:r>
              <a:rPr lang="en-US" dirty="0"/>
              <a:t>Bubble sort O(n^2)</a:t>
            </a:r>
          </a:p>
          <a:p>
            <a:r>
              <a:rPr lang="en-US" dirty="0"/>
              <a:t>Selection sort O(n^2)</a:t>
            </a:r>
          </a:p>
          <a:p>
            <a:r>
              <a:rPr lang="en-US" dirty="0"/>
              <a:t>Insertion sort O(n^2)</a:t>
            </a:r>
          </a:p>
          <a:p>
            <a:r>
              <a:rPr lang="en-US" dirty="0"/>
              <a:t>Quicksort O(n log n) average case</a:t>
            </a:r>
          </a:p>
          <a:p>
            <a:r>
              <a:rPr lang="en-US" dirty="0"/>
              <a:t>Merge sort O(n log n)</a:t>
            </a:r>
          </a:p>
          <a:p>
            <a:r>
              <a:rPr lang="en-US" dirty="0"/>
              <a:t>Heap sort O( n log n) average case</a:t>
            </a:r>
          </a:p>
        </p:txBody>
      </p:sp>
    </p:spTree>
    <p:extLst>
      <p:ext uri="{BB962C8B-B14F-4D97-AF65-F5344CB8AC3E}">
        <p14:creationId xmlns:p14="http://schemas.microsoft.com/office/powerpoint/2010/main" val="257621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219A-E056-4ED2-971D-1F24F6AA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and Analyses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2C964-D0FE-4558-BD3E-F42416E6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use Big-Oh notation to classify the complexity of the algorithms – time needed to complete the run of the algorithm for a given input size of n</a:t>
            </a:r>
          </a:p>
          <a:p>
            <a:r>
              <a:rPr lang="en-US" dirty="0"/>
              <a:t>O(1), O(log n), O(n log n), O(n^2), … O(2^n)</a:t>
            </a:r>
          </a:p>
          <a:p>
            <a:r>
              <a:rPr lang="en-US" dirty="0"/>
              <a:t>The time needed to complete the algorithm grows to the right. An algorithm with a complexity of O(2^n) is impractical to solve any real problems</a:t>
            </a:r>
          </a:p>
        </p:txBody>
      </p:sp>
    </p:spTree>
    <p:extLst>
      <p:ext uri="{BB962C8B-B14F-4D97-AF65-F5344CB8AC3E}">
        <p14:creationId xmlns:p14="http://schemas.microsoft.com/office/powerpoint/2010/main" val="93139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B5B2A-BE82-400C-A814-51EE6D44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Python and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038FC-8FB9-4679-AB5B-EA90D537F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Recursion</a:t>
            </a:r>
          </a:p>
          <a:p>
            <a:r>
              <a:rPr lang="en-US" dirty="0"/>
              <a:t>Exception</a:t>
            </a:r>
          </a:p>
          <a:p>
            <a:r>
              <a:rPr lang="en-US" dirty="0"/>
              <a:t>User defined modules</a:t>
            </a:r>
          </a:p>
          <a:p>
            <a:pPr lvl="1"/>
            <a:r>
              <a:rPr lang="en-US" dirty="0"/>
              <a:t>Import from user defined modules</a:t>
            </a:r>
          </a:p>
          <a:p>
            <a:r>
              <a:rPr lang="en-US" dirty="0"/>
              <a:t>Python functions </a:t>
            </a:r>
            <a:r>
              <a:rPr lang="en-US"/>
              <a:t>as parameters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336</Words>
  <Application>Microsoft Office PowerPoint</Application>
  <PresentationFormat>On-screen Show (16:9)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Office Theme</vt:lpstr>
      <vt:lpstr>PowerPoint Presentation</vt:lpstr>
      <vt:lpstr>Course Summary</vt:lpstr>
      <vt:lpstr>What We Started With – Four Areas</vt:lpstr>
      <vt:lpstr>Data Structures and Data Abstraction (1)</vt:lpstr>
      <vt:lpstr>Data Structures and Data Abstraction (2)</vt:lpstr>
      <vt:lpstr>Algorithms and Analyses (1)</vt:lpstr>
      <vt:lpstr>Algorithms and Analyses (2)</vt:lpstr>
      <vt:lpstr>Advanced Python and Programming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176</cp:revision>
  <dcterms:created xsi:type="dcterms:W3CDTF">2013-08-21T19:17:07Z</dcterms:created>
  <dcterms:modified xsi:type="dcterms:W3CDTF">2020-04-27T00:32:49Z</dcterms:modified>
</cp:coreProperties>
</file>