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9" r:id="rId3"/>
    <p:sldId id="328" r:id="rId4"/>
    <p:sldId id="329" r:id="rId5"/>
    <p:sldId id="330" r:id="rId6"/>
    <p:sldId id="331" r:id="rId7"/>
    <p:sldId id="307" r:id="rId8"/>
    <p:sldId id="339" r:id="rId9"/>
    <p:sldId id="340" r:id="rId10"/>
    <p:sldId id="338" r:id="rId11"/>
    <p:sldId id="260" r:id="rId12"/>
    <p:sldId id="261" r:id="rId13"/>
    <p:sldId id="262" r:id="rId14"/>
    <p:sldId id="341" r:id="rId15"/>
    <p:sldId id="299" r:id="rId16"/>
    <p:sldId id="270" r:id="rId17"/>
    <p:sldId id="271" r:id="rId18"/>
    <p:sldId id="273" r:id="rId19"/>
    <p:sldId id="275" r:id="rId20"/>
    <p:sldId id="276" r:id="rId21"/>
    <p:sldId id="342" r:id="rId22"/>
    <p:sldId id="309" r:id="rId23"/>
    <p:sldId id="333" r:id="rId24"/>
    <p:sldId id="311" r:id="rId25"/>
    <p:sldId id="314" r:id="rId26"/>
    <p:sldId id="279" r:id="rId27"/>
    <p:sldId id="280" r:id="rId28"/>
    <p:sldId id="282" r:id="rId29"/>
    <p:sldId id="316" r:id="rId30"/>
    <p:sldId id="284" r:id="rId31"/>
    <p:sldId id="285" r:id="rId32"/>
    <p:sldId id="286" r:id="rId33"/>
    <p:sldId id="287" r:id="rId34"/>
    <p:sldId id="319" r:id="rId35"/>
    <p:sldId id="320" r:id="rId36"/>
    <p:sldId id="288" r:id="rId37"/>
    <p:sldId id="289" r:id="rId38"/>
    <p:sldId id="336" r:id="rId39"/>
    <p:sldId id="317" r:id="rId40"/>
    <p:sldId id="318" r:id="rId41"/>
    <p:sldId id="293" r:id="rId42"/>
    <p:sldId id="29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259"/>
            <p14:sldId id="328"/>
            <p14:sldId id="329"/>
            <p14:sldId id="330"/>
            <p14:sldId id="331"/>
            <p14:sldId id="307"/>
            <p14:sldId id="339"/>
            <p14:sldId id="340"/>
            <p14:sldId id="338"/>
            <p14:sldId id="260"/>
            <p14:sldId id="261"/>
            <p14:sldId id="262"/>
            <p14:sldId id="341"/>
            <p14:sldId id="299"/>
            <p14:sldId id="270"/>
            <p14:sldId id="271"/>
            <p14:sldId id="273"/>
            <p14:sldId id="275"/>
            <p14:sldId id="276"/>
            <p14:sldId id="342"/>
            <p14:sldId id="309"/>
            <p14:sldId id="333"/>
            <p14:sldId id="311"/>
            <p14:sldId id="314"/>
            <p14:sldId id="279"/>
            <p14:sldId id="280"/>
            <p14:sldId id="282"/>
            <p14:sldId id="316"/>
            <p14:sldId id="284"/>
            <p14:sldId id="285"/>
            <p14:sldId id="286"/>
            <p14:sldId id="287"/>
            <p14:sldId id="319"/>
            <p14:sldId id="320"/>
            <p14:sldId id="288"/>
            <p14:sldId id="289"/>
            <p14:sldId id="336"/>
            <p14:sldId id="317"/>
            <p14:sldId id="318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1"/>
    <p:restoredTop sz="93919"/>
  </p:normalViewPr>
  <p:slideViewPr>
    <p:cSldViewPr snapToGrid="0" snapToObjects="1">
      <p:cViewPr varScale="1">
        <p:scale>
          <a:sx n="82" d="100"/>
          <a:sy n="82" d="100"/>
        </p:scale>
        <p:origin x="14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AF63C-96E9-45AB-A271-5DC7277EDE0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C6FD7-F3C1-43AA-819A-D7F025B80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5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9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7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1381C-9C24-429D-B71A-A8E64D7896FB}" type="slidenum">
              <a:rPr lang="en-US"/>
              <a:pPr/>
              <a:t>27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30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81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2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01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1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82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0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37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45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5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0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7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81435-C3BB-4124-8E91-FEFD045DB9DA}" type="slidenum">
              <a:rPr lang="en-US"/>
              <a:pPr/>
              <a:t>16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7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7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5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" TargetMode="External"/><Relationship Id="rId3" Type="http://schemas.openxmlformats.org/officeDocument/2006/relationships/image" Target="../media/image10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acle.com/index.html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://www.ibm.com/us/en/" TargetMode="External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bucknell.edu/course/view.php?id=27445" TargetMode="External"/><Relationship Id="rId2" Type="http://schemas.openxmlformats.org/officeDocument/2006/relationships/hyperlink" Target="http://www.eg.bucknell.edu/~csci305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.bucknell.edu/~cs206/sp18/lab/lab-1/" TargetMode="External"/><Relationship Id="rId2" Type="http://schemas.openxmlformats.org/officeDocument/2006/relationships/hyperlink" Target="https://gitlab.bucknell.edu/user/csci30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Activity-1-1.ipynb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eepdive.stanford.edu/showcase/meme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Activity-1-2.ipynb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12xmwsvII" TargetMode="Externa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WebIRBooks.xml" TargetMode="External"/><Relationship Id="rId2" Type="http://schemas.openxmlformats.org/officeDocument/2006/relationships/hyperlink" Target="congress-terms.cs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.bucknell.edu/~xmeng/webir-course/common-files/sortingWebIRTextbook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earchsqlserver.techtarget.com/definition/databas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CSCI 305: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Database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3862604"/>
            <a:ext cx="9144000" cy="1662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0" y="410527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Professor Xiannong Meng</a:t>
            </a:r>
          </a:p>
          <a:p>
            <a:r>
              <a:rPr lang="en-US" dirty="0"/>
              <a:t>Spring 2018</a:t>
            </a:r>
          </a:p>
          <a:p>
            <a:r>
              <a:rPr lang="en-US" dirty="0"/>
              <a:t>Lecture and activity contents </a:t>
            </a:r>
            <a:r>
              <a:rPr lang="en-US" dirty="0" smtClean="0"/>
              <a:t>are based </a:t>
            </a:r>
            <a:r>
              <a:rPr lang="en-US" dirty="0"/>
              <a:t>on what Prof Chris </a:t>
            </a:r>
            <a:r>
              <a:rPr lang="en-US" dirty="0" err="1"/>
              <a:t>Ré</a:t>
            </a:r>
            <a:endParaRPr lang="en-US" dirty="0"/>
          </a:p>
          <a:p>
            <a:r>
              <a:rPr lang="en-US" dirty="0"/>
              <a:t>used in his CS 145 in the fall 2016 term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25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Data Landscape… </a:t>
            </a:r>
            <a:br>
              <a:rPr lang="en-US" dirty="0" smtClean="0"/>
            </a:br>
            <a:r>
              <a:rPr lang="en-US" dirty="0" smtClean="0"/>
              <a:t>Infrastructure is Changing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88668"/>
            <a:ext cx="2743200" cy="365125"/>
          </a:xfrm>
        </p:spPr>
        <p:txBody>
          <a:bodyPr/>
          <a:lstStyle/>
          <a:p>
            <a:fld id="{DF92A6B5-0D7C-48A8-B49A-953CF10F77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828" b="3909"/>
          <a:stretch/>
        </p:blipFill>
        <p:spPr>
          <a:xfrm>
            <a:off x="2669190" y="1793054"/>
            <a:ext cx="6853620" cy="3675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04084"/>
            <a:ext cx="21531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www.bigdatalandscape.com</a:t>
            </a:r>
            <a:r>
              <a:rPr lang="en-US" sz="1050" dirty="0"/>
              <a:t>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6407" y="5965448"/>
            <a:ext cx="447918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+mj-lt"/>
              </a:rPr>
              <a:t>New</a:t>
            </a:r>
            <a:r>
              <a:rPr lang="en-US" sz="2800" b="1" dirty="0">
                <a:latin typeface="+mj-lt"/>
              </a:rPr>
              <a:t> tech. </a:t>
            </a:r>
            <a:r>
              <a:rPr lang="en-US" sz="2800" b="1" i="1" dirty="0" smtClean="0">
                <a:latin typeface="+mj-lt"/>
              </a:rPr>
              <a:t>Same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Principles.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780" y="-22510"/>
              <a:ext cx="1973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Introduction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7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</a:t>
            </a:r>
            <a:r>
              <a:rPr lang="en-US" b="1" dirty="0" smtClean="0"/>
              <a:t>you</a:t>
            </a:r>
            <a:r>
              <a:rPr lang="en-US" dirty="0" smtClean="0"/>
              <a:t> study databases?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Mercenary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b="1" dirty="0" smtClean="0"/>
              <a:t>make more $$$:</a:t>
            </a:r>
          </a:p>
          <a:p>
            <a:pPr lvl="1"/>
            <a:r>
              <a:rPr lang="en-US" dirty="0" smtClean="0"/>
              <a:t>Startups need DB talent right away = low employee #</a:t>
            </a:r>
          </a:p>
          <a:p>
            <a:pPr lvl="1"/>
            <a:r>
              <a:rPr lang="en-US" dirty="0" smtClean="0"/>
              <a:t>Massive industry…</a:t>
            </a:r>
          </a:p>
          <a:p>
            <a:endParaRPr lang="en-US" dirty="0" smtClean="0"/>
          </a:p>
          <a:p>
            <a:r>
              <a:rPr lang="en-US" b="1" dirty="0" smtClean="0"/>
              <a:t>Intellectual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Science: data poor to data rich</a:t>
            </a:r>
          </a:p>
          <a:p>
            <a:pPr lvl="2"/>
            <a:r>
              <a:rPr lang="en-US" dirty="0" smtClean="0"/>
              <a:t>No idea how to handle the data!</a:t>
            </a:r>
          </a:p>
          <a:p>
            <a:pPr lvl="1"/>
            <a:r>
              <a:rPr lang="en-US" dirty="0" smtClean="0"/>
              <a:t>Fundamental ideas to/from all of CS: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ystems, theory, AI, logic, stats, analysis….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7106" name="Picture 2" descr="Goo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5878" y="2715866"/>
            <a:ext cx="1714500" cy="683316"/>
          </a:xfrm>
          <a:prstGeom prst="rect">
            <a:avLst/>
          </a:prstGeom>
          <a:noFill/>
        </p:spPr>
      </p:pic>
      <p:pic>
        <p:nvPicPr>
          <p:cNvPr id="47110" name="Picture 6" descr="IBM®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746" y="2819399"/>
            <a:ext cx="1047750" cy="4762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7114" name="Picture 10" descr="Oracle, The World's Largest Enterprise Software Compan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0540" y="2971799"/>
            <a:ext cx="1266825" cy="171450"/>
          </a:xfrm>
          <a:prstGeom prst="rect">
            <a:avLst/>
          </a:prstGeom>
          <a:noFill/>
        </p:spPr>
      </p:pic>
      <p:pic>
        <p:nvPicPr>
          <p:cNvPr id="47116" name="Picture 12" descr="Microsof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7859" y="2938462"/>
            <a:ext cx="1257300" cy="2381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12" name="TextBox 11"/>
          <p:cNvSpPr txBox="1"/>
          <p:nvPr/>
        </p:nvSpPr>
        <p:spPr>
          <a:xfrm>
            <a:off x="80010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6024890"/>
            <a:ext cx="8077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Many great computer systems ideas started in DB.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1973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Introduction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 (and is not)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Discuss </a:t>
            </a:r>
            <a:r>
              <a:rPr lang="en-US" b="1" dirty="0" smtClean="0"/>
              <a:t>fundamentals of data management</a:t>
            </a:r>
          </a:p>
          <a:p>
            <a:pPr lvl="1"/>
            <a:r>
              <a:rPr lang="en-US" dirty="0" smtClean="0"/>
              <a:t>How to </a:t>
            </a:r>
            <a:r>
              <a:rPr lang="en-US" dirty="0"/>
              <a:t>design databases, query databases, </a:t>
            </a:r>
            <a:r>
              <a:rPr lang="en-US" dirty="0" smtClean="0"/>
              <a:t>build applications with them.</a:t>
            </a:r>
          </a:p>
          <a:p>
            <a:pPr lvl="1"/>
            <a:r>
              <a:rPr lang="en-US" dirty="0" smtClean="0"/>
              <a:t>How to debug them when they go wrong!</a:t>
            </a:r>
          </a:p>
          <a:p>
            <a:pPr lvl="1"/>
            <a:r>
              <a:rPr lang="en-US" u="sng" dirty="0" smtClean="0"/>
              <a:t>Not</a:t>
            </a:r>
            <a:r>
              <a:rPr lang="en-US" dirty="0" smtClean="0"/>
              <a:t> how to be a DBA or how to tune Oracle 12g.</a:t>
            </a:r>
          </a:p>
          <a:p>
            <a:pPr lvl="1"/>
            <a:endParaRPr lang="en-US" dirty="0"/>
          </a:p>
          <a:p>
            <a:r>
              <a:rPr lang="en-US" dirty="0" smtClean="0"/>
              <a:t>We’ll cover </a:t>
            </a:r>
            <a:r>
              <a:rPr lang="en-US" b="1" dirty="0" smtClean="0"/>
              <a:t>how database management systems wor</a:t>
            </a:r>
            <a:r>
              <a:rPr lang="en-US" b="1" dirty="0"/>
              <a:t>k</a:t>
            </a:r>
            <a:r>
              <a:rPr lang="en-US" b="1" dirty="0" smtClean="0"/>
              <a:t> </a:t>
            </a:r>
            <a:r>
              <a:rPr lang="en-US" dirty="0" smtClean="0"/>
              <a:t>using </a:t>
            </a:r>
            <a:r>
              <a:rPr lang="en-US" i="1" dirty="0" err="1" smtClean="0"/>
              <a:t>sqlite</a:t>
            </a:r>
            <a:r>
              <a:rPr lang="en-US" dirty="0" smtClean="0"/>
              <a:t> as a programming platform</a:t>
            </a:r>
          </a:p>
          <a:p>
            <a:endParaRPr lang="en-US" b="1" dirty="0"/>
          </a:p>
          <a:p>
            <a:r>
              <a:rPr lang="en-US" dirty="0"/>
              <a:t>B</a:t>
            </a:r>
            <a:r>
              <a:rPr lang="en-US" dirty="0" smtClean="0"/>
              <a:t>ut not </a:t>
            </a:r>
            <a:r>
              <a:rPr lang="en-US" b="1" dirty="0" smtClean="0"/>
              <a:t>the principles of how to build </a:t>
            </a:r>
            <a:r>
              <a:rPr lang="en-US" dirty="0" smtClean="0"/>
              <a:t>them </a:t>
            </a:r>
            <a:r>
              <a:rPr lang="en-US" dirty="0" smtClean="0">
                <a:sym typeface="Wingdings"/>
              </a:rPr>
              <a:t> (though we’d touch a bit of it)</a:t>
            </a:r>
            <a:endParaRPr lang="en-US" dirty="0">
              <a:sym typeface="Wingdings"/>
            </a:endParaRPr>
          </a:p>
          <a:p>
            <a:pPr lvl="2"/>
            <a:r>
              <a:rPr lang="en-US" dirty="0" smtClean="0"/>
              <a:t>Stanford’s CS 245, CS345, and CS346 do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973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Introduction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Admin and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0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555"/>
            <a:ext cx="10515600" cy="23468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Course Website: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hlinkClick r:id="rId2"/>
              </a:rPr>
              <a:t>http://www.eg.bucknell.edu/~csci305/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22134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Administrative 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838200" y="3524217"/>
            <a:ext cx="10515600" cy="2346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Course Moodle site: 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>
                <a:hlinkClick r:id="rId3"/>
              </a:rPr>
              <a:t>http://moodle.bucknell.edu/course/view.php?id=27445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7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996B-F719-4B60-BB91-679F33C4CCC7}" type="slidenum">
              <a:rPr lang="en-US"/>
              <a:pPr/>
              <a:t>16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 and work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slides </a:t>
            </a:r>
            <a:r>
              <a:rPr lang="en-US" dirty="0" smtClean="0"/>
              <a:t>cover </a:t>
            </a:r>
            <a:r>
              <a:rPr lang="en-US" b="1" dirty="0" smtClean="0"/>
              <a:t>essential material</a:t>
            </a:r>
            <a:endParaRPr lang="en-US" b="1" dirty="0"/>
          </a:p>
          <a:p>
            <a:pPr lvl="1"/>
            <a:r>
              <a:rPr lang="en-US" dirty="0" smtClean="0"/>
              <a:t>This is your </a:t>
            </a:r>
            <a:r>
              <a:rPr lang="en-US" u="sng" dirty="0" smtClean="0"/>
              <a:t>best reference.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Try to cover same thing in </a:t>
            </a:r>
            <a:r>
              <a:rPr lang="en-US" b="1" dirty="0" smtClean="0"/>
              <a:t>many ways</a:t>
            </a:r>
            <a:r>
              <a:rPr lang="en-US" dirty="0" smtClean="0"/>
              <a:t>: Lecture, activities, homework, projects, and exams 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6973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Logistics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Professional and engagement (</a:t>
            </a:r>
            <a:r>
              <a:rPr lang="en-US" dirty="0"/>
              <a:t>8</a:t>
            </a:r>
            <a:r>
              <a:rPr lang="en-US" dirty="0" smtClean="0"/>
              <a:t>%)</a:t>
            </a:r>
          </a:p>
          <a:p>
            <a:endParaRPr lang="en-US" dirty="0"/>
          </a:p>
          <a:p>
            <a:r>
              <a:rPr lang="en-US" dirty="0" smtClean="0"/>
              <a:t>Projects and HW (26%)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Quizzes (8%) </a:t>
            </a:r>
          </a:p>
          <a:p>
            <a:endParaRPr lang="en-US" dirty="0"/>
          </a:p>
          <a:p>
            <a:r>
              <a:rPr lang="en-US" dirty="0" smtClean="0"/>
              <a:t>Class activities (8%)  [check, check+, check-, missing]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Midterm (30%, 15% each)</a:t>
            </a:r>
          </a:p>
          <a:p>
            <a:endParaRPr lang="en-US" dirty="0"/>
          </a:p>
          <a:p>
            <a:r>
              <a:rPr lang="en-US" dirty="0" smtClean="0"/>
              <a:t>Final </a:t>
            </a:r>
            <a:r>
              <a:rPr lang="en-US" dirty="0"/>
              <a:t>exam </a:t>
            </a:r>
            <a:r>
              <a:rPr lang="en-US" dirty="0" smtClean="0"/>
              <a:t>(20%)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16973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Logistics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2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expected from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1"/>
            <a:ext cx="9372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Attend lectures</a:t>
            </a:r>
          </a:p>
          <a:p>
            <a:pPr lvl="1"/>
            <a:r>
              <a:rPr lang="en-US" dirty="0" smtClean="0"/>
              <a:t>If you don’t, it’s </a:t>
            </a:r>
            <a:r>
              <a:rPr lang="en-US" u="sng" dirty="0" smtClean="0"/>
              <a:t>at your own peril</a:t>
            </a:r>
          </a:p>
          <a:p>
            <a:endParaRPr lang="en-US" dirty="0" smtClean="0"/>
          </a:p>
          <a:p>
            <a:r>
              <a:rPr lang="en-US" b="1" dirty="0" smtClean="0"/>
              <a:t>Be active and think critically</a:t>
            </a:r>
          </a:p>
          <a:p>
            <a:pPr lvl="1"/>
            <a:r>
              <a:rPr lang="en-US" dirty="0" smtClean="0"/>
              <a:t>Ask questions, post comments on forums</a:t>
            </a:r>
          </a:p>
          <a:p>
            <a:endParaRPr lang="en-US" dirty="0" smtClean="0"/>
          </a:p>
          <a:p>
            <a:r>
              <a:rPr lang="en-US" b="1" dirty="0" smtClean="0"/>
              <a:t>Do programming and homework projects </a:t>
            </a:r>
          </a:p>
          <a:p>
            <a:pPr lvl="1"/>
            <a:r>
              <a:rPr lang="en-US" dirty="0" smtClean="0"/>
              <a:t>Start early and </a:t>
            </a:r>
            <a:r>
              <a:rPr lang="en-US" u="sng" dirty="0" smtClean="0"/>
              <a:t>be honest</a:t>
            </a:r>
          </a:p>
          <a:p>
            <a:endParaRPr lang="en-US" dirty="0" smtClean="0"/>
          </a:p>
          <a:p>
            <a:r>
              <a:rPr lang="en-US" b="1" dirty="0" smtClean="0"/>
              <a:t>Study for quizzes and exams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780" y="-22510"/>
              <a:ext cx="16973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Logistics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Lectures: 1</a:t>
            </a:r>
            <a:r>
              <a:rPr lang="en-US" baseline="30000" dirty="0" smtClean="0"/>
              <a:t>st</a:t>
            </a:r>
            <a:r>
              <a:rPr lang="en-US" dirty="0" smtClean="0"/>
              <a:t> half - from a </a:t>
            </a:r>
            <a:r>
              <a:rPr lang="en-US" dirty="0"/>
              <a:t>u</a:t>
            </a:r>
            <a:r>
              <a:rPr lang="en-US" dirty="0" smtClean="0"/>
              <a:t>ser’s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Foundations: </a:t>
            </a:r>
            <a:r>
              <a:rPr lang="en-US" dirty="0" smtClean="0"/>
              <a:t>Relational data models &amp; SQL</a:t>
            </a:r>
            <a:endParaRPr lang="en-US" i="1" dirty="0" smtClean="0"/>
          </a:p>
          <a:p>
            <a:pPr lvl="1"/>
            <a:r>
              <a:rPr lang="en-US" dirty="0" smtClean="0"/>
              <a:t>How to manipulate data with SQL</a:t>
            </a:r>
            <a:r>
              <a:rPr lang="en-US" dirty="0"/>
              <a:t>, a declarative </a:t>
            </a:r>
            <a:r>
              <a:rPr lang="en-US" dirty="0" smtClean="0"/>
              <a:t>language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Database Design</a:t>
            </a:r>
            <a:r>
              <a:rPr lang="en-US" dirty="0"/>
              <a:t>:</a:t>
            </a:r>
            <a:r>
              <a:rPr lang="en-US" dirty="0" smtClean="0"/>
              <a:t> Design theory and </a:t>
            </a:r>
            <a:r>
              <a:rPr lang="en-US" dirty="0"/>
              <a:t>c</a:t>
            </a:r>
            <a:r>
              <a:rPr lang="en-US" dirty="0" smtClean="0"/>
              <a:t>onstraints</a:t>
            </a:r>
            <a:endParaRPr lang="en-US" i="1" dirty="0"/>
          </a:p>
          <a:p>
            <a:pPr lvl="1"/>
            <a:r>
              <a:rPr lang="en-US" dirty="0" smtClean="0"/>
              <a:t>Designing relational schema to keep your data from getting corrupted</a:t>
            </a:r>
          </a:p>
          <a:p>
            <a:pPr lvl="1"/>
            <a:endParaRPr lang="en-US" b="1" i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Transactions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  <a:r>
              <a:rPr lang="en-US" dirty="0" smtClean="0"/>
              <a:t>Syntax &amp; supporting systems</a:t>
            </a:r>
          </a:p>
          <a:p>
            <a:pPr lvl="1"/>
            <a:r>
              <a:rPr lang="en-US" dirty="0" smtClean="0"/>
              <a:t>A programmer’s abstraction for data consistency</a:t>
            </a:r>
            <a:endParaRPr lang="en-US" b="1" dirty="0" smtClean="0"/>
          </a:p>
          <a:p>
            <a:pPr marL="914400" lvl="1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5177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689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Lectures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7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985" y="1804566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Introduction, examples of data in various forms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Admin &amp; setup</a:t>
            </a:r>
            <a:endParaRPr lang="en-US" dirty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ACTIVITY: </a:t>
            </a:r>
            <a:r>
              <a:rPr lang="en-US" dirty="0" err="1" smtClean="0">
                <a:latin typeface="+mj-lt"/>
              </a:rPr>
              <a:t>Jupyter</a:t>
            </a:r>
            <a:r>
              <a:rPr lang="en-US" dirty="0" smtClean="0">
                <a:latin typeface="+mj-lt"/>
              </a:rPr>
              <a:t> “Hello World!”</a:t>
            </a:r>
          </a:p>
          <a:p>
            <a:pPr lvl="1"/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Overview of the relational data model</a:t>
            </a:r>
          </a:p>
          <a:p>
            <a:pPr lvl="1"/>
            <a:r>
              <a:rPr lang="en-US" dirty="0" smtClean="0">
                <a:latin typeface="+mj-lt"/>
              </a:rPr>
              <a:t>ACTIVITY: SQL in </a:t>
            </a:r>
            <a:r>
              <a:rPr lang="en-US" dirty="0" err="1" smtClean="0">
                <a:latin typeface="+mj-lt"/>
              </a:rPr>
              <a:t>Jupyter</a:t>
            </a:r>
            <a:endParaRPr lang="en-US" dirty="0" smtClean="0">
              <a:latin typeface="+mj-lt"/>
            </a:endParaRPr>
          </a:p>
          <a:p>
            <a:pPr marL="457200" lvl="1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690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Lectures: 2</a:t>
            </a:r>
            <a:r>
              <a:rPr lang="en-US" baseline="30000" dirty="0" smtClean="0"/>
              <a:t>nd</a:t>
            </a:r>
            <a:r>
              <a:rPr lang="en-US" dirty="0" smtClean="0"/>
              <a:t> half - understanding 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3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4. Introduction to database systems</a:t>
            </a:r>
          </a:p>
          <a:p>
            <a:pPr lvl="1"/>
            <a:r>
              <a:rPr lang="en-US" dirty="0" smtClean="0"/>
              <a:t>Indexing </a:t>
            </a:r>
          </a:p>
          <a:p>
            <a:pPr lvl="1"/>
            <a:r>
              <a:rPr lang="en-US" dirty="0" smtClean="0"/>
              <a:t>External Memory Algorithms (IO model) for sorting, joins, etc.</a:t>
            </a:r>
          </a:p>
          <a:p>
            <a:pPr lvl="1"/>
            <a:r>
              <a:rPr lang="en-US" dirty="0" smtClean="0"/>
              <a:t>Basics of query optimization (Cost Estimates)</a:t>
            </a:r>
          </a:p>
          <a:p>
            <a:pPr lvl="1"/>
            <a:r>
              <a:rPr lang="en-US" dirty="0" smtClean="0"/>
              <a:t>Relational algebra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/>
              <a:t>5. Some elements of database implementation</a:t>
            </a:r>
            <a:endParaRPr lang="en-US" b="1" dirty="0"/>
          </a:p>
          <a:p>
            <a:pPr lvl="1"/>
            <a:r>
              <a:rPr lang="en-US" dirty="0" smtClean="0"/>
              <a:t>Indexing and storage using B+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-25177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689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Lectures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0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your </a:t>
            </a:r>
            <a:r>
              <a:rPr lang="en-US" dirty="0" err="1" smtClean="0"/>
              <a:t>gitlab</a:t>
            </a:r>
            <a:r>
              <a:rPr lang="en-US" dirty="0" smtClean="0"/>
              <a:t> for this course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set up a </a:t>
            </a:r>
            <a:r>
              <a:rPr lang="en-US" dirty="0" err="1" smtClean="0"/>
              <a:t>gitlab</a:t>
            </a:r>
            <a:r>
              <a:rPr lang="en-US" dirty="0" smtClean="0"/>
              <a:t> repo for this course using the naming convention:</a:t>
            </a:r>
          </a:p>
          <a:p>
            <a:pPr lvl="1"/>
            <a:r>
              <a:rPr lang="en-US" dirty="0" smtClean="0">
                <a:hlinkClick r:id="rId2"/>
              </a:rPr>
              <a:t>https://gitlab.bucknell.edu/user/csci305</a:t>
            </a:r>
            <a:endParaRPr lang="en-US" dirty="0" smtClean="0"/>
          </a:p>
          <a:p>
            <a:r>
              <a:rPr lang="en-US" dirty="0" smtClean="0"/>
              <a:t>Share the </a:t>
            </a:r>
            <a:r>
              <a:rPr lang="en-US" dirty="0" err="1" smtClean="0"/>
              <a:t>git</a:t>
            </a:r>
            <a:r>
              <a:rPr lang="en-US" dirty="0" smtClean="0"/>
              <a:t> repo with your instructor as a master</a:t>
            </a:r>
          </a:p>
          <a:p>
            <a:r>
              <a:rPr lang="en-US" dirty="0" smtClean="0"/>
              <a:t>If you don’t remember how to set </a:t>
            </a:r>
            <a:r>
              <a:rPr lang="en-US" dirty="0" err="1" smtClean="0"/>
              <a:t>gitlab</a:t>
            </a:r>
            <a:r>
              <a:rPr lang="en-US" dirty="0" smtClean="0"/>
              <a:t>, please read the first lab of CSCI 206 and follow the instructions there</a:t>
            </a:r>
          </a:p>
          <a:p>
            <a:pPr lvl="1"/>
            <a:r>
              <a:rPr lang="en-US" dirty="0">
                <a:hlinkClick r:id="rId3"/>
              </a:rPr>
              <a:t>http://www.eg.bucknell.edu/~cs206/sp18/lab/lab-1/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3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</a:t>
            </a:r>
            <a:r>
              <a:rPr lang="en-US" dirty="0" smtClean="0"/>
              <a:t> Notebook “Hello World”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49662" cy="4895850"/>
          </a:xfrm>
        </p:spPr>
        <p:txBody>
          <a:bodyPr>
            <a:normAutofit/>
          </a:bodyPr>
          <a:lstStyle/>
          <a:p>
            <a:r>
              <a:rPr lang="en-US" dirty="0" err="1" smtClean="0"/>
              <a:t>Jupyter</a:t>
            </a:r>
            <a:r>
              <a:rPr lang="en-US" dirty="0" smtClean="0"/>
              <a:t> notebooks are interactive shells which </a:t>
            </a:r>
            <a:r>
              <a:rPr lang="en-US" b="1" dirty="0" smtClean="0"/>
              <a:t>save output in a nice notebook format</a:t>
            </a:r>
          </a:p>
          <a:p>
            <a:pPr lvl="1"/>
            <a:r>
              <a:rPr lang="en-US" dirty="0" smtClean="0"/>
              <a:t>They also can display markdown, </a:t>
            </a:r>
            <a:r>
              <a:rPr lang="en-US" dirty="0" err="1" smtClean="0"/>
              <a:t>LaTeX</a:t>
            </a:r>
            <a:r>
              <a:rPr lang="en-US" dirty="0" smtClean="0"/>
              <a:t>, HTML, </a:t>
            </a:r>
            <a:r>
              <a:rPr lang="en-US" dirty="0" err="1" smtClean="0"/>
              <a:t>js</a:t>
            </a:r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You’ll use these for </a:t>
            </a:r>
          </a:p>
          <a:p>
            <a:pPr lvl="1"/>
            <a:r>
              <a:rPr lang="en-US" dirty="0" smtClean="0"/>
              <a:t>in-class activities</a:t>
            </a:r>
          </a:p>
          <a:p>
            <a:pPr lvl="1"/>
            <a:r>
              <a:rPr lang="en-US" dirty="0" smtClean="0"/>
              <a:t>interactive lecture supplements/recaps</a:t>
            </a:r>
          </a:p>
          <a:p>
            <a:pPr lvl="1"/>
            <a:r>
              <a:rPr lang="en-US" dirty="0" err="1" smtClean="0"/>
              <a:t>homeworks</a:t>
            </a:r>
            <a:r>
              <a:rPr lang="en-US" dirty="0" smtClean="0"/>
              <a:t>, projects, etc.- if helpful!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24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ACTIVITY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981615" y="1964455"/>
            <a:ext cx="284324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FYI</a:t>
            </a:r>
            <a:r>
              <a:rPr lang="en-US" sz="1400" i="1" smtClean="0"/>
              <a:t>: “</a:t>
            </a:r>
            <a:r>
              <a:rPr lang="en-US" sz="1400" i="1" dirty="0" err="1" smtClean="0"/>
              <a:t>Jupyter</a:t>
            </a:r>
            <a:r>
              <a:rPr lang="en-US" sz="1400" i="1" dirty="0" smtClean="0"/>
              <a:t> Notebook” are also called </a:t>
            </a:r>
            <a:r>
              <a:rPr lang="en-US" sz="1400" i="1" dirty="0" err="1" smtClean="0"/>
              <a:t>iPython</a:t>
            </a:r>
            <a:r>
              <a:rPr lang="en-US" sz="1400" i="1" dirty="0" smtClean="0"/>
              <a:t> notebooks but they handle other languages too.  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274685" y="4528311"/>
            <a:ext cx="32558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you </a:t>
            </a:r>
            <a:r>
              <a:rPr lang="en-US" sz="2400" b="1" u="sng" dirty="0" smtClean="0"/>
              <a:t>do</a:t>
            </a:r>
            <a:r>
              <a:rPr lang="en-US" sz="2400" b="1" dirty="0" smtClean="0"/>
              <a:t> need to know Python </a:t>
            </a:r>
            <a:r>
              <a:rPr lang="en-US" sz="2400" dirty="0" smtClean="0"/>
              <a:t>for this course!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65" y="3109500"/>
            <a:ext cx="1991753" cy="23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</a:t>
            </a:r>
            <a:r>
              <a:rPr lang="en-US" dirty="0" smtClean="0"/>
              <a:t> Notebook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24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ACTIVITY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3" name="Content Placeholder 10"/>
          <p:cNvSpPr txBox="1">
            <a:spLocks/>
          </p:cNvSpPr>
          <p:nvPr/>
        </p:nvSpPr>
        <p:spPr>
          <a:xfrm>
            <a:off x="6455229" y="1847850"/>
            <a:ext cx="5151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3842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It has been installed in our Linux systems</a:t>
            </a:r>
            <a:r>
              <a:rPr lang="en-US" dirty="0"/>
              <a:t>, the path is /</a:t>
            </a:r>
            <a:r>
              <a:rPr lang="en-US" dirty="0" err="1" smtClean="0"/>
              <a:t>usr</a:t>
            </a:r>
            <a:r>
              <a:rPr lang="en-US" dirty="0" smtClean="0"/>
              <a:t>/remote/anaconda-3.6/bin/</a:t>
            </a:r>
            <a:r>
              <a:rPr lang="en-US" dirty="0" err="1" smtClean="0"/>
              <a:t>jupyter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Try type </a:t>
            </a:r>
            <a:r>
              <a:rPr lang="en-US" dirty="0" err="1" smtClean="0"/>
              <a:t>jupyter</a:t>
            </a:r>
            <a:r>
              <a:rPr lang="en-US" dirty="0" smtClean="0"/>
              <a:t> at your Linux command line prompt.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it doesn’t work, add the following paths to your .</a:t>
            </a:r>
            <a:r>
              <a:rPr lang="en-US" dirty="0" err="1" smtClean="0"/>
              <a:t>bashrc</a:t>
            </a:r>
            <a:r>
              <a:rPr lang="en-US" dirty="0" smtClean="0"/>
              <a:t> file in your home directory</a:t>
            </a:r>
          </a:p>
          <a:p>
            <a:pPr marL="457200" lvl="1" indent="0">
              <a:buNone/>
            </a:pPr>
            <a:r>
              <a:rPr lang="en-US" dirty="0"/>
              <a:t>export PATH=/</a:t>
            </a:r>
            <a:r>
              <a:rPr lang="en-US" dirty="0" err="1"/>
              <a:t>usr</a:t>
            </a:r>
            <a:r>
              <a:rPr lang="en-US" dirty="0"/>
              <a:t>/remote/anaconda-3.6/bin:$PATH</a:t>
            </a:r>
          </a:p>
          <a:p>
            <a:pPr marL="457200" lvl="1" indent="0">
              <a:buNone/>
            </a:pPr>
            <a:r>
              <a:rPr lang="en-US" dirty="0"/>
              <a:t>export PYTHONPATH=/</a:t>
            </a:r>
            <a:r>
              <a:rPr lang="en-US" dirty="0" err="1"/>
              <a:t>usr</a:t>
            </a:r>
            <a:r>
              <a:rPr lang="en-US" dirty="0"/>
              <a:t>/remote/anaconda-3.6/bin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2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Activity-1-1.ipynb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24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ACTIVITY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2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Overview of the relational data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0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DBMS?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large, integrated collection of data</a:t>
            </a:r>
          </a:p>
          <a:p>
            <a:endParaRPr lang="en-US" dirty="0" smtClean="0"/>
          </a:p>
          <a:p>
            <a:r>
              <a:rPr lang="en-US" dirty="0" smtClean="0"/>
              <a:t>Models a real-world </a:t>
            </a:r>
            <a:r>
              <a:rPr lang="en-US" i="1" u="sng" dirty="0" smtClean="0"/>
              <a:t>enterprise</a:t>
            </a:r>
          </a:p>
          <a:p>
            <a:pPr lvl="1"/>
            <a:r>
              <a:rPr lang="en-US" i="1" dirty="0" smtClean="0"/>
              <a:t>Entities </a:t>
            </a:r>
            <a:r>
              <a:rPr lang="en-US" dirty="0" smtClean="0"/>
              <a:t>(e.g., Students, Courses)</a:t>
            </a:r>
          </a:p>
          <a:p>
            <a:pPr lvl="1"/>
            <a:r>
              <a:rPr lang="en-US" i="1" dirty="0" smtClean="0"/>
              <a:t>Relationships </a:t>
            </a:r>
            <a:r>
              <a:rPr lang="en-US" dirty="0" smtClean="0"/>
              <a:t>(e.g.,</a:t>
            </a:r>
            <a:r>
              <a:rPr lang="en-US" i="1" dirty="0" smtClean="0"/>
              <a:t> </a:t>
            </a:r>
            <a:r>
              <a:rPr lang="en-US" dirty="0" smtClean="0"/>
              <a:t>Alice is enrolled in CSCI 305)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6050" y="4833307"/>
            <a:ext cx="68199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 </a:t>
            </a:r>
            <a:r>
              <a:rPr lang="en-US" sz="2800" b="1" u="sng" dirty="0">
                <a:latin typeface="+mj-lt"/>
              </a:rPr>
              <a:t>Database Management System (DBMS)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is a piece of software designed to store and manage databases</a:t>
            </a:r>
            <a:endParaRPr lang="en-US" sz="2800" u="sng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5263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&gt;  DBMS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3C148-71A6-4219-B2B5-06E3FD297E0C}" type="slidenum">
              <a:rPr lang="en-US"/>
              <a:pPr/>
              <a:t>27</a:t>
            </a:fld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Motivating, Running Example</a:t>
            </a:r>
            <a:endParaRPr lang="en-US" dirty="0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building a course management system (</a:t>
            </a:r>
            <a:r>
              <a:rPr lang="en-US" b="1" dirty="0" smtClean="0"/>
              <a:t>CMS</a:t>
            </a:r>
            <a:r>
              <a:rPr lang="en-US" dirty="0" smtClean="0"/>
              <a:t>):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tudents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ourses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rofessors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ho takes what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ho teaches what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4229100" y="2588269"/>
            <a:ext cx="381000" cy="1295400"/>
          </a:xfrm>
          <a:prstGeom prst="rightBrac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0100" y="300513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Entities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229100" y="4692742"/>
            <a:ext cx="381000" cy="685800"/>
          </a:xfrm>
          <a:prstGeom prst="rightBrace">
            <a:avLst/>
          </a:prstGeom>
          <a:noFill/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8596" y="480480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F0"/>
                </a:solidFill>
              </a:rPr>
              <a:t>Relationships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8780" y="-22510"/>
              <a:ext cx="1995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&gt;  Data models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build="p"/>
      <p:bldP spid="5" grpId="0" animBg="1"/>
      <p:bldP spid="6" grpId="0"/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57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data model </a:t>
            </a:r>
            <a:r>
              <a:rPr lang="en-US" dirty="0" smtClean="0"/>
              <a:t>is a collection of concepts for describing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relational model of data</a:t>
            </a:r>
            <a:r>
              <a:rPr lang="en-US" dirty="0"/>
              <a:t> is the most widely used model </a:t>
            </a:r>
            <a:r>
              <a:rPr lang="en-US" dirty="0" smtClean="0"/>
              <a:t>today</a:t>
            </a:r>
          </a:p>
          <a:p>
            <a:pPr lvl="2"/>
            <a:r>
              <a:rPr lang="en-US" dirty="0" smtClean="0"/>
              <a:t>Main </a:t>
            </a:r>
            <a:r>
              <a:rPr lang="en-US" dirty="0"/>
              <a:t>Concept</a:t>
            </a:r>
            <a:r>
              <a:rPr lang="en-US" dirty="0" smtClean="0"/>
              <a:t>: the </a:t>
            </a:r>
            <a:r>
              <a:rPr lang="en-US" i="1" dirty="0" smtClean="0"/>
              <a:t>relation</a:t>
            </a:r>
            <a:r>
              <a:rPr lang="en-US" dirty="0" smtClean="0"/>
              <a:t>- </a:t>
            </a:r>
            <a:r>
              <a:rPr lang="en-US" dirty="0"/>
              <a:t>essentially, a table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schema</a:t>
            </a:r>
            <a:r>
              <a:rPr lang="en-US" dirty="0" smtClean="0"/>
              <a:t> is a description of a particular collection of data, </a:t>
            </a:r>
            <a:r>
              <a:rPr lang="en-US" b="1" dirty="0" smtClean="0"/>
              <a:t>using the given data model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E.g. every </a:t>
            </a:r>
            <a:r>
              <a:rPr lang="en-US" i="1" dirty="0"/>
              <a:t>relation</a:t>
            </a:r>
            <a:r>
              <a:rPr lang="en-US" dirty="0"/>
              <a:t> </a:t>
            </a:r>
            <a:r>
              <a:rPr lang="en-US" dirty="0" smtClean="0"/>
              <a:t>in a relational data model has </a:t>
            </a:r>
            <a:r>
              <a:rPr lang="en-US" dirty="0"/>
              <a:t>a </a:t>
            </a:r>
            <a:r>
              <a:rPr lang="en-US" i="1" dirty="0"/>
              <a:t>schema</a:t>
            </a:r>
            <a:r>
              <a:rPr lang="en-US" dirty="0"/>
              <a:t> describing types, etc</a:t>
            </a:r>
            <a:r>
              <a:rPr lang="en-US" dirty="0" smtClean="0"/>
              <a:t>.</a:t>
            </a:r>
            <a:endParaRPr lang="en-US" i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995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&gt;  Data models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16746"/>
            <a:ext cx="10515600" cy="2852737"/>
          </a:xfrm>
        </p:spPr>
        <p:txBody>
          <a:bodyPr/>
          <a:lstStyle/>
          <a:p>
            <a:r>
              <a:rPr lang="en-US" dirty="0"/>
              <a:t>“Relational databases form </a:t>
            </a:r>
            <a:r>
              <a:rPr lang="en-US" dirty="0" smtClean="0"/>
              <a:t>the bedrock </a:t>
            </a:r>
            <a:r>
              <a:rPr lang="en-US" dirty="0"/>
              <a:t>of western civilization”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796471"/>
            <a:ext cx="10515600" cy="1500187"/>
          </a:xfrm>
        </p:spPr>
        <p:txBody>
          <a:bodyPr/>
          <a:lstStyle/>
          <a:p>
            <a:pPr algn="r"/>
            <a:r>
              <a:rPr lang="en-US" dirty="0" smtClean="0"/>
              <a:t>- Bruce </a:t>
            </a:r>
            <a:r>
              <a:rPr lang="en-US" dirty="0"/>
              <a:t>Lindsay, IBM Research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94" y="947928"/>
            <a:ext cx="3656306" cy="26365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995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&gt;  Data models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6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2923" y="4442702"/>
            <a:ext cx="5805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Data analysis in the fight against human trafficking.</a:t>
            </a:r>
            <a:endParaRPr lang="en-US" sz="4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5389" y="616548"/>
            <a:ext cx="5064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+mj-lt"/>
              </a:rPr>
              <a:t>All of society is online.</a:t>
            </a:r>
            <a:endParaRPr lang="en-US" sz="4000" b="1" i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17177"/>
          <a:stretch/>
        </p:blipFill>
        <p:spPr>
          <a:xfrm>
            <a:off x="1680519" y="2063098"/>
            <a:ext cx="9144000" cy="1988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4941" y="4411923"/>
            <a:ext cx="404579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i="1" dirty="0" smtClean="0">
                <a:solidFill>
                  <a:prstClr val="black"/>
                </a:solidFill>
                <a:latin typeface="+mj-lt"/>
              </a:rPr>
              <a:t>New York DA</a:t>
            </a:r>
            <a:r>
              <a:rPr lang="en-US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+mj-lt"/>
              </a:rPr>
              <a:t>use MEMEX Data for all trafficking investigations this year.</a:t>
            </a:r>
            <a:r>
              <a:rPr lang="en-US" sz="2800" b="1" i="1" dirty="0" smtClean="0">
                <a:solidFill>
                  <a:prstClr val="black"/>
                </a:solidFill>
                <a:latin typeface="+mj-lt"/>
              </a:rPr>
              <a:t> </a:t>
            </a:r>
            <a:endParaRPr lang="en-US" sz="2800" b="1" i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2" y="611170"/>
            <a:ext cx="4541109" cy="10379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3895" y="6352143"/>
            <a:ext cx="471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http://deepdive.stanford.edu/showcase/memex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3388829"/>
            <a:ext cx="9144000" cy="3124200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</a:t>
            </a:r>
            <a:r>
              <a:rPr lang="en-US" dirty="0"/>
              <a:t>C</a:t>
            </a:r>
            <a:r>
              <a:rPr lang="en-US" dirty="0" smtClean="0"/>
              <a:t>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826"/>
            <a:ext cx="8229600" cy="4525963"/>
          </a:xfrm>
        </p:spPr>
        <p:txBody>
          <a:bodyPr/>
          <a:lstStyle/>
          <a:p>
            <a:r>
              <a:rPr lang="en-US" i="1" dirty="0" smtClean="0"/>
              <a:t>Logical Schema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en-US" dirty="0" smtClean="0"/>
              <a:t>(</a:t>
            </a:r>
            <a:r>
              <a:rPr lang="en-US" dirty="0" err="1" smtClean="0"/>
              <a:t>sid</a:t>
            </a:r>
            <a:r>
              <a:rPr lang="en-US" dirty="0" smtClean="0"/>
              <a:t>: </a:t>
            </a:r>
            <a:r>
              <a:rPr lang="en-US" i="1" dirty="0" smtClean="0"/>
              <a:t>string</a:t>
            </a:r>
            <a:r>
              <a:rPr lang="en-US" dirty="0" smtClean="0"/>
              <a:t>, name: </a:t>
            </a:r>
            <a:r>
              <a:rPr lang="en-US" i="1" dirty="0" smtClean="0"/>
              <a:t>string</a:t>
            </a:r>
            <a:r>
              <a:rPr lang="en-US" dirty="0" smtClean="0"/>
              <a:t>, </a:t>
            </a:r>
            <a:r>
              <a:rPr lang="en-US" dirty="0" err="1" smtClean="0"/>
              <a:t>gpa</a:t>
            </a:r>
            <a:r>
              <a:rPr lang="en-US" dirty="0" smtClean="0"/>
              <a:t>: </a:t>
            </a:r>
            <a:r>
              <a:rPr lang="en-US" i="1" dirty="0" smtClean="0"/>
              <a:t>float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Courses</a:t>
            </a:r>
            <a:r>
              <a:rPr lang="en-US" dirty="0" smtClean="0"/>
              <a:t>(cid: </a:t>
            </a:r>
            <a:r>
              <a:rPr lang="en-US" i="1" dirty="0" smtClean="0"/>
              <a:t>string</a:t>
            </a:r>
            <a:r>
              <a:rPr lang="en-US" dirty="0" smtClean="0"/>
              <a:t>, </a:t>
            </a:r>
            <a:r>
              <a:rPr lang="en-US" dirty="0" err="1" smtClean="0"/>
              <a:t>cname</a:t>
            </a:r>
            <a:r>
              <a:rPr lang="en-US" dirty="0" smtClean="0"/>
              <a:t>: </a:t>
            </a:r>
            <a:r>
              <a:rPr lang="en-US" i="1" dirty="0" smtClean="0"/>
              <a:t>string</a:t>
            </a:r>
            <a:r>
              <a:rPr lang="en-US" dirty="0" smtClean="0"/>
              <a:t>, credits: </a:t>
            </a:r>
            <a:r>
              <a:rPr lang="en-US" i="1" dirty="0" err="1" smtClean="0"/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Enrolled</a:t>
            </a:r>
            <a:r>
              <a:rPr lang="en-US" dirty="0" smtClean="0"/>
              <a:t>(</a:t>
            </a:r>
            <a:r>
              <a:rPr lang="en-US" dirty="0" err="1" smtClean="0"/>
              <a:t>sid</a:t>
            </a:r>
            <a:r>
              <a:rPr lang="en-US" dirty="0" smtClean="0"/>
              <a:t>: </a:t>
            </a:r>
            <a:r>
              <a:rPr lang="en-US" i="1" dirty="0" smtClean="0"/>
              <a:t>string, </a:t>
            </a:r>
            <a:r>
              <a:rPr lang="en-US" dirty="0" smtClean="0"/>
              <a:t>cid</a:t>
            </a:r>
            <a:r>
              <a:rPr lang="en-US" i="1" dirty="0" smtClean="0"/>
              <a:t>: string, </a:t>
            </a:r>
            <a:r>
              <a:rPr lang="en-US" dirty="0" smtClean="0"/>
              <a:t>grade</a:t>
            </a:r>
            <a:r>
              <a:rPr lang="en-US" i="1" dirty="0" smtClean="0"/>
              <a:t>: string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7602"/>
              </p:ext>
            </p:extLst>
          </p:nvPr>
        </p:nvGraphicFramePr>
        <p:xfrm>
          <a:off x="1676400" y="3617429"/>
          <a:ext cx="2514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sid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Name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Gpa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Bob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Mary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51369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Students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21018"/>
              </p:ext>
            </p:extLst>
          </p:nvPr>
        </p:nvGraphicFramePr>
        <p:xfrm>
          <a:off x="7696200" y="3617429"/>
          <a:ext cx="2895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cid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cname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credits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564-2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308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417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3400" y="51369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Courses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5561"/>
              </p:ext>
            </p:extLst>
          </p:nvPr>
        </p:nvGraphicFramePr>
        <p:xfrm>
          <a:off x="4572000" y="5065229"/>
          <a:ext cx="2895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sid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cid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Grade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9200" y="605136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Enrolled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693629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Relations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8780" y="-22510"/>
              <a:ext cx="1995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&gt;  Data models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0" y="3386328"/>
            <a:ext cx="9144000" cy="3124200"/>
          </a:xfrm>
          <a:prstGeom prst="rect">
            <a:avLst/>
          </a:prstGeom>
          <a:solidFill>
            <a:schemeClr val="accent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</a:t>
            </a:r>
            <a:r>
              <a:rPr lang="en-US" dirty="0"/>
              <a:t>C</a:t>
            </a:r>
            <a:r>
              <a:rPr lang="en-US" dirty="0" smtClean="0"/>
              <a:t>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033"/>
            <a:ext cx="8229600" cy="4525963"/>
          </a:xfrm>
        </p:spPr>
        <p:txBody>
          <a:bodyPr/>
          <a:lstStyle/>
          <a:p>
            <a:r>
              <a:rPr lang="en-US" i="1" dirty="0" smtClean="0"/>
              <a:t>Logical Schema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en-US" dirty="0" smtClean="0"/>
              <a:t>(</a:t>
            </a:r>
            <a:r>
              <a:rPr lang="en-US" dirty="0" err="1" smtClean="0"/>
              <a:t>sid</a:t>
            </a:r>
            <a:r>
              <a:rPr lang="en-US" dirty="0" smtClean="0"/>
              <a:t>: </a:t>
            </a:r>
            <a:r>
              <a:rPr lang="en-US" i="1" dirty="0" smtClean="0"/>
              <a:t>string</a:t>
            </a:r>
            <a:r>
              <a:rPr lang="en-US" dirty="0" smtClean="0"/>
              <a:t>, name: </a:t>
            </a:r>
            <a:r>
              <a:rPr lang="en-US" i="1" dirty="0" smtClean="0"/>
              <a:t>string</a:t>
            </a:r>
            <a:r>
              <a:rPr lang="en-US" dirty="0" smtClean="0"/>
              <a:t>, </a:t>
            </a:r>
            <a:r>
              <a:rPr lang="en-US" dirty="0" err="1" smtClean="0"/>
              <a:t>gpa</a:t>
            </a:r>
            <a:r>
              <a:rPr lang="en-US" dirty="0" smtClean="0"/>
              <a:t>: </a:t>
            </a:r>
            <a:r>
              <a:rPr lang="en-US" i="1" dirty="0" smtClean="0"/>
              <a:t>float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Courses</a:t>
            </a:r>
            <a:r>
              <a:rPr lang="en-US" dirty="0" smtClean="0"/>
              <a:t>(cid: </a:t>
            </a:r>
            <a:r>
              <a:rPr lang="en-US" i="1" dirty="0" smtClean="0"/>
              <a:t>string</a:t>
            </a:r>
            <a:r>
              <a:rPr lang="en-US" dirty="0" smtClean="0"/>
              <a:t>, </a:t>
            </a:r>
            <a:r>
              <a:rPr lang="en-US" dirty="0" err="1" smtClean="0"/>
              <a:t>cname</a:t>
            </a:r>
            <a:r>
              <a:rPr lang="en-US" dirty="0" smtClean="0"/>
              <a:t>: </a:t>
            </a:r>
            <a:r>
              <a:rPr lang="en-US" i="1" dirty="0" smtClean="0"/>
              <a:t>string</a:t>
            </a:r>
            <a:r>
              <a:rPr lang="en-US" dirty="0" smtClean="0"/>
              <a:t>, credits: </a:t>
            </a:r>
            <a:r>
              <a:rPr lang="en-US" i="1" dirty="0" err="1" smtClean="0"/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Enrolled</a:t>
            </a:r>
            <a:r>
              <a:rPr lang="en-US" dirty="0" smtClean="0"/>
              <a:t>(</a:t>
            </a:r>
            <a:r>
              <a:rPr lang="en-US" dirty="0" err="1" smtClean="0"/>
              <a:t>sid</a:t>
            </a:r>
            <a:r>
              <a:rPr lang="en-US" dirty="0" smtClean="0"/>
              <a:t>: </a:t>
            </a:r>
            <a:r>
              <a:rPr lang="en-US" i="1" dirty="0" smtClean="0"/>
              <a:t>string, </a:t>
            </a:r>
            <a:r>
              <a:rPr lang="en-US" dirty="0" smtClean="0"/>
              <a:t>cid</a:t>
            </a:r>
            <a:r>
              <a:rPr lang="en-US" i="1" dirty="0" smtClean="0"/>
              <a:t>: string, </a:t>
            </a:r>
            <a:r>
              <a:rPr lang="en-US" dirty="0" smtClean="0"/>
              <a:t>grade</a:t>
            </a:r>
            <a:r>
              <a:rPr lang="en-US" i="1" dirty="0" smtClean="0"/>
              <a:t>: string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52163"/>
              </p:ext>
            </p:extLst>
          </p:nvPr>
        </p:nvGraphicFramePr>
        <p:xfrm>
          <a:off x="1676400" y="3614928"/>
          <a:ext cx="2514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sid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Name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Gpa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Bob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Mary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3.8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513446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Students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04012"/>
              </p:ext>
            </p:extLst>
          </p:nvPr>
        </p:nvGraphicFramePr>
        <p:xfrm>
          <a:off x="7696200" y="3614928"/>
          <a:ext cx="2895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cid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cname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credits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564-2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308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417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3400" y="513446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Courses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15663"/>
              </p:ext>
            </p:extLst>
          </p:nvPr>
        </p:nvGraphicFramePr>
        <p:xfrm>
          <a:off x="4572000" y="5062728"/>
          <a:ext cx="2895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sid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cid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Grade</a:t>
                      </a:r>
                      <a:endParaRPr lang="en-US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564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9200" y="6048864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Enrolled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286000" y="4834128"/>
            <a:ext cx="2362200" cy="914400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43600" y="4300728"/>
            <a:ext cx="1752600" cy="1414272"/>
          </a:xfrm>
          <a:prstGeom prst="straightConnector1">
            <a:avLst/>
          </a:prstGeom>
          <a:ln w="508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3693629"/>
            <a:ext cx="1752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Corresponding </a:t>
            </a:r>
            <a:r>
              <a:rPr lang="en-US" sz="2000" i="1" dirty="0" smtClean="0"/>
              <a:t>keys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780" y="-22510"/>
              <a:ext cx="1995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&gt;  Data models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5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Schema…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Physical Schema</a:t>
            </a:r>
            <a:r>
              <a:rPr lang="en-US" dirty="0" smtClean="0"/>
              <a:t>: describes data layout</a:t>
            </a:r>
          </a:p>
          <a:p>
            <a:pPr lvl="1"/>
            <a:r>
              <a:rPr lang="en-US" dirty="0" smtClean="0"/>
              <a:t>Relations as unordered files</a:t>
            </a:r>
          </a:p>
          <a:p>
            <a:pPr lvl="1"/>
            <a:r>
              <a:rPr lang="en-US" dirty="0" smtClean="0"/>
              <a:t>Some data in sorted order (index)</a:t>
            </a:r>
          </a:p>
          <a:p>
            <a:endParaRPr lang="en-US" i="1" dirty="0" smtClean="0"/>
          </a:p>
          <a:p>
            <a:r>
              <a:rPr lang="en-US" i="1" dirty="0" smtClean="0"/>
              <a:t>Logical Schema: </a:t>
            </a:r>
            <a:r>
              <a:rPr lang="en-US" dirty="0" smtClean="0"/>
              <a:t>Previous slide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External Schema</a:t>
            </a:r>
            <a:r>
              <a:rPr lang="en-US" dirty="0" smtClean="0"/>
              <a:t>: (Views)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Course_info</a:t>
            </a:r>
            <a:r>
              <a:rPr lang="en-US" dirty="0" smtClean="0"/>
              <a:t>(cid: </a:t>
            </a:r>
            <a:r>
              <a:rPr lang="en-US" i="1" dirty="0" smtClean="0"/>
              <a:t>string</a:t>
            </a:r>
            <a:r>
              <a:rPr lang="en-US" dirty="0" smtClean="0"/>
              <a:t>, enrollment: </a:t>
            </a:r>
            <a:r>
              <a:rPr lang="en-US" i="1" dirty="0" smtClean="0"/>
              <a:t>integer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Derived from other tables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99120" y="449371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Applications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0" y="274096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Administrators</a:t>
            </a:r>
          </a:p>
        </p:txBody>
      </p:sp>
      <p:sp>
        <p:nvSpPr>
          <p:cNvPr id="11" name="Up Arrow 10"/>
          <p:cNvSpPr/>
          <p:nvPr/>
        </p:nvSpPr>
        <p:spPr>
          <a:xfrm>
            <a:off x="8077200" y="2667000"/>
            <a:ext cx="304800" cy="609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077200" y="4457848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80" y="-22510"/>
              <a:ext cx="1801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&gt;  Schemata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Concept:</a:t>
            </a:r>
            <a:r>
              <a:rPr lang="en-US" dirty="0" smtClean="0"/>
              <a:t> Applications do not need to worry about </a:t>
            </a:r>
            <a:r>
              <a:rPr lang="en-US" i="1" dirty="0" smtClean="0"/>
              <a:t>how the data is structured and stored</a:t>
            </a:r>
          </a:p>
          <a:p>
            <a:pPr marL="0" indent="0"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686475"/>
            <a:ext cx="525170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+mj-lt"/>
              </a:rPr>
              <a:t>Logical data independence: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protection from changes in the </a:t>
            </a:r>
            <a:r>
              <a:rPr lang="en-US" sz="2800" i="1" dirty="0">
                <a:latin typeface="+mj-lt"/>
              </a:rPr>
              <a:t>logical structure of </a:t>
            </a:r>
            <a:r>
              <a:rPr lang="en-US" sz="2800" i="1">
                <a:latin typeface="+mj-lt"/>
              </a:rPr>
              <a:t>the </a:t>
            </a:r>
            <a:r>
              <a:rPr lang="en-US" sz="2800" i="1" smtClean="0">
                <a:latin typeface="+mj-lt"/>
              </a:rPr>
              <a:t>data</a:t>
            </a:r>
            <a:endParaRPr lang="en-US" sz="2800" i="1" u="sng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364250"/>
            <a:ext cx="525170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+mj-lt"/>
              </a:rPr>
              <a:t>Physical data independence: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protection from </a:t>
            </a:r>
            <a:r>
              <a:rPr lang="en-US" sz="2800" i="1" dirty="0">
                <a:latin typeface="+mj-lt"/>
              </a:rPr>
              <a:t>physical </a:t>
            </a:r>
            <a:r>
              <a:rPr lang="en-US" sz="2800" i="1">
                <a:latin typeface="+mj-lt"/>
              </a:rPr>
              <a:t>layout </a:t>
            </a:r>
            <a:r>
              <a:rPr lang="en-US" sz="2800" i="1" smtClean="0">
                <a:latin typeface="+mj-lt"/>
              </a:rPr>
              <a:t>changes</a:t>
            </a:r>
            <a:endParaRPr lang="en-US" sz="2800" u="sng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304" y="6176962"/>
            <a:ext cx="8077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One </a:t>
            </a:r>
            <a:r>
              <a:rPr lang="en-US" sz="2800" dirty="0">
                <a:latin typeface="+mj-lt"/>
              </a:rPr>
              <a:t>of the most important reasons to use a DBMS</a:t>
            </a:r>
            <a:endParaRPr lang="en-US" sz="2800" b="1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801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&gt;  Schemata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348984" y="2686475"/>
            <a:ext cx="4066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I.e., should not need to ask: can </a:t>
            </a:r>
            <a:r>
              <a:rPr lang="en-US" i="1" dirty="0"/>
              <a:t>we add  a new entity or attribute without rewriting the application</a:t>
            </a:r>
            <a:r>
              <a:rPr lang="en-US" i="1" dirty="0" smtClean="0"/>
              <a:t>?</a:t>
            </a:r>
            <a:endParaRPr lang="en-US" i="1" u="sng" dirty="0"/>
          </a:p>
        </p:txBody>
      </p:sp>
      <p:sp>
        <p:nvSpPr>
          <p:cNvPr id="12" name="Rectangle 11"/>
          <p:cNvSpPr/>
          <p:nvPr/>
        </p:nvSpPr>
        <p:spPr>
          <a:xfrm>
            <a:off x="6348984" y="4364250"/>
            <a:ext cx="3901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I.e., should not need to ask: which </a:t>
            </a:r>
            <a:r>
              <a:rPr lang="en-US" i="1" dirty="0"/>
              <a:t>disks are the data stored </a:t>
            </a:r>
            <a:r>
              <a:rPr lang="en-US" i="1" dirty="0" smtClean="0"/>
              <a:t>on</a:t>
            </a:r>
            <a:r>
              <a:rPr lang="en-US" i="1" dirty="0"/>
              <a:t>? Is the data indexed</a:t>
            </a:r>
            <a:r>
              <a:rPr lang="en-US" i="1" dirty="0" smtClean="0"/>
              <a:t>?</a:t>
            </a:r>
            <a:endParaRPr lang="en-US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Activity-1-2.ipynb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24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  &gt;  ACTIVITY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7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Overview of DBMS </a:t>
            </a:r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concepts &amp;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4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Many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1061656"/>
          </a:xfrm>
        </p:spPr>
        <p:txBody>
          <a:bodyPr>
            <a:normAutofit/>
          </a:bodyPr>
          <a:lstStyle/>
          <a:p>
            <a:r>
              <a:rPr lang="en-US" dirty="0" smtClean="0"/>
              <a:t>Suppose that our CMS application serves 1000’s of users or more- what are some </a:t>
            </a:r>
            <a:r>
              <a:rPr lang="en-US" b="1" dirty="0" smtClean="0"/>
              <a:t>challenges?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5766960"/>
            <a:ext cx="46939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DBMS allows user to write programs </a:t>
            </a:r>
          </a:p>
          <a:p>
            <a:r>
              <a:rPr lang="en-US" sz="2400" dirty="0">
                <a:latin typeface="+mj-lt"/>
              </a:rPr>
              <a:t>as if they were the </a:t>
            </a:r>
            <a:r>
              <a:rPr lang="en-US" sz="2400" b="1" dirty="0">
                <a:latin typeface="+mj-lt"/>
              </a:rPr>
              <a:t>only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user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094364"/>
            <a:ext cx="469392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latin typeface="+mj-lt"/>
              </a:rPr>
              <a:t>Disk/SSD access is slow, DBMS hide the latency by doing more CPU work concurrently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2345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&gt;  DBMS Challenges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38200" y="2801891"/>
            <a:ext cx="5059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charset="0"/>
              <a:buChar char="•"/>
            </a:pPr>
            <a:r>
              <a:rPr lang="en-US" sz="2400" u="sng" dirty="0"/>
              <a:t>Security</a:t>
            </a:r>
            <a:r>
              <a:rPr lang="en-US" sz="2400" dirty="0"/>
              <a:t>: Different users, different </a:t>
            </a:r>
            <a:r>
              <a:rPr lang="en-US" sz="2400" dirty="0" smtClean="0"/>
              <a:t>roles</a:t>
            </a:r>
          </a:p>
          <a:p>
            <a:pPr lvl="1"/>
            <a:endParaRPr lang="en-US" sz="2400" i="1" dirty="0" smtClean="0"/>
          </a:p>
          <a:p>
            <a:pPr lvl="1"/>
            <a:endParaRPr lang="en-US" sz="2400" i="1" dirty="0"/>
          </a:p>
          <a:p>
            <a:pPr marL="742950" lvl="1" indent="-285750">
              <a:buFont typeface="Arial" charset="0"/>
              <a:buChar char="•"/>
            </a:pPr>
            <a:r>
              <a:rPr lang="en-US" sz="2400" u="sng" dirty="0"/>
              <a:t>Performance</a:t>
            </a:r>
            <a:r>
              <a:rPr lang="en-US" sz="2400" dirty="0"/>
              <a:t>: Need to provide concurrent access</a:t>
            </a:r>
          </a:p>
          <a:p>
            <a:pPr lvl="1"/>
            <a:endParaRPr lang="en-US" sz="2400" i="1" dirty="0"/>
          </a:p>
          <a:p>
            <a:pPr lvl="1"/>
            <a:endParaRPr lang="en-US" sz="2400" i="1" dirty="0"/>
          </a:p>
          <a:p>
            <a:pPr marL="742950" lvl="1" indent="-285750">
              <a:buFont typeface="Arial" charset="0"/>
              <a:buChar char="•"/>
            </a:pPr>
            <a:r>
              <a:rPr lang="en-US" sz="2400" u="sng" dirty="0"/>
              <a:t>Consistency</a:t>
            </a:r>
            <a:r>
              <a:rPr lang="en-US" sz="2400" dirty="0"/>
              <a:t>: Concurrency can lead to update problems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2977652"/>
            <a:ext cx="342747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i="1" dirty="0" smtClean="0"/>
              <a:t>We won’t look at too much in this course, but is </a:t>
            </a:r>
            <a:r>
              <a:rPr lang="en-US" i="1" u="sng" dirty="0" smtClean="0"/>
              <a:t>extremely</a:t>
            </a:r>
            <a:r>
              <a:rPr lang="en-US" i="1" dirty="0" smtClean="0"/>
              <a:t> important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74864" cy="4882895"/>
          </a:xfrm>
        </p:spPr>
        <p:txBody>
          <a:bodyPr>
            <a:normAutofit/>
          </a:bodyPr>
          <a:lstStyle/>
          <a:p>
            <a:r>
              <a:rPr lang="en-US" dirty="0" smtClean="0"/>
              <a:t>A key concept is the </a:t>
            </a:r>
            <a:r>
              <a:rPr lang="en-US" b="1" dirty="0" smtClean="0"/>
              <a:t>transaction (TXN)</a:t>
            </a:r>
            <a:r>
              <a:rPr lang="en-US" dirty="0" smtClean="0"/>
              <a:t>: an</a:t>
            </a:r>
            <a:r>
              <a:rPr lang="en-US" i="1" dirty="0" smtClean="0"/>
              <a:t> </a:t>
            </a:r>
            <a:r>
              <a:rPr lang="en-US" b="1" dirty="0" smtClean="0"/>
              <a:t>atomic</a:t>
            </a:r>
            <a:r>
              <a:rPr lang="en-US" i="1" dirty="0" smtClean="0"/>
              <a:t> </a:t>
            </a:r>
            <a:r>
              <a:rPr lang="en-US" dirty="0" smtClean="0"/>
              <a:t>sequence of db actions (reads/writes)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76981" y="1600201"/>
            <a:ext cx="30236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+mj-lt"/>
              </a:rPr>
              <a:t>Atomicity</a:t>
            </a:r>
            <a:r>
              <a:rPr lang="en-US" sz="2400" dirty="0">
                <a:latin typeface="+mj-lt"/>
              </a:rPr>
              <a:t>: An action either completes </a:t>
            </a:r>
            <a:r>
              <a:rPr lang="en-US" sz="2400" i="1" dirty="0">
                <a:latin typeface="+mj-lt"/>
              </a:rPr>
              <a:t>entirely</a:t>
            </a:r>
            <a:r>
              <a:rPr lang="en-US" sz="2400" dirty="0">
                <a:latin typeface="+mj-lt"/>
              </a:rPr>
              <a:t> or </a:t>
            </a:r>
            <a:r>
              <a:rPr lang="en-US" sz="2400" i="1" dirty="0">
                <a:latin typeface="+mj-lt"/>
              </a:rPr>
              <a:t>not at 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345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3  &gt;  DBMS Challenges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74693"/>
              </p:ext>
            </p:extLst>
          </p:nvPr>
        </p:nvGraphicFramePr>
        <p:xfrm>
          <a:off x="605855" y="2943321"/>
          <a:ext cx="2794827" cy="1645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1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3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 Acct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Balance</a:t>
                      </a:r>
                      <a:endParaRPr lang="en-US" sz="30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smtClean="0"/>
                        <a:t>a10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smtClean="0"/>
                        <a:t>20,000</a:t>
                      </a:r>
                      <a:endParaRPr lang="en-US" sz="30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smtClean="0"/>
                        <a:t>a20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smtClean="0"/>
                        <a:t>15,000</a:t>
                      </a:r>
                      <a:endParaRPr lang="en-US" sz="30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34423"/>
              </p:ext>
            </p:extLst>
          </p:nvPr>
        </p:nvGraphicFramePr>
        <p:xfrm>
          <a:off x="8991376" y="2943321"/>
          <a:ext cx="2794827" cy="1645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11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3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 Acct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Balance</a:t>
                      </a:r>
                      <a:endParaRPr lang="en-US" sz="30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smtClean="0"/>
                        <a:t>a10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smtClean="0"/>
                        <a:t>17,000</a:t>
                      </a:r>
                      <a:endParaRPr lang="en-US" sz="30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smtClean="0"/>
                        <a:t>a20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 baseline="0" dirty="0" smtClean="0"/>
                        <a:t>18,000</a:t>
                      </a:r>
                      <a:endParaRPr lang="en-US" sz="30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78964" y="3027617"/>
            <a:ext cx="5082633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Transfer $3k from a10 to a20: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Debit $3k from a10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Credit $3k to a20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8965" y="4931839"/>
            <a:ext cx="496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000" dirty="0" smtClean="0"/>
              <a:t>Crash before 1,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000" dirty="0"/>
              <a:t>A</a:t>
            </a:r>
            <a:r>
              <a:rPr lang="en-US" sz="3000" dirty="0" smtClean="0"/>
              <a:t>fter 1 but before 2, 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000" dirty="0"/>
              <a:t>A</a:t>
            </a:r>
            <a:r>
              <a:rPr lang="en-US" sz="3000" dirty="0" smtClean="0"/>
              <a:t>fter 2.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8780" y="5061584"/>
            <a:ext cx="3628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Written naively, in which states is </a:t>
            </a:r>
            <a:r>
              <a:rPr lang="en-US" sz="3000" b="1" dirty="0" smtClean="0"/>
              <a:t>atomicity</a:t>
            </a:r>
            <a:r>
              <a:rPr lang="en-US" sz="3000" dirty="0" smtClean="0"/>
              <a:t> preserved?</a:t>
            </a:r>
            <a:endParaRPr lang="en-US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8840036" y="5150915"/>
            <a:ext cx="309750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DB Always preserves atomicity!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5" grpId="0"/>
      <p:bldP spid="16" grpId="0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674864" cy="4882895"/>
          </a:xfrm>
        </p:spPr>
        <p:txBody>
          <a:bodyPr>
            <a:normAutofit/>
          </a:bodyPr>
          <a:lstStyle/>
          <a:p>
            <a:r>
              <a:rPr lang="en-US" dirty="0" smtClean="0"/>
              <a:t>A key concept is the </a:t>
            </a:r>
            <a:r>
              <a:rPr lang="en-US" b="1" dirty="0" smtClean="0"/>
              <a:t>transaction (TXN)</a:t>
            </a:r>
            <a:r>
              <a:rPr lang="en-US" dirty="0" smtClean="0"/>
              <a:t>: an</a:t>
            </a:r>
            <a:r>
              <a:rPr lang="en-US" i="1" dirty="0" smtClean="0"/>
              <a:t> </a:t>
            </a:r>
            <a:r>
              <a:rPr lang="en-US" b="1" dirty="0" smtClean="0"/>
              <a:t>atomic</a:t>
            </a:r>
            <a:r>
              <a:rPr lang="en-US" i="1" dirty="0" smtClean="0"/>
              <a:t> </a:t>
            </a:r>
            <a:r>
              <a:rPr lang="en-US" dirty="0" smtClean="0"/>
              <a:t>sequence of db actions (reads/writes)</a:t>
            </a:r>
          </a:p>
          <a:p>
            <a:pPr lvl="1"/>
            <a:r>
              <a:rPr lang="en-US" dirty="0" smtClean="0"/>
              <a:t>If a user cancels a TXN, it should be as if nothing happened!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Transactions leave the DB in a </a:t>
            </a:r>
            <a:r>
              <a:rPr lang="en-US" b="1" dirty="0" smtClean="0"/>
              <a:t>consistent</a:t>
            </a:r>
            <a:r>
              <a:rPr lang="en-US" dirty="0" smtClean="0"/>
              <a:t> state</a:t>
            </a:r>
          </a:p>
          <a:p>
            <a:pPr lvl="1"/>
            <a:r>
              <a:rPr lang="en-US" dirty="0" smtClean="0"/>
              <a:t>Users may write </a:t>
            </a:r>
            <a:r>
              <a:rPr lang="en-US" u="sng" dirty="0" smtClean="0"/>
              <a:t>integrity constraints</a:t>
            </a:r>
            <a:r>
              <a:rPr lang="en-US" i="1" dirty="0" smtClean="0"/>
              <a:t>,</a:t>
            </a:r>
            <a:r>
              <a:rPr lang="en-US" dirty="0" smtClean="0"/>
              <a:t> e.g., ‘each course is assigned to exactly one room’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32520" y="1600201"/>
            <a:ext cx="30236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+mj-lt"/>
              </a:rPr>
              <a:t>Atomicity</a:t>
            </a:r>
            <a:r>
              <a:rPr lang="en-US" sz="2400" dirty="0">
                <a:latin typeface="+mj-lt"/>
              </a:rPr>
              <a:t>: An action either completes </a:t>
            </a:r>
            <a:r>
              <a:rPr lang="en-US" sz="2400" i="1" dirty="0">
                <a:latin typeface="+mj-lt"/>
              </a:rPr>
              <a:t>entirely</a:t>
            </a:r>
            <a:r>
              <a:rPr lang="en-US" sz="2400" dirty="0">
                <a:latin typeface="+mj-lt"/>
              </a:rPr>
              <a:t> or </a:t>
            </a:r>
            <a:r>
              <a:rPr lang="en-US" sz="2400" i="1" dirty="0">
                <a:latin typeface="+mj-lt"/>
              </a:rPr>
              <a:t>not at 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345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3  &gt;  DBMS Challenges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32520" y="3793610"/>
            <a:ext cx="302361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j-lt"/>
              </a:rPr>
              <a:t>Consistency</a:t>
            </a:r>
            <a:r>
              <a:rPr lang="en-US" sz="2400" dirty="0" smtClean="0">
                <a:latin typeface="+mj-lt"/>
              </a:rPr>
              <a:t>: An action results in a state which conforms to all integrity constraints</a:t>
            </a:r>
            <a:endParaRPr lang="en-US" sz="2400" i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216394"/>
            <a:ext cx="716737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However</a:t>
            </a:r>
            <a:r>
              <a:rPr lang="en-US" sz="2400" b="1" dirty="0" smtClean="0"/>
              <a:t>,</a:t>
            </a:r>
            <a:r>
              <a:rPr lang="en-US" sz="2400" dirty="0" smtClean="0"/>
              <a:t> note that the DBMS </a:t>
            </a:r>
            <a:r>
              <a:rPr lang="en-US" sz="2400" dirty="0"/>
              <a:t>does not understand the </a:t>
            </a:r>
            <a:r>
              <a:rPr lang="en-US" sz="2400" i="1" dirty="0"/>
              <a:t>real</a:t>
            </a:r>
            <a:r>
              <a:rPr lang="en-US" sz="2400" dirty="0"/>
              <a:t> </a:t>
            </a:r>
            <a:r>
              <a:rPr lang="en-US" sz="2400" dirty="0" smtClean="0"/>
              <a:t>meaning of the constraints– </a:t>
            </a:r>
            <a:r>
              <a:rPr lang="en-US" sz="2400" dirty="0"/>
              <a:t>consistency burden is still on the user!</a:t>
            </a:r>
          </a:p>
        </p:txBody>
      </p:sp>
    </p:spTree>
    <p:extLst>
      <p:ext uri="{BB962C8B-B14F-4D97-AF65-F5344CB8AC3E}">
        <p14:creationId xmlns:p14="http://schemas.microsoft.com/office/powerpoint/2010/main" val="13116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Scheduling Concurrent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2"/>
            <a:ext cx="7674864" cy="42459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DBMS ensures that the execution </a:t>
            </a:r>
            <a:r>
              <a:rPr lang="en-US" dirty="0"/>
              <a:t>of {T</a:t>
            </a:r>
            <a:r>
              <a:rPr lang="en-US" baseline="-25000" dirty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T</a:t>
            </a:r>
            <a:r>
              <a:rPr lang="en-US" baseline="-25000" dirty="0" err="1" smtClean="0"/>
              <a:t>n</a:t>
            </a:r>
            <a:r>
              <a:rPr lang="en-US" dirty="0"/>
              <a:t>} is equivalent to some </a:t>
            </a:r>
            <a:r>
              <a:rPr lang="en-US" b="1" dirty="0"/>
              <a:t>serial</a:t>
            </a:r>
            <a:r>
              <a:rPr lang="en-US" i="1" dirty="0"/>
              <a:t> </a:t>
            </a:r>
            <a:r>
              <a:rPr lang="en-US" dirty="0" smtClean="0"/>
              <a:t>execution</a:t>
            </a:r>
          </a:p>
          <a:p>
            <a:pPr lvl="1"/>
            <a:endParaRPr lang="en-US" dirty="0"/>
          </a:p>
          <a:p>
            <a:r>
              <a:rPr lang="en-US" dirty="0" smtClean="0"/>
              <a:t>One way to accomplish this: </a:t>
            </a:r>
            <a:r>
              <a:rPr lang="en-US" b="1" dirty="0" smtClean="0"/>
              <a:t>Locking</a:t>
            </a:r>
          </a:p>
          <a:p>
            <a:pPr lvl="1"/>
            <a:r>
              <a:rPr lang="en-US" dirty="0"/>
              <a:t>Before reading or writing, transaction requires a lock from DBMS, holds until the end</a:t>
            </a:r>
          </a:p>
          <a:p>
            <a:pPr lvl="1"/>
            <a:endParaRPr lang="en-US" i="1" dirty="0" smtClean="0"/>
          </a:p>
          <a:p>
            <a:r>
              <a:rPr lang="en-US" b="1" dirty="0" smtClean="0"/>
              <a:t>Key Idea</a:t>
            </a:r>
            <a:r>
              <a:rPr lang="en-US" i="1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If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wants to write to an item x and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wants to read x, then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b="1" dirty="0"/>
              <a:t>conflict</a:t>
            </a:r>
            <a:r>
              <a:rPr lang="en-US" i="1" dirty="0"/>
              <a:t>.  </a:t>
            </a:r>
            <a:r>
              <a:rPr lang="en-US" dirty="0"/>
              <a:t>Solution via locking:</a:t>
            </a:r>
            <a:endParaRPr lang="en-US" i="1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only </a:t>
            </a:r>
            <a:r>
              <a:rPr lang="en-US" dirty="0"/>
              <a:t>one winner gets the </a:t>
            </a:r>
            <a:r>
              <a:rPr lang="en-US" dirty="0" smtClean="0"/>
              <a:t>lock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loser </a:t>
            </a:r>
            <a:r>
              <a:rPr lang="en-US" dirty="0"/>
              <a:t>is </a:t>
            </a:r>
            <a:r>
              <a:rPr lang="en-US" dirty="0" smtClean="0"/>
              <a:t>blocked (waits) </a:t>
            </a:r>
            <a:r>
              <a:rPr lang="en-US" dirty="0"/>
              <a:t>until winner </a:t>
            </a:r>
            <a:r>
              <a:rPr lang="en-US" dirty="0" smtClean="0"/>
              <a:t>finishes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2520" y="1600201"/>
            <a:ext cx="3023616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 set of TXNs is </a:t>
            </a:r>
            <a:r>
              <a:rPr lang="en-US" sz="2400" b="1" u="sng" dirty="0" smtClean="0">
                <a:latin typeface="+mj-lt"/>
              </a:rPr>
              <a:t>isolated</a:t>
            </a:r>
            <a:r>
              <a:rPr lang="en-US" sz="2400" dirty="0" smtClean="0">
                <a:latin typeface="+mj-lt"/>
              </a:rPr>
              <a:t> if their effect is as if all were executed serially</a:t>
            </a:r>
            <a:endParaRPr lang="en-US" sz="2400" i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345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&gt;  DBMS Challenges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610599" y="3907140"/>
            <a:ext cx="3227481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/>
              <a:t>What if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and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need X and Y, and T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asks </a:t>
            </a:r>
            <a:r>
              <a:rPr lang="en-US" sz="2000" dirty="0"/>
              <a:t>for X before </a:t>
            </a:r>
            <a:r>
              <a:rPr lang="en-US" sz="2000" dirty="0" err="1"/>
              <a:t>T</a:t>
            </a:r>
            <a:r>
              <a:rPr lang="en-US" sz="2000" baseline="-25000" dirty="0" err="1"/>
              <a:t>j</a:t>
            </a:r>
            <a:r>
              <a:rPr lang="en-US" sz="2000" baseline="-25000" dirty="0"/>
              <a:t>,</a:t>
            </a:r>
            <a:r>
              <a:rPr lang="en-US" sz="2000" dirty="0"/>
              <a:t> and </a:t>
            </a:r>
            <a:r>
              <a:rPr lang="en-US" sz="2000" dirty="0" err="1"/>
              <a:t>T</a:t>
            </a:r>
            <a:r>
              <a:rPr lang="en-US" sz="2000" baseline="-25000" dirty="0" err="1"/>
              <a:t>j</a:t>
            </a:r>
            <a:r>
              <a:rPr lang="en-US" sz="2000" dirty="0"/>
              <a:t> asks for Y before T</a:t>
            </a:r>
            <a:r>
              <a:rPr lang="en-US" sz="2000" baseline="-25000" dirty="0"/>
              <a:t>i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-&gt; </a:t>
            </a:r>
            <a:r>
              <a:rPr lang="en-US" sz="2000" i="1" dirty="0" smtClean="0"/>
              <a:t>Deadlock!  </a:t>
            </a:r>
            <a:r>
              <a:rPr lang="en-US" sz="2000" dirty="0" smtClean="0"/>
              <a:t>One is aborted…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813304" y="6122015"/>
            <a:ext cx="65653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All concurrency issues handled by the DBMS…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76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0" y="1494481"/>
            <a:ext cx="3962743" cy="39627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75" y="776073"/>
            <a:ext cx="1549400" cy="154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585" y="776073"/>
            <a:ext cx="1549400" cy="154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962" y="776073"/>
            <a:ext cx="4876800" cy="166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575" y="2917053"/>
            <a:ext cx="4597400" cy="1765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9438" y="5256256"/>
            <a:ext cx="75870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Increasingly many companies see themselves as </a:t>
            </a:r>
            <a:r>
              <a:rPr lang="en-US" sz="4000" b="1" dirty="0" smtClean="0">
                <a:latin typeface="+mj-lt"/>
              </a:rPr>
              <a:t>data driven</a:t>
            </a:r>
            <a:r>
              <a:rPr lang="en-US" sz="4000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12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Atomicity &amp; Durability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2"/>
            <a:ext cx="7674864" cy="4245930"/>
          </a:xfrm>
        </p:spPr>
        <p:txBody>
          <a:bodyPr>
            <a:normAutofit/>
          </a:bodyPr>
          <a:lstStyle/>
          <a:p>
            <a:r>
              <a:rPr lang="en-US" dirty="0" smtClean="0"/>
              <a:t>DBMS </a:t>
            </a:r>
            <a:r>
              <a:rPr lang="en-US" dirty="0"/>
              <a:t>ensures </a:t>
            </a:r>
            <a:r>
              <a:rPr lang="en-US" b="1" dirty="0" smtClean="0"/>
              <a:t>atomicity</a:t>
            </a:r>
            <a:r>
              <a:rPr lang="en-US" dirty="0" smtClean="0"/>
              <a:t> even </a:t>
            </a:r>
            <a:r>
              <a:rPr lang="en-US" dirty="0"/>
              <a:t>if a </a:t>
            </a:r>
            <a:r>
              <a:rPr lang="en-US" dirty="0" smtClean="0"/>
              <a:t>TXN crashes!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One way to accomplish this: </a:t>
            </a:r>
            <a:r>
              <a:rPr lang="en-US" b="1" dirty="0" smtClean="0"/>
              <a:t>Write-ahead logging (WAL)</a:t>
            </a:r>
            <a:endParaRPr lang="en-US" b="1" dirty="0"/>
          </a:p>
          <a:p>
            <a:pPr lvl="1"/>
            <a:endParaRPr lang="en-US" i="1" dirty="0" smtClean="0"/>
          </a:p>
          <a:p>
            <a:r>
              <a:rPr lang="en-US" b="1" dirty="0" smtClean="0"/>
              <a:t>Key Idea</a:t>
            </a:r>
            <a:r>
              <a:rPr lang="en-US" i="1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Keep a log of all the writes done.</a:t>
            </a:r>
          </a:p>
          <a:p>
            <a:pPr lvl="1"/>
            <a:r>
              <a:rPr lang="en-US" dirty="0" smtClean="0"/>
              <a:t>After a crash, the partially executed TXNs are undone using the </a:t>
            </a:r>
            <a:r>
              <a:rPr lang="en-US" u="sng" dirty="0" smtClean="0"/>
              <a:t>log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0600" y="2386233"/>
            <a:ext cx="302361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j-lt"/>
              </a:rPr>
              <a:t>Write-ahead Logging (WAL):</a:t>
            </a:r>
            <a:r>
              <a:rPr lang="en-US" sz="2400" dirty="0" smtClean="0">
                <a:latin typeface="+mj-lt"/>
              </a:rPr>
              <a:t> Before any action is finalized, a corresponding log entry is forced to disk</a:t>
            </a:r>
            <a:endParaRPr lang="en-US" sz="2400" i="1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345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&gt;  DBMS Challenges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610600" y="4786823"/>
            <a:ext cx="29443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i="1" dirty="0" smtClean="0"/>
              <a:t>We assume that the log is on “stable” storage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2471928" y="6125517"/>
            <a:ext cx="72481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All atomicity issues also handled by the DBMS…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06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888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 Well-Designed DBMS makes many people happy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9424"/>
            <a:ext cx="8232648" cy="40291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End users and DBMS vendors</a:t>
            </a:r>
          </a:p>
          <a:p>
            <a:pPr lvl="1"/>
            <a:r>
              <a:rPr lang="en-US" dirty="0" smtClean="0"/>
              <a:t>Reduces cost and makes money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DB application programmers</a:t>
            </a:r>
          </a:p>
          <a:p>
            <a:pPr lvl="1"/>
            <a:r>
              <a:rPr lang="en-US" dirty="0" smtClean="0"/>
              <a:t>Can handle more users, faster, for cheaper, and with better reliability / security guarantees!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Database administrators (DBA)</a:t>
            </a:r>
          </a:p>
          <a:p>
            <a:pPr lvl="1"/>
            <a:r>
              <a:rPr lang="en-US" dirty="0" smtClean="0"/>
              <a:t>Easier time of designing logical/physical schema, handling security/authorization, tuning, crash recovery, and more…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70848" y="4851250"/>
            <a:ext cx="248716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Must </a:t>
            </a:r>
            <a:r>
              <a:rPr lang="en-US" sz="2000" i="1" dirty="0" smtClean="0">
                <a:latin typeface="+mj-lt"/>
              </a:rPr>
              <a:t>still understand </a:t>
            </a:r>
            <a:endParaRPr lang="en-US" sz="2000" i="1" dirty="0">
              <a:latin typeface="+mj-lt"/>
            </a:endParaRPr>
          </a:p>
          <a:p>
            <a:r>
              <a:rPr lang="en-US" sz="2000" i="1" dirty="0">
                <a:latin typeface="+mj-lt"/>
              </a:rPr>
              <a:t>DB internals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73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&gt;  Summary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DBMS are used to maintain, query, and manage large datasets.</a:t>
            </a:r>
          </a:p>
          <a:p>
            <a:pPr lvl="1"/>
            <a:r>
              <a:rPr lang="en-US" dirty="0" smtClean="0"/>
              <a:t>Provide concurrency, recovery from crashes, quick application development, integrity, and security</a:t>
            </a:r>
          </a:p>
          <a:p>
            <a:endParaRPr lang="en-US" dirty="0" smtClean="0"/>
          </a:p>
          <a:p>
            <a:r>
              <a:rPr lang="en-US" dirty="0" smtClean="0"/>
              <a:t>Key abstractions give </a:t>
            </a:r>
            <a:r>
              <a:rPr lang="en-US" b="1" dirty="0" smtClean="0"/>
              <a:t>data independence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DBMS R&amp;D is one of the broadest, most exciting fields in CS. </a:t>
            </a:r>
            <a:r>
              <a:rPr lang="en-US" b="1" dirty="0" smtClean="0"/>
              <a:t>Fact!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73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  <a:r>
                <a:rPr lang="en-US" sz="1400" b="1" i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</a:t>
              </a:r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&gt;  Summary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24" y="1699447"/>
            <a:ext cx="2374621" cy="23746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 more “traditional” companies…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85292" y="4876800"/>
            <a:ext cx="7513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https://www.youtube.com/watch?v=yH12xmwsvII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56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063"/>
            <a:ext cx="10515600" cy="2852737"/>
          </a:xfrm>
        </p:spPr>
        <p:txBody>
          <a:bodyPr/>
          <a:lstStyle/>
          <a:p>
            <a:r>
              <a:rPr lang="en-US" dirty="0" smtClean="0"/>
              <a:t>The world is increasingly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driven by data…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503613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This class teaches </a:t>
            </a:r>
            <a:r>
              <a:rPr lang="en-US" b="1" dirty="0" smtClean="0"/>
              <a:t>the basics </a:t>
            </a:r>
            <a:r>
              <a:rPr lang="en-US" dirty="0" smtClean="0"/>
              <a:t>of how to use &amp; manage data.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37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709738"/>
            <a:ext cx="11312769" cy="2852737"/>
          </a:xfrm>
        </p:spPr>
        <p:txBody>
          <a:bodyPr/>
          <a:lstStyle/>
          <a:p>
            <a:r>
              <a:rPr lang="en-US" dirty="0" smtClean="0"/>
              <a:t>1. Examples of data in various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various forms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CSV (Comma-Separated Values) that in turn can be in spreadsheet format such as Excel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hlinkClick r:id="rId2" action="ppaction://hlinkfile"/>
              </a:rPr>
              <a:t>Congress terms data </a:t>
            </a:r>
            <a:r>
              <a:rPr lang="en-US" dirty="0" smtClean="0"/>
              <a:t>(80</a:t>
            </a:r>
            <a:r>
              <a:rPr lang="en-US" baseline="30000" dirty="0" smtClean="0"/>
              <a:t>th</a:t>
            </a:r>
            <a:r>
              <a:rPr lang="en-US" dirty="0" smtClean="0"/>
              <a:t> through 113</a:t>
            </a:r>
            <a:r>
              <a:rPr lang="en-US" baseline="30000" dirty="0" smtClean="0"/>
              <a:t>th</a:t>
            </a:r>
            <a:r>
              <a:rPr lang="en-US" dirty="0" smtClean="0"/>
              <a:t>, or 1947 through 2015)</a:t>
            </a:r>
          </a:p>
          <a:p>
            <a:r>
              <a:rPr lang="en-US" dirty="0" smtClean="0"/>
              <a:t>XML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hlinkClick r:id="rId3" action="ppaction://hlinkpres?slideindex=1&amp;slidetitle="/>
              </a:rPr>
              <a:t>Web IR books</a:t>
            </a:r>
            <a:r>
              <a:rPr lang="en-US" dirty="0" smtClean="0"/>
              <a:t> that can be </a:t>
            </a:r>
            <a:r>
              <a:rPr lang="en-US" dirty="0"/>
              <a:t>accessed through </a:t>
            </a:r>
            <a:r>
              <a:rPr lang="en-US" dirty="0">
                <a:hlinkClick r:id="rId4"/>
              </a:rPr>
              <a:t>http://www.eg.bucknell.edu/~</a:t>
            </a:r>
            <a:r>
              <a:rPr lang="en-US" dirty="0" smtClean="0">
                <a:hlinkClick r:id="rId4"/>
              </a:rPr>
              <a:t>xmeng/webir-course/common-files/sortingWebIRTextbooks.html</a:t>
            </a:r>
            <a:endParaRPr lang="en-US" dirty="0" smtClean="0"/>
          </a:p>
          <a:p>
            <a:r>
              <a:rPr lang="en-US" dirty="0" smtClean="0"/>
              <a:t>Problems with these representation are two fold, one is redundancy, the other is hard to </a:t>
            </a:r>
            <a:r>
              <a:rPr lang="en-US" smtClean="0"/>
              <a:t>update or look </a:t>
            </a:r>
            <a:r>
              <a:rPr lang="en-US" dirty="0" smtClean="0"/>
              <a:t>for information (search).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6431" y="679937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Database fills in the gap!</a:t>
            </a:r>
          </a:p>
          <a:p>
            <a:endParaRPr lang="en-US" sz="3600" dirty="0" smtClean="0"/>
          </a:p>
          <a:p>
            <a:r>
              <a:rPr lang="en-US" sz="3600" dirty="0" smtClean="0"/>
              <a:t>A database </a:t>
            </a:r>
            <a:r>
              <a:rPr lang="en-US" sz="3600" dirty="0"/>
              <a:t>is a collection of information that is organized so that it can be easily accessed, managed and updated.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6431" y="4114799"/>
            <a:ext cx="567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http://searchsqlserver.techtarget.com/definition/database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2152</Words>
  <Application>Microsoft Office PowerPoint</Application>
  <PresentationFormat>Widescreen</PresentationFormat>
  <Paragraphs>444</Paragraphs>
  <Slides>42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CSCI 305:  Introduction to Database Systems</vt:lpstr>
      <vt:lpstr>Today’s Lecture</vt:lpstr>
      <vt:lpstr>PowerPoint Presentation</vt:lpstr>
      <vt:lpstr>PowerPoint Presentation</vt:lpstr>
      <vt:lpstr>Even more “traditional” companies…</vt:lpstr>
      <vt:lpstr>The world is increasingly  driven by data… </vt:lpstr>
      <vt:lpstr>1. Examples of data in various forms</vt:lpstr>
      <vt:lpstr>Data in various forms</vt:lpstr>
      <vt:lpstr>PowerPoint Presentation</vt:lpstr>
      <vt:lpstr>2. Motivation</vt:lpstr>
      <vt:lpstr>Big Data Landscape…  Infrastructure is Changing</vt:lpstr>
      <vt:lpstr>Why should you study databases?</vt:lpstr>
      <vt:lpstr>What this course is (and is not)</vt:lpstr>
      <vt:lpstr>3. Admin and setup</vt:lpstr>
      <vt:lpstr>Course Website:   http://www.eg.bucknell.edu/~csci305/</vt:lpstr>
      <vt:lpstr>Lectures and work</vt:lpstr>
      <vt:lpstr>Graded Elements</vt:lpstr>
      <vt:lpstr>What is expected from you </vt:lpstr>
      <vt:lpstr>Lectures: 1st half - from a user’s perspective</vt:lpstr>
      <vt:lpstr>Lectures: 2nd half - understanding how it works</vt:lpstr>
      <vt:lpstr>Setup your gitlab for this course</vt:lpstr>
      <vt:lpstr>Jupyter Notebook “Hello World”</vt:lpstr>
      <vt:lpstr>Jupyter Notebook</vt:lpstr>
      <vt:lpstr>Activity-1-1.ipynb</vt:lpstr>
      <vt:lpstr>4. Overview of the relational data model</vt:lpstr>
      <vt:lpstr>What is a DBMS?</vt:lpstr>
      <vt:lpstr>A Motivating, Running Example</vt:lpstr>
      <vt:lpstr>Data models</vt:lpstr>
      <vt:lpstr>“Relational databases form the bedrock of western civilization”</vt:lpstr>
      <vt:lpstr>Modeling the CMS</vt:lpstr>
      <vt:lpstr>Modeling the CMS</vt:lpstr>
      <vt:lpstr>Other Schema…</vt:lpstr>
      <vt:lpstr>Data independence</vt:lpstr>
      <vt:lpstr>Activity-1-2.ipynb</vt:lpstr>
      <vt:lpstr>5. Overview of DBMS topics</vt:lpstr>
      <vt:lpstr>Challenges with Many Users</vt:lpstr>
      <vt:lpstr>Transactions</vt:lpstr>
      <vt:lpstr>Transactions</vt:lpstr>
      <vt:lpstr>Challenge: Scheduling Concurrent Transactions</vt:lpstr>
      <vt:lpstr>Ensuring Atomicity &amp; Durability</vt:lpstr>
      <vt:lpstr>A Well-Designed DBMS makes many people happy!</vt:lpstr>
      <vt:lpstr>Summary of DBMS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Xiannong Meng</cp:lastModifiedBy>
  <cp:revision>145</cp:revision>
  <cp:lastPrinted>2018-01-16T20:57:01Z</cp:lastPrinted>
  <dcterms:created xsi:type="dcterms:W3CDTF">2015-09-11T05:09:33Z</dcterms:created>
  <dcterms:modified xsi:type="dcterms:W3CDTF">2018-01-16T20:57:32Z</dcterms:modified>
</cp:coreProperties>
</file>