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2"/>
  </p:notesMasterIdLst>
  <p:sldIdLst>
    <p:sldId id="257" r:id="rId2"/>
    <p:sldId id="387" r:id="rId3"/>
    <p:sldId id="368" r:id="rId4"/>
    <p:sldId id="369" r:id="rId5"/>
    <p:sldId id="370" r:id="rId6"/>
    <p:sldId id="259" r:id="rId7"/>
    <p:sldId id="371" r:id="rId8"/>
    <p:sldId id="262" r:id="rId9"/>
    <p:sldId id="372" r:id="rId10"/>
    <p:sldId id="374" r:id="rId11"/>
    <p:sldId id="263" r:id="rId12"/>
    <p:sldId id="373" r:id="rId13"/>
    <p:sldId id="392" r:id="rId14"/>
    <p:sldId id="264" r:id="rId15"/>
    <p:sldId id="266" r:id="rId16"/>
    <p:sldId id="267" r:id="rId17"/>
    <p:sldId id="268" r:id="rId18"/>
    <p:sldId id="270" r:id="rId19"/>
    <p:sldId id="271" r:id="rId20"/>
    <p:sldId id="375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728"/>
    <p:restoredTop sz="93945"/>
  </p:normalViewPr>
  <p:slideViewPr>
    <p:cSldViewPr snapToGrid="0" snapToObjects="1">
      <p:cViewPr varScale="1">
        <p:scale>
          <a:sx n="82" d="100"/>
          <a:sy n="82" d="100"/>
        </p:scale>
        <p:origin x="1410" y="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4DB4B4-F88A-A045-ABD5-7624204FA17F}" type="datetimeFigureOut">
              <a:rPr lang="en-US" smtClean="0"/>
              <a:t>2/7/2018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DFC2BF-AFBC-2D4F-9C77-81B715142B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87780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EC2510-E658-4176-9BC5-3335DBD0E44C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557748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B3FC90D-F5FD-4EC8-9A20-FA926EA35948}" type="slidenum">
              <a:rPr lang="en-US"/>
              <a:pPr/>
              <a:t>12</a:t>
            </a:fld>
            <a:endParaRPr lang="en-US"/>
          </a:p>
        </p:txBody>
      </p:sp>
      <p:sp>
        <p:nvSpPr>
          <p:cNvPr id="2037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3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919663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B3FC90D-F5FD-4EC8-9A20-FA926EA35948}" type="slidenum">
              <a:rPr lang="en-US"/>
              <a:pPr/>
              <a:t>13</a:t>
            </a:fld>
            <a:endParaRPr lang="en-US"/>
          </a:p>
        </p:txBody>
      </p:sp>
      <p:sp>
        <p:nvSpPr>
          <p:cNvPr id="2037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3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660358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1F1DBE1-F881-447A-BD83-525E419A7BDF}" type="slidenum">
              <a:rPr lang="en-US"/>
              <a:pPr/>
              <a:t>14</a:t>
            </a:fld>
            <a:endParaRPr lang="en-US"/>
          </a:p>
        </p:txBody>
      </p:sp>
      <p:sp>
        <p:nvSpPr>
          <p:cNvPr id="2058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5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234091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2537920-C064-4783-BA27-1563C3CA487C}" type="slidenum">
              <a:rPr lang="en-US"/>
              <a:pPr/>
              <a:t>15</a:t>
            </a:fld>
            <a:endParaRPr lang="en-US"/>
          </a:p>
        </p:txBody>
      </p:sp>
      <p:sp>
        <p:nvSpPr>
          <p:cNvPr id="2048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770950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EC2510-E658-4176-9BC5-3335DBD0E44C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739944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EC2510-E658-4176-9BC5-3335DBD0E44C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229411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EC2510-E658-4176-9BC5-3335DBD0E44C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55051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EC2510-E658-4176-9BC5-3335DBD0E44C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835404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07C9EC-6344-46D0-ADA9-294A7D3D533F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82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07C9EC-6344-46D0-ADA9-294A7D3D533F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279411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D7C051A-E1BE-4115-B362-29E8152F7B81}" type="slidenum">
              <a:rPr lang="en-US"/>
              <a:pPr/>
              <a:t>6</a:t>
            </a:fld>
            <a:endParaRPr lang="en-US"/>
          </a:p>
        </p:txBody>
      </p:sp>
      <p:sp>
        <p:nvSpPr>
          <p:cNvPr id="1955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5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674575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EBAFAC4-A9B6-4548-84A8-8CA362D91D62}" type="slidenum">
              <a:rPr lang="en-US"/>
              <a:pPr/>
              <a:t>8</a:t>
            </a:fld>
            <a:endParaRPr lang="en-US"/>
          </a:p>
        </p:txBody>
      </p:sp>
      <p:sp>
        <p:nvSpPr>
          <p:cNvPr id="2027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2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573546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B3FC90D-F5FD-4EC8-9A20-FA926EA35948}" type="slidenum">
              <a:rPr lang="en-US"/>
              <a:pPr/>
              <a:t>9</a:t>
            </a:fld>
            <a:endParaRPr lang="en-US"/>
          </a:p>
        </p:txBody>
      </p:sp>
      <p:sp>
        <p:nvSpPr>
          <p:cNvPr id="2037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3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971431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B3FC90D-F5FD-4EC8-9A20-FA926EA35948}" type="slidenum">
              <a:rPr lang="en-US"/>
              <a:pPr/>
              <a:t>10</a:t>
            </a:fld>
            <a:endParaRPr lang="en-US"/>
          </a:p>
        </p:txBody>
      </p:sp>
      <p:sp>
        <p:nvSpPr>
          <p:cNvPr id="2037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3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133387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B3FC90D-F5FD-4EC8-9A20-FA926EA35948}" type="slidenum">
              <a:rPr lang="en-US"/>
              <a:pPr/>
              <a:t>11</a:t>
            </a:fld>
            <a:endParaRPr lang="en-US"/>
          </a:p>
        </p:txBody>
      </p:sp>
      <p:sp>
        <p:nvSpPr>
          <p:cNvPr id="2037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3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13430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1FEA7-45D8-2D44-B4D3-34CB831CBB98}" type="datetimeFigureOut">
              <a:rPr lang="en-US" smtClean="0"/>
              <a:t>2/7/2018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3F012-ACAC-A44E-A9B3-4984D8786B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57253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1FEA7-45D8-2D44-B4D3-34CB831CBB98}" type="datetimeFigureOut">
              <a:rPr lang="en-US" smtClean="0"/>
              <a:t>2/7/2018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3F012-ACAC-A44E-A9B3-4984D8786B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98400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1FEA7-45D8-2D44-B4D3-34CB831CBB98}" type="datetimeFigureOut">
              <a:rPr lang="en-US" smtClean="0"/>
              <a:t>2/7/2018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3F012-ACAC-A44E-A9B3-4984D8786B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04900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1FEA7-45D8-2D44-B4D3-34CB831CBB98}" type="datetimeFigureOut">
              <a:rPr lang="en-US" smtClean="0"/>
              <a:t>2/7/2018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3F012-ACAC-A44E-A9B3-4984D8786B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76306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1FEA7-45D8-2D44-B4D3-34CB831CBB98}" type="datetimeFigureOut">
              <a:rPr lang="en-US" smtClean="0"/>
              <a:t>2/7/2018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3F012-ACAC-A44E-A9B3-4984D8786B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70879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1FEA7-45D8-2D44-B4D3-34CB831CBB98}" type="datetimeFigureOut">
              <a:rPr lang="en-US" smtClean="0"/>
              <a:t>2/7/2018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3F012-ACAC-A44E-A9B3-4984D8786B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04517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1FEA7-45D8-2D44-B4D3-34CB831CBB98}" type="datetimeFigureOut">
              <a:rPr lang="en-US" smtClean="0"/>
              <a:t>2/7/2018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3F012-ACAC-A44E-A9B3-4984D8786B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98310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1FEA7-45D8-2D44-B4D3-34CB831CBB98}" type="datetimeFigureOut">
              <a:rPr lang="en-US" smtClean="0"/>
              <a:t>2/7/2018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3F012-ACAC-A44E-A9B3-4984D8786B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89549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1FEA7-45D8-2D44-B4D3-34CB831CBB98}" type="datetimeFigureOut">
              <a:rPr lang="en-US" smtClean="0"/>
              <a:t>2/7/2018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3F012-ACAC-A44E-A9B3-4984D8786B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7615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1FEA7-45D8-2D44-B4D3-34CB831CBB98}" type="datetimeFigureOut">
              <a:rPr lang="en-US" smtClean="0"/>
              <a:t>2/7/2018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3F012-ACAC-A44E-A9B3-4984D8786B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5866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1FEA7-45D8-2D44-B4D3-34CB831CBB98}" type="datetimeFigureOut">
              <a:rPr lang="en-US" smtClean="0"/>
              <a:t>2/7/2018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3F012-ACAC-A44E-A9B3-4984D8786B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01102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61FEA7-45D8-2D44-B4D3-34CB831CBB98}" type="datetimeFigureOut">
              <a:rPr lang="en-US" smtClean="0"/>
              <a:t>2/7/2018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33F012-ACAC-A44E-A9B3-4984D8786B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53801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Lecture_1_1.ipynb" TargetMode="Externa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800095"/>
            <a:ext cx="9144000" cy="2387600"/>
          </a:xfrm>
        </p:spPr>
        <p:txBody>
          <a:bodyPr>
            <a:normAutofit/>
          </a:bodyPr>
          <a:lstStyle/>
          <a:p>
            <a:r>
              <a:rPr lang="en-US" dirty="0" smtClean="0"/>
              <a:t>Lectures 2:</a:t>
            </a:r>
            <a:br>
              <a:rPr lang="en-US" dirty="0" smtClean="0"/>
            </a:br>
            <a:r>
              <a:rPr lang="en-US" dirty="0" smtClean="0"/>
              <a:t>Introduction to SQL 1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2192000" cy="262759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sz="1400" b="1" i="1" dirty="0">
              <a:solidFill>
                <a:schemeClr val="tx1">
                  <a:lumMod val="65000"/>
                  <a:lumOff val="35000"/>
                </a:schemeClr>
              </a:solidFill>
              <a:latin typeface="+mj-lt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696308" y="4583723"/>
            <a:ext cx="7825284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Lecture and activity contents are based on what Prof Chris </a:t>
            </a:r>
            <a:r>
              <a:rPr lang="en-US" sz="2400" dirty="0" err="1"/>
              <a:t>Ré</a:t>
            </a:r>
            <a:endParaRPr lang="en-US" sz="2400" dirty="0"/>
          </a:p>
          <a:p>
            <a:r>
              <a:rPr lang="en-US" sz="2400" dirty="0"/>
              <a:t>used in his CS 145 in the fall 2016 </a:t>
            </a:r>
            <a:r>
              <a:rPr lang="en-US" sz="2400" dirty="0" smtClean="0"/>
              <a:t>term with permission.</a:t>
            </a:r>
            <a:endParaRPr lang="en-US" sz="2400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ECBCE-A4BA-4841-98AE-8E0EF7CDDA2A}" type="slidenum">
              <a:rPr lang="en-US"/>
              <a:pPr/>
              <a:t>10</a:t>
            </a:fld>
            <a:endParaRPr lang="en-US" dirty="0"/>
          </a:p>
        </p:txBody>
      </p:sp>
      <p:sp>
        <p:nvSpPr>
          <p:cNvPr id="141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Tables in SQL</a:t>
            </a:r>
          </a:p>
        </p:txBody>
      </p:sp>
      <p:graphicFrame>
        <p:nvGraphicFramePr>
          <p:cNvPr id="141367" name="Group 5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0618871"/>
              </p:ext>
            </p:extLst>
          </p:nvPr>
        </p:nvGraphicFramePr>
        <p:xfrm>
          <a:off x="2980764" y="2606348"/>
          <a:ext cx="4672854" cy="2436298"/>
        </p:xfrm>
        <a:graphic>
          <a:graphicData uri="http://schemas.openxmlformats.org/drawingml/2006/table">
            <a:tbl>
              <a:tblPr/>
              <a:tblGrid>
                <a:gridCol w="155761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55761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55761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41331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charset="0"/>
                        </a:rPr>
                        <a:t>PName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charset="0"/>
                        </a:rPr>
                        <a:t>Price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charset="0"/>
                        </a:rPr>
                        <a:t>Manufacturer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0574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Gizmo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$19.99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GizmoWorks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0574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Powergizmo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$29.99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GizmoWorks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0574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SingleTouch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$149.99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Canon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0574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MultiTouch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$203.99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Hitachi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sp>
        <p:nvSpPr>
          <p:cNvPr id="141368" name="Text Box 56"/>
          <p:cNvSpPr txBox="1">
            <a:spLocks noChangeArrowheads="1"/>
          </p:cNvSpPr>
          <p:nvPr/>
        </p:nvSpPr>
        <p:spPr bwMode="auto">
          <a:xfrm>
            <a:off x="2909046" y="2108779"/>
            <a:ext cx="118442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schemeClr val="accent2"/>
                </a:solidFill>
              </a:rPr>
              <a:t>Product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8420100" y="1554781"/>
            <a:ext cx="3124200" cy="156966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A </a:t>
            </a:r>
            <a:r>
              <a:rPr lang="en-US" sz="2400" b="1" u="sng" dirty="0" err="1" smtClean="0">
                <a:latin typeface="+mj-lt"/>
              </a:rPr>
              <a:t>multiset</a:t>
            </a:r>
            <a:r>
              <a:rPr lang="en-US" sz="2400" dirty="0" smtClean="0">
                <a:latin typeface="+mj-lt"/>
              </a:rPr>
              <a:t> is an unordered list (or: a set with multiple duplicate instances allowed)</a:t>
            </a:r>
            <a:endParaRPr lang="en-US" sz="2400" dirty="0">
              <a:latin typeface="+mj-lt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8913317" y="3494668"/>
            <a:ext cx="213776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List:            [1, 1, 2, 3]</a:t>
            </a:r>
          </a:p>
          <a:p>
            <a:r>
              <a:rPr lang="en-US" dirty="0" smtClean="0"/>
              <a:t>Set:            {1, 2, 3}</a:t>
            </a:r>
          </a:p>
          <a:p>
            <a:r>
              <a:rPr lang="en-US" dirty="0" err="1" smtClean="0"/>
              <a:t>Multiset</a:t>
            </a:r>
            <a:r>
              <a:rPr lang="en-US" dirty="0" smtClean="0"/>
              <a:t>:   {1, 1, 2, 3}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8592844" y="4922597"/>
            <a:ext cx="2778709" cy="36933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en-US" dirty="0"/>
              <a:t>i</a:t>
            </a:r>
            <a:r>
              <a:rPr lang="en-US" dirty="0" smtClean="0"/>
              <a:t>.e. no </a:t>
            </a:r>
            <a:r>
              <a:rPr lang="en-US" i="1" dirty="0" smtClean="0"/>
              <a:t>next()</a:t>
            </a:r>
            <a:r>
              <a:rPr lang="en-US" dirty="0" smtClean="0"/>
              <a:t>, etc. methods!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0" y="-22510"/>
            <a:ext cx="12192000" cy="307777"/>
            <a:chOff x="0" y="-22510"/>
            <a:chExt cx="12192000" cy="307777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262759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sz="1400" b="1" i="1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188780" y="-22510"/>
              <a:ext cx="2771913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b="1" i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lt"/>
                </a:rPr>
                <a:t>Lecture 2  &gt;  Section 1  &gt;  Definitions</a:t>
              </a:r>
              <a:endParaRPr lang="en-US" sz="1400" b="1" i="1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0801101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ECBCE-A4BA-4841-98AE-8E0EF7CDDA2A}" type="slidenum">
              <a:rPr lang="en-US"/>
              <a:pPr/>
              <a:t>11</a:t>
            </a:fld>
            <a:endParaRPr lang="en-US"/>
          </a:p>
        </p:txBody>
      </p:sp>
      <p:sp>
        <p:nvSpPr>
          <p:cNvPr id="141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Tables in SQL</a:t>
            </a:r>
          </a:p>
        </p:txBody>
      </p:sp>
      <p:graphicFrame>
        <p:nvGraphicFramePr>
          <p:cNvPr id="141367" name="Group 5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0618871"/>
              </p:ext>
            </p:extLst>
          </p:nvPr>
        </p:nvGraphicFramePr>
        <p:xfrm>
          <a:off x="2980764" y="2606348"/>
          <a:ext cx="4672854" cy="2436298"/>
        </p:xfrm>
        <a:graphic>
          <a:graphicData uri="http://schemas.openxmlformats.org/drawingml/2006/table">
            <a:tbl>
              <a:tblPr/>
              <a:tblGrid>
                <a:gridCol w="155761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55761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55761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41331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charset="0"/>
                        </a:rPr>
                        <a:t>PName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charset="0"/>
                        </a:rPr>
                        <a:t>Price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charset="0"/>
                        </a:rPr>
                        <a:t>Manufacturer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0574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Gizmo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$19.99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GizmoWorks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0574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Powergizmo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$29.99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GizmoWorks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0574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SingleTouch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$149.99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Canon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0574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MultiTouch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$203.99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Hitachi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sp>
        <p:nvSpPr>
          <p:cNvPr id="141368" name="Text Box 56"/>
          <p:cNvSpPr txBox="1">
            <a:spLocks noChangeArrowheads="1"/>
          </p:cNvSpPr>
          <p:nvPr/>
        </p:nvSpPr>
        <p:spPr bwMode="auto">
          <a:xfrm>
            <a:off x="2909046" y="2108779"/>
            <a:ext cx="118442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schemeClr val="accent2"/>
                </a:solidFill>
              </a:rPr>
              <a:t>Product</a:t>
            </a:r>
          </a:p>
        </p:txBody>
      </p:sp>
      <p:sp>
        <p:nvSpPr>
          <p:cNvPr id="2" name="Rounded Rectangle 1"/>
          <p:cNvSpPr/>
          <p:nvPr/>
        </p:nvSpPr>
        <p:spPr>
          <a:xfrm>
            <a:off x="5983941" y="2501154"/>
            <a:ext cx="1761565" cy="2649070"/>
          </a:xfrm>
          <a:prstGeom prst="roundRect">
            <a:avLst/>
          </a:prstGeom>
          <a:solidFill>
            <a:schemeClr val="accent4">
              <a:lumMod val="20000"/>
              <a:lumOff val="80000"/>
              <a:alpha val="50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8073874" y="2108779"/>
            <a:ext cx="3279926" cy="156966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An </a:t>
            </a:r>
            <a:r>
              <a:rPr lang="en-US" sz="2400" b="1" u="sng" dirty="0" smtClean="0">
                <a:latin typeface="+mj-lt"/>
              </a:rPr>
              <a:t>attribute</a:t>
            </a:r>
            <a:r>
              <a:rPr lang="en-US" sz="2400" dirty="0" smtClean="0">
                <a:latin typeface="+mj-lt"/>
              </a:rPr>
              <a:t> (or </a:t>
            </a:r>
            <a:r>
              <a:rPr lang="en-US" sz="2400" b="1" u="sng" dirty="0" smtClean="0">
                <a:latin typeface="+mj-lt"/>
              </a:rPr>
              <a:t>column</a:t>
            </a:r>
            <a:r>
              <a:rPr lang="en-US" sz="2400" dirty="0" smtClean="0">
                <a:latin typeface="+mj-lt"/>
              </a:rPr>
              <a:t>) is a typed data entry present in each tuple in the relation</a:t>
            </a:r>
            <a:endParaRPr lang="en-US" sz="2400" dirty="0">
              <a:latin typeface="+mj-lt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8073874" y="4673314"/>
            <a:ext cx="3279926" cy="92333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i="1" dirty="0" smtClean="0"/>
              <a:t>NB: Attributes must have an </a:t>
            </a:r>
            <a:r>
              <a:rPr lang="en-US" b="1" i="1" u="sng" dirty="0" smtClean="0"/>
              <a:t>atomic</a:t>
            </a:r>
            <a:r>
              <a:rPr lang="en-US" i="1" dirty="0" smtClean="0"/>
              <a:t> type in standard SQL, i.e. not a list, set, etc. </a:t>
            </a:r>
            <a:endParaRPr lang="en-US" b="1" i="1" u="sng" dirty="0"/>
          </a:p>
        </p:txBody>
      </p:sp>
      <p:grpSp>
        <p:nvGrpSpPr>
          <p:cNvPr id="15" name="Group 14"/>
          <p:cNvGrpSpPr/>
          <p:nvPr/>
        </p:nvGrpSpPr>
        <p:grpSpPr>
          <a:xfrm>
            <a:off x="0" y="-22510"/>
            <a:ext cx="12192000" cy="307777"/>
            <a:chOff x="0" y="-22510"/>
            <a:chExt cx="12192000" cy="307777"/>
          </a:xfrm>
        </p:grpSpPr>
        <p:sp>
          <p:nvSpPr>
            <p:cNvPr id="16" name="Rectangle 15"/>
            <p:cNvSpPr/>
            <p:nvPr/>
          </p:nvSpPr>
          <p:spPr>
            <a:xfrm>
              <a:off x="0" y="0"/>
              <a:ext cx="12192000" cy="262759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sz="1400" b="1" i="1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188780" y="-22510"/>
              <a:ext cx="2771913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b="1" i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lt"/>
                </a:rPr>
                <a:t>Lecture 2  &gt;  Section 1  &gt;  Definitions</a:t>
              </a:r>
              <a:endParaRPr lang="en-US" sz="1400" b="1" i="1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ECBCE-A4BA-4841-98AE-8E0EF7CDDA2A}" type="slidenum">
              <a:rPr lang="en-US"/>
              <a:pPr/>
              <a:t>12</a:t>
            </a:fld>
            <a:endParaRPr lang="en-US"/>
          </a:p>
        </p:txBody>
      </p:sp>
      <p:sp>
        <p:nvSpPr>
          <p:cNvPr id="141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Tables in SQL</a:t>
            </a:r>
          </a:p>
        </p:txBody>
      </p:sp>
      <p:graphicFrame>
        <p:nvGraphicFramePr>
          <p:cNvPr id="141367" name="Group 5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0618871"/>
              </p:ext>
            </p:extLst>
          </p:nvPr>
        </p:nvGraphicFramePr>
        <p:xfrm>
          <a:off x="2980764" y="2606348"/>
          <a:ext cx="4672854" cy="2436298"/>
        </p:xfrm>
        <a:graphic>
          <a:graphicData uri="http://schemas.openxmlformats.org/drawingml/2006/table">
            <a:tbl>
              <a:tblPr/>
              <a:tblGrid>
                <a:gridCol w="155761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55761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55761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41331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charset="0"/>
                        </a:rPr>
                        <a:t>PName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charset="0"/>
                        </a:rPr>
                        <a:t>Price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charset="0"/>
                        </a:rPr>
                        <a:t>Manufacturer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0574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Gizmo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$19.99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GizmoWorks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0574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Powergizmo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$29.99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GizmoWorks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0574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SingleTouch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$149.99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Canon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0574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MultiTouch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$203.99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Hitachi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sp>
        <p:nvSpPr>
          <p:cNvPr id="141368" name="Text Box 56"/>
          <p:cNvSpPr txBox="1">
            <a:spLocks noChangeArrowheads="1"/>
          </p:cNvSpPr>
          <p:nvPr/>
        </p:nvSpPr>
        <p:spPr bwMode="auto">
          <a:xfrm>
            <a:off x="2909046" y="2108779"/>
            <a:ext cx="118442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schemeClr val="accent2"/>
                </a:solidFill>
              </a:rPr>
              <a:t>Product</a:t>
            </a:r>
          </a:p>
        </p:txBody>
      </p:sp>
      <p:sp>
        <p:nvSpPr>
          <p:cNvPr id="2" name="Rounded Rectangle 1"/>
          <p:cNvSpPr/>
          <p:nvPr/>
        </p:nvSpPr>
        <p:spPr>
          <a:xfrm>
            <a:off x="2895599" y="4464424"/>
            <a:ext cx="4849907" cy="658905"/>
          </a:xfrm>
          <a:prstGeom prst="roundRect">
            <a:avLst/>
          </a:prstGeom>
          <a:solidFill>
            <a:schemeClr val="accent4">
              <a:lumMod val="20000"/>
              <a:lumOff val="80000"/>
              <a:alpha val="50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8135470" y="4464424"/>
            <a:ext cx="3124200" cy="156966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A </a:t>
            </a:r>
            <a:r>
              <a:rPr lang="en-US" sz="2400" b="1" u="sng" dirty="0" smtClean="0">
                <a:latin typeface="+mj-lt"/>
              </a:rPr>
              <a:t>tuple</a:t>
            </a:r>
            <a:r>
              <a:rPr lang="en-US" sz="2400" dirty="0" smtClean="0">
                <a:latin typeface="+mj-lt"/>
              </a:rPr>
              <a:t> or </a:t>
            </a:r>
            <a:r>
              <a:rPr lang="en-US" sz="2400" b="1" u="sng" dirty="0" smtClean="0">
                <a:latin typeface="+mj-lt"/>
              </a:rPr>
              <a:t>row</a:t>
            </a:r>
            <a:r>
              <a:rPr lang="en-US" sz="2400" dirty="0" smtClean="0">
                <a:latin typeface="+mj-lt"/>
              </a:rPr>
              <a:t> is a single entry in the table having the attributes specified by the schema</a:t>
            </a:r>
            <a:endParaRPr lang="en-US" sz="2400" dirty="0">
              <a:latin typeface="+mj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501259" y="5664752"/>
            <a:ext cx="3796424" cy="36933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en-US" i="1" dirty="0" smtClean="0"/>
              <a:t>Also referred to sometimes as a </a:t>
            </a:r>
            <a:r>
              <a:rPr lang="en-US" b="1" i="1" u="sng" dirty="0" smtClean="0"/>
              <a:t>record</a:t>
            </a:r>
            <a:endParaRPr lang="en-US" i="1" dirty="0"/>
          </a:p>
        </p:txBody>
      </p:sp>
      <p:grpSp>
        <p:nvGrpSpPr>
          <p:cNvPr id="12" name="Group 11"/>
          <p:cNvGrpSpPr/>
          <p:nvPr/>
        </p:nvGrpSpPr>
        <p:grpSpPr>
          <a:xfrm>
            <a:off x="0" y="-22510"/>
            <a:ext cx="12192000" cy="307777"/>
            <a:chOff x="0" y="-22510"/>
            <a:chExt cx="12192000" cy="307777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262759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sz="1400" b="1" i="1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188780" y="-22510"/>
              <a:ext cx="2771913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b="1" i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lt"/>
                </a:rPr>
                <a:t>Lecture 2  &gt;  Section 1  &gt;  Definitions</a:t>
              </a:r>
              <a:endParaRPr lang="en-US" sz="1400" b="1" i="1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526861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ECBCE-A4BA-4841-98AE-8E0EF7CDDA2A}" type="slidenum">
              <a:rPr lang="en-US"/>
              <a:pPr/>
              <a:t>13</a:t>
            </a:fld>
            <a:endParaRPr lang="en-US"/>
          </a:p>
        </p:txBody>
      </p:sp>
      <p:sp>
        <p:nvSpPr>
          <p:cNvPr id="141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Tables in SQL</a:t>
            </a:r>
          </a:p>
        </p:txBody>
      </p:sp>
      <p:graphicFrame>
        <p:nvGraphicFramePr>
          <p:cNvPr id="141367" name="Group 5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2109520"/>
              </p:ext>
            </p:extLst>
          </p:nvPr>
        </p:nvGraphicFramePr>
        <p:xfrm>
          <a:off x="2724184" y="2349788"/>
          <a:ext cx="4672854" cy="2436298"/>
        </p:xfrm>
        <a:graphic>
          <a:graphicData uri="http://schemas.openxmlformats.org/drawingml/2006/table">
            <a:tbl>
              <a:tblPr/>
              <a:tblGrid>
                <a:gridCol w="155761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55761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55761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41331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charset="0"/>
                        </a:rPr>
                        <a:t>PName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charset="0"/>
                        </a:rPr>
                        <a:t>Price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charset="0"/>
                        </a:rPr>
                        <a:t>Manufacturer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0574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Gizmo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$19.99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GizmoWorks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0574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Powergizmo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$29.99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GizmoWorks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0574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SingleTouch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$149.99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Canon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0574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MultiTouch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$203.99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Hitachi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sp>
        <p:nvSpPr>
          <p:cNvPr id="141368" name="Text Box 56"/>
          <p:cNvSpPr txBox="1">
            <a:spLocks noChangeArrowheads="1"/>
          </p:cNvSpPr>
          <p:nvPr/>
        </p:nvSpPr>
        <p:spPr bwMode="auto">
          <a:xfrm>
            <a:off x="2652466" y="1852219"/>
            <a:ext cx="118442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schemeClr val="accent2"/>
                </a:solidFill>
              </a:rPr>
              <a:t>Product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0" y="-22510"/>
            <a:ext cx="12192000" cy="307777"/>
            <a:chOff x="0" y="-22510"/>
            <a:chExt cx="12192000" cy="307777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262759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sz="1400" b="1" i="1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188780" y="-22510"/>
              <a:ext cx="2771913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b="1" i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lt"/>
                </a:rPr>
                <a:t>Lecture 2  &gt;  Section 1  &gt;  Definitions</a:t>
              </a:r>
              <a:endParaRPr lang="en-US" sz="1400" b="1" i="1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endParaRPr>
            </a:p>
          </p:txBody>
        </p:sp>
      </p:grpSp>
      <p:sp>
        <p:nvSpPr>
          <p:cNvPr id="6" name="Right Brace 5"/>
          <p:cNvSpPr/>
          <p:nvPr/>
        </p:nvSpPr>
        <p:spPr>
          <a:xfrm>
            <a:off x="7553143" y="2274461"/>
            <a:ext cx="363893" cy="2586952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8354020" y="3106272"/>
            <a:ext cx="2380860" cy="92333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+mj-lt"/>
              </a:rPr>
              <a:t>The number of tuples is the </a:t>
            </a:r>
            <a:r>
              <a:rPr lang="en-US" b="1" u="sng" dirty="0" smtClean="0">
                <a:latin typeface="+mj-lt"/>
              </a:rPr>
              <a:t>cardinality</a:t>
            </a:r>
            <a:r>
              <a:rPr lang="en-US" dirty="0" smtClean="0">
                <a:latin typeface="+mj-lt"/>
              </a:rPr>
              <a:t> of the relation</a:t>
            </a:r>
            <a:endParaRPr lang="en-US" dirty="0">
              <a:latin typeface="+mj-lt"/>
            </a:endParaRPr>
          </a:p>
        </p:txBody>
      </p:sp>
      <p:sp>
        <p:nvSpPr>
          <p:cNvPr id="15" name="Right Brace 14"/>
          <p:cNvSpPr/>
          <p:nvPr/>
        </p:nvSpPr>
        <p:spPr>
          <a:xfrm rot="5400000">
            <a:off x="4842805" y="2828511"/>
            <a:ext cx="363893" cy="4744572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3870181" y="5541585"/>
            <a:ext cx="2380860" cy="92333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+mj-lt"/>
              </a:rPr>
              <a:t>The number of attributes is the </a:t>
            </a:r>
            <a:r>
              <a:rPr lang="en-US" b="1" u="sng" dirty="0" smtClean="0">
                <a:latin typeface="+mj-lt"/>
              </a:rPr>
              <a:t>arity</a:t>
            </a:r>
            <a:r>
              <a:rPr lang="en-US" b="1" dirty="0">
                <a:latin typeface="+mj-lt"/>
              </a:rPr>
              <a:t> </a:t>
            </a:r>
            <a:r>
              <a:rPr lang="en-US" dirty="0" smtClean="0">
                <a:latin typeface="+mj-lt"/>
              </a:rPr>
              <a:t>of the relation</a:t>
            </a:r>
            <a:endParaRPr lang="en-US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338158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1292A-D71F-4960-A670-1AD11466BC0F}" type="slidenum">
              <a:rPr lang="en-US"/>
              <a:pPr/>
              <a:t>14</a:t>
            </a:fld>
            <a:endParaRPr lang="en-US"/>
          </a:p>
        </p:txBody>
      </p:sp>
      <p:sp>
        <p:nvSpPr>
          <p:cNvPr id="174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Data Types in SQL</a:t>
            </a:r>
          </a:p>
        </p:txBody>
      </p:sp>
      <p:sp>
        <p:nvSpPr>
          <p:cNvPr id="174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Atomic types: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Characters: CHAR(20), VARCHAR(50)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Numbers: INT, BIGINT, SMALLINT, FLOAT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Others: MONEY, DATETIME, …</a:t>
            </a:r>
          </a:p>
          <a:p>
            <a:pPr lvl="1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endParaRPr lang="en-US" dirty="0" smtClean="0"/>
          </a:p>
          <a:p>
            <a:pPr>
              <a:lnSpc>
                <a:spcPct val="90000"/>
              </a:lnSpc>
            </a:pPr>
            <a:r>
              <a:rPr lang="en-US" dirty="0" smtClean="0"/>
              <a:t>Every </a:t>
            </a:r>
            <a:r>
              <a:rPr lang="en-US" dirty="0"/>
              <a:t>attribute must have an atomic type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Hence tables are </a:t>
            </a:r>
            <a:r>
              <a:rPr lang="en-US" dirty="0" smtClean="0"/>
              <a:t>flat</a:t>
            </a:r>
            <a:endParaRPr lang="en-US" dirty="0"/>
          </a:p>
        </p:txBody>
      </p:sp>
      <p:grpSp>
        <p:nvGrpSpPr>
          <p:cNvPr id="12" name="Group 11"/>
          <p:cNvGrpSpPr/>
          <p:nvPr/>
        </p:nvGrpSpPr>
        <p:grpSpPr>
          <a:xfrm>
            <a:off x="0" y="-22510"/>
            <a:ext cx="12192000" cy="307777"/>
            <a:chOff x="0" y="-22510"/>
            <a:chExt cx="12192000" cy="307777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262759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sz="1400" b="1" i="1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188780" y="-22510"/>
              <a:ext cx="2771913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b="1" i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lt"/>
                </a:rPr>
                <a:t>Lecture 2  &gt;  Section 1  &gt;  Definitions</a:t>
              </a:r>
              <a:endParaRPr lang="en-US" sz="1400" b="1" i="1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824073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DBD6C-6555-47FC-BB60-D2EFC8517D67}" type="slidenum">
              <a:rPr lang="en-US"/>
              <a:pPr/>
              <a:t>15</a:t>
            </a:fld>
            <a:endParaRPr lang="en-US"/>
          </a:p>
        </p:txBody>
      </p:sp>
      <p:sp>
        <p:nvSpPr>
          <p:cNvPr id="162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Table Schemas</a:t>
            </a:r>
            <a:endParaRPr lang="en-US" dirty="0"/>
          </a:p>
        </p:txBody>
      </p:sp>
      <p:sp>
        <p:nvSpPr>
          <p:cNvPr id="162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930373"/>
            <a:ext cx="10515600" cy="41148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dirty="0"/>
              <a:t>The </a:t>
            </a:r>
            <a:r>
              <a:rPr lang="en-US" b="1" dirty="0"/>
              <a:t>schema</a:t>
            </a:r>
            <a:r>
              <a:rPr lang="en-US" dirty="0"/>
              <a:t> of a table is the table </a:t>
            </a:r>
            <a:r>
              <a:rPr lang="en-US" dirty="0" smtClean="0"/>
              <a:t>name, its attributes, and their types:</a:t>
            </a:r>
            <a:endParaRPr lang="en-US" dirty="0"/>
          </a:p>
          <a:p>
            <a:pPr>
              <a:lnSpc>
                <a:spcPct val="90000"/>
              </a:lnSpc>
            </a:pPr>
            <a:endParaRPr lang="en-US" dirty="0" smtClean="0"/>
          </a:p>
          <a:p>
            <a:pPr>
              <a:lnSpc>
                <a:spcPct val="90000"/>
              </a:lnSpc>
            </a:pPr>
            <a:endParaRPr lang="en-US" dirty="0" smtClean="0"/>
          </a:p>
          <a:p>
            <a:pPr marL="0" indent="0">
              <a:lnSpc>
                <a:spcPct val="90000"/>
              </a:lnSpc>
              <a:buNone/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A </a:t>
            </a:r>
            <a:r>
              <a:rPr lang="en-US" b="1" dirty="0"/>
              <a:t>key</a:t>
            </a:r>
            <a:r>
              <a:rPr lang="en-US" dirty="0"/>
              <a:t> is an attribute whose values are </a:t>
            </a:r>
            <a:r>
              <a:rPr lang="en-US" dirty="0" smtClean="0"/>
              <a:t>unique; we </a:t>
            </a:r>
            <a:r>
              <a:rPr lang="en-US" dirty="0"/>
              <a:t>underline a </a:t>
            </a:r>
            <a:r>
              <a:rPr lang="en-US" dirty="0" smtClean="0"/>
              <a:t>key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10" name="Rectangle 35"/>
          <p:cNvSpPr>
            <a:spLocks noChangeArrowheads="1"/>
          </p:cNvSpPr>
          <p:nvPr/>
        </p:nvSpPr>
        <p:spPr bwMode="auto">
          <a:xfrm>
            <a:off x="1207618" y="3119696"/>
            <a:ext cx="9279991" cy="75713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buFontTx/>
              <a:buNone/>
            </a:pPr>
            <a:r>
              <a:rPr lang="en-US" sz="2400" dirty="0" smtClean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Product(</a:t>
            </a:r>
            <a:r>
              <a:rPr lang="en-US" sz="2400" dirty="0" err="1" smtClean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Pname</a:t>
            </a:r>
            <a:r>
              <a:rPr lang="en-US" sz="2400" dirty="0" smtClean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: </a:t>
            </a:r>
            <a:r>
              <a:rPr lang="en-US" sz="2400" i="1" dirty="0" smtClean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string</a:t>
            </a:r>
            <a:r>
              <a:rPr lang="en-US" sz="2400" dirty="0" smtClean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, Price: </a:t>
            </a:r>
            <a:r>
              <a:rPr lang="en-US" sz="2400" i="1" dirty="0" smtClean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float</a:t>
            </a:r>
            <a:r>
              <a:rPr lang="en-US" sz="2400" dirty="0" smtClean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, Category: </a:t>
            </a:r>
            <a:r>
              <a:rPr lang="en-US" sz="2400" i="1" dirty="0" smtClean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string</a:t>
            </a:r>
            <a:r>
              <a:rPr lang="en-US" sz="2400" dirty="0" smtClean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, Manufacturer: </a:t>
            </a:r>
            <a:r>
              <a:rPr lang="en-US" sz="2400" i="1" dirty="0" smtClean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string</a:t>
            </a:r>
            <a:r>
              <a:rPr lang="en-US" sz="2400" dirty="0" smtClean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)</a:t>
            </a:r>
            <a:endParaRPr lang="en-US" sz="2400" dirty="0">
              <a:solidFill>
                <a:schemeClr val="accent2"/>
              </a:solidFill>
              <a:latin typeface="Menlo" charset="0"/>
              <a:ea typeface="Menlo" charset="0"/>
              <a:cs typeface="Menlo" charset="0"/>
            </a:endParaRPr>
          </a:p>
        </p:txBody>
      </p:sp>
      <p:grpSp>
        <p:nvGrpSpPr>
          <p:cNvPr id="13" name="Group 12"/>
          <p:cNvGrpSpPr/>
          <p:nvPr/>
        </p:nvGrpSpPr>
        <p:grpSpPr>
          <a:xfrm>
            <a:off x="0" y="-22510"/>
            <a:ext cx="12192000" cy="307777"/>
            <a:chOff x="0" y="-22510"/>
            <a:chExt cx="12192000" cy="307777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262759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sz="1400" b="1" i="1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188780" y="-22510"/>
              <a:ext cx="2771913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b="1" i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lt"/>
                </a:rPr>
                <a:t>Lecture 2  &gt;  Section 1  &gt;  Definitions</a:t>
              </a:r>
              <a:endParaRPr lang="en-US" sz="1400" b="1" i="1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endParaRPr>
            </a:p>
          </p:txBody>
        </p:sp>
      </p:grpSp>
      <p:sp>
        <p:nvSpPr>
          <p:cNvPr id="17" name="Rectangle 35"/>
          <p:cNvSpPr>
            <a:spLocks noChangeArrowheads="1"/>
          </p:cNvSpPr>
          <p:nvPr/>
        </p:nvSpPr>
        <p:spPr bwMode="auto">
          <a:xfrm>
            <a:off x="1207618" y="5181762"/>
            <a:ext cx="9279991" cy="75713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buFontTx/>
              <a:buNone/>
            </a:pPr>
            <a:r>
              <a:rPr lang="en-US" sz="2400" dirty="0" smtClean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Product(</a:t>
            </a:r>
            <a:r>
              <a:rPr lang="en-US" sz="2400" u="sng" dirty="0" err="1" smtClean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Pname</a:t>
            </a:r>
            <a:r>
              <a:rPr lang="en-US" sz="2400" dirty="0" smtClean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: </a:t>
            </a:r>
            <a:r>
              <a:rPr lang="en-US" sz="2400" i="1" dirty="0" smtClean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string</a:t>
            </a:r>
            <a:r>
              <a:rPr lang="en-US" sz="2400" dirty="0" smtClean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, Price: </a:t>
            </a:r>
            <a:r>
              <a:rPr lang="en-US" sz="2400" i="1" dirty="0" smtClean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float</a:t>
            </a:r>
            <a:r>
              <a:rPr lang="en-US" sz="2400" dirty="0" smtClean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, Category: </a:t>
            </a:r>
            <a:r>
              <a:rPr lang="en-US" sz="2400" i="1" dirty="0" smtClean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string</a:t>
            </a:r>
            <a:r>
              <a:rPr lang="en-US" sz="2400" dirty="0" smtClean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, </a:t>
            </a:r>
            <a:r>
              <a:rPr lang="en-US" sz="2400" u="sng" dirty="0" smtClean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Manufacturer</a:t>
            </a:r>
            <a:r>
              <a:rPr lang="en-US" sz="2400" dirty="0" smtClean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: </a:t>
            </a:r>
            <a:r>
              <a:rPr lang="en-US" sz="2400" i="1" dirty="0" smtClean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string</a:t>
            </a:r>
            <a:r>
              <a:rPr lang="en-US" sz="2400" dirty="0" smtClean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)</a:t>
            </a:r>
            <a:endParaRPr lang="en-US" sz="2400" dirty="0">
              <a:solidFill>
                <a:schemeClr val="accent2"/>
              </a:solidFill>
              <a:latin typeface="Menlo" charset="0"/>
              <a:ea typeface="Menlo" charset="0"/>
              <a:cs typeface="Menlo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7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constraints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946649"/>
            <a:ext cx="10515600" cy="4911351"/>
          </a:xfrm>
        </p:spPr>
        <p:txBody>
          <a:bodyPr/>
          <a:lstStyle/>
          <a:p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A key is an implicit constraint on which tuples can be in the relation</a:t>
            </a:r>
          </a:p>
          <a:p>
            <a:pPr lvl="1"/>
            <a:endParaRPr lang="en-US" dirty="0" smtClean="0"/>
          </a:p>
          <a:p>
            <a:pPr lvl="1"/>
            <a:r>
              <a:rPr lang="en-US" sz="2800" dirty="0"/>
              <a:t>i</a:t>
            </a:r>
            <a:r>
              <a:rPr lang="en-US" sz="2800" dirty="0" smtClean="0"/>
              <a:t>.e., if two tuples agree on the values of the key, then they must be the same tuple!</a:t>
            </a:r>
            <a:endParaRPr lang="en-US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6808694" y="5373505"/>
            <a:ext cx="497541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1. Which would you select as a key?</a:t>
            </a:r>
          </a:p>
          <a:p>
            <a:r>
              <a:rPr lang="en-US" sz="2400" dirty="0"/>
              <a:t>2. Is a key always guaranteed to exist?</a:t>
            </a:r>
          </a:p>
          <a:p>
            <a:r>
              <a:rPr lang="en-US" sz="2400" dirty="0"/>
              <a:t>3. Can we have more than one key?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117880" y="1672031"/>
            <a:ext cx="7924800" cy="95410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+mj-lt"/>
              </a:rPr>
              <a:t>A </a:t>
            </a:r>
            <a:r>
              <a:rPr lang="en-US" sz="2800" b="1" u="sng" dirty="0" smtClean="0">
                <a:latin typeface="+mj-lt"/>
              </a:rPr>
              <a:t>key</a:t>
            </a:r>
            <a:r>
              <a:rPr lang="en-US" sz="2800" dirty="0" smtClean="0">
                <a:latin typeface="+mj-lt"/>
              </a:rPr>
              <a:t> is a </a:t>
            </a:r>
            <a:r>
              <a:rPr lang="en-US" sz="2800" b="1" dirty="0" smtClean="0">
                <a:latin typeface="+mj-lt"/>
              </a:rPr>
              <a:t>minimal subset of attributes</a:t>
            </a:r>
            <a:r>
              <a:rPr lang="en-US" sz="2800" dirty="0" smtClean="0">
                <a:latin typeface="+mj-lt"/>
              </a:rPr>
              <a:t> that acts as a unique identifier for tuples in a relation</a:t>
            </a:r>
            <a:endParaRPr lang="en-US" sz="2800" dirty="0">
              <a:latin typeface="+mj-lt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0" y="-22510"/>
            <a:ext cx="12192000" cy="307777"/>
            <a:chOff x="0" y="-22510"/>
            <a:chExt cx="12192000" cy="307777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262759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sz="1400" b="1" i="1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188780" y="-22510"/>
              <a:ext cx="331379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b="1" i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lt"/>
                </a:rPr>
                <a:t>Lecture 2  &gt;  Section 1  &gt;  Keys &amp; constraints</a:t>
              </a:r>
              <a:endParaRPr lang="en-US" sz="1400" b="1" i="1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endParaRPr>
            </a:p>
          </p:txBody>
        </p:sp>
      </p:grpSp>
      <p:sp>
        <p:nvSpPr>
          <p:cNvPr id="13" name="Rectangle 35"/>
          <p:cNvSpPr>
            <a:spLocks noChangeArrowheads="1"/>
          </p:cNvSpPr>
          <p:nvPr/>
        </p:nvSpPr>
        <p:spPr bwMode="auto">
          <a:xfrm>
            <a:off x="4699280" y="4905927"/>
            <a:ext cx="7084826" cy="40011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r>
              <a:rPr lang="en-US" sz="2000" dirty="0" smtClean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Students(</a:t>
            </a:r>
            <a:r>
              <a:rPr lang="en-US" sz="2000" dirty="0" err="1" smtClean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sid:string</a:t>
            </a:r>
            <a:r>
              <a:rPr lang="en-US" sz="2000" dirty="0" smtClean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, </a:t>
            </a:r>
            <a:r>
              <a:rPr lang="en-US" sz="2000" dirty="0" err="1" smtClean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name:string</a:t>
            </a:r>
            <a:r>
              <a:rPr lang="en-US" sz="2000" dirty="0" smtClean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, </a:t>
            </a:r>
            <a:r>
              <a:rPr lang="en-US" sz="2000" dirty="0" err="1" smtClean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gpa</a:t>
            </a:r>
            <a:r>
              <a:rPr lang="en-US" sz="2000" dirty="0" smtClean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: float)</a:t>
            </a:r>
            <a:endParaRPr lang="en-US" sz="2000" dirty="0">
              <a:solidFill>
                <a:schemeClr val="accent2"/>
              </a:solidFill>
              <a:latin typeface="Menlo" charset="0"/>
              <a:ea typeface="Menlo" charset="0"/>
              <a:cs typeface="Menl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12869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animBg="1"/>
      <p:bldP spid="13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NULL and NOT NULL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 say “don’t know the value” we use </a:t>
            </a:r>
            <a:r>
              <a:rPr lang="en-US" dirty="0" smtClean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NULL</a:t>
            </a:r>
          </a:p>
          <a:p>
            <a:pPr lvl="1"/>
            <a:r>
              <a:rPr lang="en-US" dirty="0" smtClean="0"/>
              <a:t>NULL has (sometimes painful) semantics, more detail later</a:t>
            </a:r>
          </a:p>
          <a:p>
            <a:endParaRPr lang="en-US" dirty="0" smtClean="0"/>
          </a:p>
          <a:p>
            <a:pPr lvl="1"/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8369435"/>
              </p:ext>
            </p:extLst>
          </p:nvPr>
        </p:nvGraphicFramePr>
        <p:xfrm>
          <a:off x="1905000" y="3820412"/>
          <a:ext cx="2895600" cy="1371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906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sid</a:t>
                      </a:r>
                      <a:endParaRPr lang="en-US" sz="24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name</a:t>
                      </a:r>
                      <a:endParaRPr lang="en-US" sz="24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gpa</a:t>
                      </a:r>
                      <a:endParaRPr lang="en-US" sz="24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123</a:t>
                      </a:r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Bob</a:t>
                      </a:r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3.9</a:t>
                      </a:r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143</a:t>
                      </a:r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Jim</a:t>
                      </a:r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NULL</a:t>
                      </a:r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5109882" y="4736847"/>
            <a:ext cx="4881283" cy="46166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2400" i="1" dirty="0"/>
              <a:t>Say, Jim just enrolled in his first class.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557068" y="5943600"/>
            <a:ext cx="9924547" cy="46166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2400" dirty="0"/>
              <a:t>In SQL, we may constrain a column to be NOT NULL, e.g., </a:t>
            </a:r>
            <a:r>
              <a:rPr lang="en-US" sz="2400" dirty="0" smtClean="0"/>
              <a:t>“</a:t>
            </a:r>
            <a:r>
              <a:rPr lang="en-US" sz="2400" dirty="0"/>
              <a:t>n</a:t>
            </a:r>
            <a:r>
              <a:rPr lang="en-US" sz="2400" dirty="0" smtClean="0"/>
              <a:t>ame” in this table</a:t>
            </a:r>
            <a:endParaRPr lang="en-US" sz="2400" dirty="0"/>
          </a:p>
        </p:txBody>
      </p:sp>
      <p:sp>
        <p:nvSpPr>
          <p:cNvPr id="12" name="Rectangle 35"/>
          <p:cNvSpPr>
            <a:spLocks noChangeArrowheads="1"/>
          </p:cNvSpPr>
          <p:nvPr/>
        </p:nvSpPr>
        <p:spPr bwMode="auto">
          <a:xfrm>
            <a:off x="1905000" y="3053649"/>
            <a:ext cx="7084826" cy="40011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r>
              <a:rPr lang="en-US" sz="2000" dirty="0" smtClean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Students(</a:t>
            </a:r>
            <a:r>
              <a:rPr lang="en-US" sz="2000" dirty="0" err="1" smtClean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sid:string</a:t>
            </a:r>
            <a:r>
              <a:rPr lang="en-US" sz="2000" dirty="0" smtClean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, </a:t>
            </a:r>
            <a:r>
              <a:rPr lang="en-US" sz="2000" dirty="0" err="1" smtClean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name:string</a:t>
            </a:r>
            <a:r>
              <a:rPr lang="en-US" sz="2000" dirty="0" smtClean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, </a:t>
            </a:r>
            <a:r>
              <a:rPr lang="en-US" sz="2000" dirty="0" err="1" smtClean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gpa</a:t>
            </a:r>
            <a:r>
              <a:rPr lang="en-US" sz="2000" dirty="0" smtClean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: float)</a:t>
            </a:r>
            <a:endParaRPr lang="en-US" sz="2000" dirty="0">
              <a:solidFill>
                <a:schemeClr val="accent2"/>
              </a:solidFill>
              <a:latin typeface="Menlo" charset="0"/>
              <a:ea typeface="Menlo" charset="0"/>
              <a:cs typeface="Menlo" charset="0"/>
            </a:endParaRPr>
          </a:p>
        </p:txBody>
      </p:sp>
      <p:grpSp>
        <p:nvGrpSpPr>
          <p:cNvPr id="16" name="Group 15"/>
          <p:cNvGrpSpPr/>
          <p:nvPr/>
        </p:nvGrpSpPr>
        <p:grpSpPr>
          <a:xfrm>
            <a:off x="0" y="-22510"/>
            <a:ext cx="12192000" cy="307777"/>
            <a:chOff x="0" y="-22510"/>
            <a:chExt cx="12192000" cy="307777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262759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sz="1400" b="1" i="1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188780" y="-22510"/>
              <a:ext cx="331379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b="1" i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lt"/>
                </a:rPr>
                <a:t>Lecture 2  &gt;  Section 1  &gt;  Keys &amp; constraints</a:t>
              </a:r>
              <a:endParaRPr lang="en-US" sz="1400" b="1" i="1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979795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General Constraints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We can actually specify arbitrary assertions</a:t>
            </a:r>
          </a:p>
          <a:p>
            <a:pPr lvl="1"/>
            <a:r>
              <a:rPr lang="en-US" dirty="0" smtClean="0"/>
              <a:t>E.g., “</a:t>
            </a:r>
            <a:r>
              <a:rPr lang="en-US" i="1" dirty="0" smtClean="0"/>
              <a:t>There cannot be 25 people in the DB class”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In practice, we don’t specify many such constraints. Why?</a:t>
            </a:r>
            <a:endParaRPr lang="en-US" dirty="0"/>
          </a:p>
          <a:p>
            <a:pPr lvl="1"/>
            <a:r>
              <a:rPr lang="en-US" sz="3200" u="sng" dirty="0" smtClean="0"/>
              <a:t>Performance!</a:t>
            </a:r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434353" y="4678919"/>
            <a:ext cx="9323294" cy="95410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effectLst>
            <a:outerShdw blurRad="50800" dist="12700" dir="2700000" algn="tl" rotWithShape="0">
              <a:srgbClr val="000000">
                <a:alpha val="43000"/>
              </a:srgb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latin typeface="+mj-lt"/>
              </a:rPr>
              <a:t>Whenever </a:t>
            </a:r>
            <a:r>
              <a:rPr lang="en-US" sz="2800" dirty="0">
                <a:latin typeface="+mj-lt"/>
              </a:rPr>
              <a:t>we do something </a:t>
            </a:r>
            <a:r>
              <a:rPr lang="en-US" sz="2800" dirty="0" smtClean="0">
                <a:latin typeface="+mj-lt"/>
              </a:rPr>
              <a:t>ugly (or avoid doing something convenient) it’s </a:t>
            </a:r>
            <a:r>
              <a:rPr lang="en-US" sz="2800" dirty="0">
                <a:latin typeface="+mj-lt"/>
              </a:rPr>
              <a:t>for the sake of performance</a:t>
            </a:r>
          </a:p>
        </p:txBody>
      </p:sp>
      <p:grpSp>
        <p:nvGrpSpPr>
          <p:cNvPr id="11" name="Group 10"/>
          <p:cNvGrpSpPr/>
          <p:nvPr/>
        </p:nvGrpSpPr>
        <p:grpSpPr>
          <a:xfrm>
            <a:off x="0" y="-22510"/>
            <a:ext cx="12192000" cy="307777"/>
            <a:chOff x="0" y="-22510"/>
            <a:chExt cx="12192000" cy="307777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262759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sz="1400" b="1" i="1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188780" y="-22510"/>
              <a:ext cx="331379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b="1" i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lt"/>
                </a:rPr>
                <a:t>Lecture 2  &gt;  Section 1  &gt;  Keys &amp; constraints</a:t>
              </a:r>
              <a:endParaRPr lang="en-US" sz="1400" b="1" i="1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7705963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 of Schema Information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Schema and Constraints are how databases understand the semantics (meaning) of data</a:t>
            </a:r>
          </a:p>
          <a:p>
            <a:endParaRPr lang="en-US" dirty="0" smtClean="0"/>
          </a:p>
          <a:p>
            <a:r>
              <a:rPr lang="en-US" dirty="0"/>
              <a:t>T</a:t>
            </a:r>
            <a:r>
              <a:rPr lang="en-US" dirty="0" smtClean="0"/>
              <a:t>hey are also useful for optimization</a:t>
            </a:r>
          </a:p>
          <a:p>
            <a:endParaRPr lang="en-US" dirty="0" smtClean="0"/>
          </a:p>
          <a:p>
            <a:r>
              <a:rPr lang="en-US" dirty="0" smtClean="0"/>
              <a:t>SQL supports general constraints: </a:t>
            </a:r>
          </a:p>
          <a:p>
            <a:pPr lvl="1"/>
            <a:r>
              <a:rPr lang="en-US" dirty="0" smtClean="0"/>
              <a:t>Keys and foreign keys are most important</a:t>
            </a:r>
          </a:p>
          <a:p>
            <a:pPr lvl="1"/>
            <a:r>
              <a:rPr lang="en-US" dirty="0" smtClean="0"/>
              <a:t>We’ll give you a chance to write the others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0" y="-22510"/>
            <a:ext cx="12192000" cy="307777"/>
            <a:chOff x="0" y="-22510"/>
            <a:chExt cx="12192000" cy="307777"/>
          </a:xfrm>
        </p:grpSpPr>
        <p:sp>
          <p:nvSpPr>
            <p:cNvPr id="5" name="Rectangle 4"/>
            <p:cNvSpPr/>
            <p:nvPr/>
          </p:nvSpPr>
          <p:spPr>
            <a:xfrm>
              <a:off x="0" y="0"/>
              <a:ext cx="12192000" cy="262759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sz="1400" b="1" i="1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188780" y="-22510"/>
              <a:ext cx="2687659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b="1" i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lt"/>
                </a:rPr>
                <a:t>Lecture 2  &gt;  Section 1  &gt;  Summary</a:t>
              </a:r>
              <a:endParaRPr lang="en-US" sz="1400" b="1" i="1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383426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800095"/>
            <a:ext cx="9144000" cy="2387600"/>
          </a:xfrm>
        </p:spPr>
        <p:txBody>
          <a:bodyPr>
            <a:normAutofit/>
          </a:bodyPr>
          <a:lstStyle/>
          <a:p>
            <a:r>
              <a:rPr lang="en-US" dirty="0" smtClean="0"/>
              <a:t>Lecture 2:</a:t>
            </a:r>
            <a:r>
              <a:rPr lang="en-US" dirty="0"/>
              <a:t> </a:t>
            </a:r>
            <a:r>
              <a:rPr lang="en-US" dirty="0" smtClean="0"/>
              <a:t>SQL Part I</a:t>
            </a:r>
            <a:endParaRPr lang="en-US" dirty="0"/>
          </a:p>
        </p:txBody>
      </p:sp>
      <p:grpSp>
        <p:nvGrpSpPr>
          <p:cNvPr id="5" name="Group 4"/>
          <p:cNvGrpSpPr/>
          <p:nvPr/>
        </p:nvGrpSpPr>
        <p:grpSpPr>
          <a:xfrm>
            <a:off x="0" y="-22510"/>
            <a:ext cx="12192000" cy="307777"/>
            <a:chOff x="0" y="-22510"/>
            <a:chExt cx="12192000" cy="307777"/>
          </a:xfrm>
        </p:grpSpPr>
        <p:sp>
          <p:nvSpPr>
            <p:cNvPr id="6" name="Rectangle 5"/>
            <p:cNvSpPr/>
            <p:nvPr/>
          </p:nvSpPr>
          <p:spPr>
            <a:xfrm>
              <a:off x="0" y="0"/>
              <a:ext cx="12192000" cy="262759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sz="1400" b="1" i="1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188780" y="-22510"/>
              <a:ext cx="848309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b="1" i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lt"/>
                </a:rPr>
                <a:t>Lecture 2</a:t>
              </a:r>
              <a:endParaRPr lang="en-US" sz="1400" b="1" i="1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70253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ACTIVITY:  </a:t>
            </a:r>
            <a:r>
              <a:rPr lang="en-US" dirty="0" smtClean="0">
                <a:hlinkClick r:id="rId2" action="ppaction://hlinkfile"/>
              </a:rPr>
              <a:t>Activity-2-1.ipynb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01959-B587-3B45-A9B3-C17F42F09305}" type="slidenum">
              <a:rPr lang="en-US" smtClean="0"/>
              <a:t>20</a:t>
            </a:fld>
            <a:endParaRPr lang="en-US"/>
          </a:p>
        </p:txBody>
      </p:sp>
      <p:grpSp>
        <p:nvGrpSpPr>
          <p:cNvPr id="5" name="Group 4"/>
          <p:cNvGrpSpPr/>
          <p:nvPr/>
        </p:nvGrpSpPr>
        <p:grpSpPr>
          <a:xfrm>
            <a:off x="0" y="-22510"/>
            <a:ext cx="12192000" cy="307777"/>
            <a:chOff x="0" y="-22510"/>
            <a:chExt cx="12192000" cy="307777"/>
          </a:xfrm>
        </p:grpSpPr>
        <p:sp>
          <p:nvSpPr>
            <p:cNvPr id="6" name="Rectangle 5"/>
            <p:cNvSpPr/>
            <p:nvPr/>
          </p:nvSpPr>
          <p:spPr>
            <a:xfrm>
              <a:off x="0" y="0"/>
              <a:ext cx="12192000" cy="262759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sz="1400" b="1" i="1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188780" y="-22510"/>
              <a:ext cx="2638479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b="1" i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lt"/>
                </a:rPr>
                <a:t>Lecture 2  &gt;  Section 1  &gt;  ACTIVITY</a:t>
              </a:r>
              <a:endParaRPr lang="en-US" sz="1400" b="1" i="1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821696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Today’s Lecture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endParaRPr lang="en-US" dirty="0" smtClean="0">
              <a:latin typeface="+mj-lt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latin typeface="+mj-lt"/>
              </a:rPr>
              <a:t>SQL introduction &amp; schema definitions</a:t>
            </a:r>
            <a:endParaRPr lang="en-US" dirty="0">
              <a:latin typeface="+mj-lt"/>
            </a:endParaRPr>
          </a:p>
          <a:p>
            <a:pPr lvl="1"/>
            <a:r>
              <a:rPr lang="en-US" dirty="0" smtClean="0">
                <a:latin typeface="+mj-lt"/>
              </a:rPr>
              <a:t>ACTIVITY: Table creation</a:t>
            </a:r>
          </a:p>
          <a:p>
            <a:pPr lvl="1"/>
            <a:endParaRPr lang="en-US" dirty="0">
              <a:latin typeface="+mj-lt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latin typeface="+mj-lt"/>
              </a:rPr>
              <a:t>Basic single-table queries</a:t>
            </a:r>
          </a:p>
          <a:p>
            <a:pPr lvl="1"/>
            <a:r>
              <a:rPr lang="en-US" dirty="0" smtClean="0">
                <a:latin typeface="+mj-lt"/>
              </a:rPr>
              <a:t>ACTIVITY: Single-table queries!</a:t>
            </a:r>
          </a:p>
          <a:p>
            <a:pPr lvl="1"/>
            <a:endParaRPr lang="en-US" dirty="0">
              <a:latin typeface="+mj-lt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latin typeface="+mj-lt"/>
              </a:rPr>
              <a:t>Multi-table queries</a:t>
            </a:r>
          </a:p>
          <a:p>
            <a:pPr lvl="1"/>
            <a:r>
              <a:rPr lang="en-US" dirty="0" smtClean="0">
                <a:latin typeface="+mj-lt"/>
              </a:rPr>
              <a:t>ACTIVITY: Multi-table queries!</a:t>
            </a:r>
          </a:p>
          <a:p>
            <a:pPr marL="457200" lvl="1" indent="0">
              <a:buNone/>
            </a:pPr>
            <a:endParaRPr lang="en-US" dirty="0">
              <a:latin typeface="+mj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2A6B5-0D7C-48A8-B49A-953CF10F77E3}" type="slidenum">
              <a:rPr lang="en-US" smtClean="0"/>
              <a:pPr/>
              <a:t>3</a:t>
            </a:fld>
            <a:endParaRPr lang="en-US"/>
          </a:p>
        </p:txBody>
      </p:sp>
      <p:grpSp>
        <p:nvGrpSpPr>
          <p:cNvPr id="6" name="Group 5"/>
          <p:cNvGrpSpPr/>
          <p:nvPr/>
        </p:nvGrpSpPr>
        <p:grpSpPr>
          <a:xfrm>
            <a:off x="0" y="-22510"/>
            <a:ext cx="12192000" cy="307777"/>
            <a:chOff x="0" y="-22510"/>
            <a:chExt cx="12192000" cy="307777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262759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sz="1400" b="1" i="1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188780" y="-22510"/>
              <a:ext cx="848309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b="1" i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lt"/>
                </a:rPr>
                <a:t>Lecture 2</a:t>
              </a:r>
              <a:endParaRPr lang="en-US" sz="1400" b="1" i="1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743512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1. SQL Introduction &amp; Definitions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01959-B587-3B45-A9B3-C17F42F09305}" type="slidenum">
              <a:rPr lang="en-US" smtClean="0"/>
              <a:t>4</a:t>
            </a:fld>
            <a:endParaRPr lang="en-US"/>
          </a:p>
        </p:txBody>
      </p:sp>
      <p:grpSp>
        <p:nvGrpSpPr>
          <p:cNvPr id="5" name="Group 4"/>
          <p:cNvGrpSpPr/>
          <p:nvPr/>
        </p:nvGrpSpPr>
        <p:grpSpPr>
          <a:xfrm>
            <a:off x="0" y="-22510"/>
            <a:ext cx="12192000" cy="307777"/>
            <a:chOff x="0" y="-22510"/>
            <a:chExt cx="12192000" cy="307777"/>
          </a:xfrm>
        </p:grpSpPr>
        <p:sp>
          <p:nvSpPr>
            <p:cNvPr id="6" name="Rectangle 5"/>
            <p:cNvSpPr/>
            <p:nvPr/>
          </p:nvSpPr>
          <p:spPr>
            <a:xfrm>
              <a:off x="0" y="0"/>
              <a:ext cx="12192000" cy="262759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sz="1400" b="1" i="1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188780" y="-22510"/>
              <a:ext cx="1752403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b="1" i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lt"/>
                </a:rPr>
                <a:t>Lecture 2  &gt;  Section 1</a:t>
              </a:r>
              <a:endParaRPr lang="en-US" sz="1400" b="1" i="1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170801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4661338"/>
            <a:ext cx="8610600" cy="882869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you will learn about in this section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175783"/>
          </a:xfrm>
        </p:spPr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en-US" dirty="0" smtClean="0">
                <a:latin typeface="+mj-lt"/>
              </a:rPr>
              <a:t>What is SQL?</a:t>
            </a:r>
          </a:p>
          <a:p>
            <a:pPr marL="514350" indent="-514350">
              <a:buAutoNum type="arabicPeriod"/>
            </a:pPr>
            <a:endParaRPr lang="en-US" dirty="0" smtClean="0">
              <a:latin typeface="+mj-lt"/>
            </a:endParaRPr>
          </a:p>
          <a:p>
            <a:pPr marL="514350" indent="-514350">
              <a:buAutoNum type="arabicPeriod"/>
            </a:pPr>
            <a:r>
              <a:rPr lang="en-US" dirty="0" smtClean="0">
                <a:latin typeface="+mj-lt"/>
              </a:rPr>
              <a:t>Basic schema definitions</a:t>
            </a:r>
          </a:p>
          <a:p>
            <a:pPr marL="514350" indent="-514350">
              <a:buAutoNum type="arabicPeriod"/>
            </a:pPr>
            <a:endParaRPr lang="en-US" dirty="0" smtClean="0">
              <a:latin typeface="+mj-lt"/>
            </a:endParaRPr>
          </a:p>
          <a:p>
            <a:pPr marL="514350" indent="-514350">
              <a:buAutoNum type="arabicPeriod"/>
            </a:pPr>
            <a:r>
              <a:rPr lang="en-US" dirty="0" smtClean="0">
                <a:latin typeface="+mj-lt"/>
              </a:rPr>
              <a:t>Keys &amp; constraints intro</a:t>
            </a:r>
            <a:endParaRPr lang="en-US" dirty="0">
              <a:latin typeface="+mj-lt"/>
            </a:endParaRPr>
          </a:p>
          <a:p>
            <a:pPr marL="514350" indent="-514350">
              <a:buAutoNum type="arabicPeriod"/>
            </a:pPr>
            <a:endParaRPr lang="en-US" dirty="0" smtClean="0">
              <a:latin typeface="+mj-lt"/>
            </a:endParaRPr>
          </a:p>
          <a:p>
            <a:pPr marL="514350" indent="-514350">
              <a:buAutoNum type="arabicPeriod"/>
            </a:pPr>
            <a:r>
              <a:rPr lang="en-US" dirty="0" smtClean="0">
                <a:latin typeface="+mj-lt"/>
              </a:rPr>
              <a:t>ACTIVITY: CREATE TABLE statements</a:t>
            </a:r>
            <a:endParaRPr lang="en-US" dirty="0">
              <a:latin typeface="+mj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2A6B5-0D7C-48A8-B49A-953CF10F77E3}" type="slidenum">
              <a:rPr lang="en-US" smtClean="0"/>
              <a:pPr/>
              <a:t>5</a:t>
            </a:fld>
            <a:endParaRPr lang="en-US"/>
          </a:p>
        </p:txBody>
      </p:sp>
      <p:grpSp>
        <p:nvGrpSpPr>
          <p:cNvPr id="11" name="Group 10"/>
          <p:cNvGrpSpPr/>
          <p:nvPr/>
        </p:nvGrpSpPr>
        <p:grpSpPr>
          <a:xfrm>
            <a:off x="0" y="-22510"/>
            <a:ext cx="12192000" cy="307777"/>
            <a:chOff x="0" y="-22510"/>
            <a:chExt cx="12192000" cy="307777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262759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sz="1400" b="1" i="1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188780" y="-22510"/>
              <a:ext cx="1752403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b="1" i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lt"/>
                </a:rPr>
                <a:t>Lecture 2  &gt;  Section 1</a:t>
              </a:r>
              <a:endParaRPr lang="en-US" sz="1400" b="1" i="1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64169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444B9-D1EF-4D11-A3FF-47B6DD513258}" type="slidenum">
              <a:rPr lang="en-US"/>
              <a:pPr/>
              <a:t>6</a:t>
            </a:fld>
            <a:endParaRPr lang="en-US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09800" y="3048000"/>
            <a:ext cx="77724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Basic SQL</a:t>
            </a:r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0" y="-22510"/>
            <a:ext cx="12192000" cy="307777"/>
            <a:chOff x="0" y="-22510"/>
            <a:chExt cx="12192000" cy="307777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262759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sz="1400" b="1" i="1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188780" y="-22510"/>
              <a:ext cx="227658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b="1" i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lt"/>
                </a:rPr>
                <a:t>Lecture 2  &gt;  Section 1  &gt;  SQL</a:t>
              </a:r>
              <a:endParaRPr lang="en-US" sz="1400" b="1" i="1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SQL 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5"/>
            <a:ext cx="10295965" cy="3660775"/>
          </a:xfrm>
        </p:spPr>
        <p:txBody>
          <a:bodyPr>
            <a:normAutofit lnSpcReduction="10000"/>
          </a:bodyPr>
          <a:lstStyle/>
          <a:p>
            <a:pPr eaLnBrk="0" hangingPunct="0"/>
            <a:r>
              <a:rPr lang="en-US" dirty="0" smtClean="0"/>
              <a:t>SQL is a standard </a:t>
            </a:r>
            <a:r>
              <a:rPr lang="en-US" dirty="0"/>
              <a:t>language for querying and manipulating </a:t>
            </a:r>
            <a:r>
              <a:rPr lang="en-US" dirty="0" smtClean="0"/>
              <a:t>data</a:t>
            </a:r>
          </a:p>
          <a:p>
            <a:pPr eaLnBrk="0" hangingPunct="0"/>
            <a:endParaRPr lang="en-US" dirty="0" smtClean="0"/>
          </a:p>
          <a:p>
            <a:pPr eaLnBrk="0" hangingPunct="0"/>
            <a:r>
              <a:rPr lang="en-US" dirty="0" smtClean="0"/>
              <a:t>SQL is a </a:t>
            </a:r>
            <a:r>
              <a:rPr lang="en-US" b="1" dirty="0" smtClean="0"/>
              <a:t>very high-level </a:t>
            </a:r>
            <a:r>
              <a:rPr lang="en-US" dirty="0" smtClean="0"/>
              <a:t>programming language</a:t>
            </a:r>
          </a:p>
          <a:p>
            <a:pPr lvl="1" eaLnBrk="0" hangingPunct="0"/>
            <a:r>
              <a:rPr lang="en-US" dirty="0" smtClean="0"/>
              <a:t>This works because it is optimized well!</a:t>
            </a:r>
            <a:endParaRPr lang="en-US" dirty="0"/>
          </a:p>
          <a:p>
            <a:pPr eaLnBrk="0" hangingPunct="0"/>
            <a:endParaRPr lang="en-US" dirty="0"/>
          </a:p>
          <a:p>
            <a:pPr eaLnBrk="0" hangingPunct="0"/>
            <a:r>
              <a:rPr lang="en-US" dirty="0"/>
              <a:t>Many standards out there: </a:t>
            </a:r>
            <a:endParaRPr lang="en-US" dirty="0" smtClean="0"/>
          </a:p>
          <a:p>
            <a:pPr lvl="1" eaLnBrk="0" hangingPunct="0"/>
            <a:r>
              <a:rPr lang="en-US" dirty="0" smtClean="0"/>
              <a:t>ANSI </a:t>
            </a:r>
            <a:r>
              <a:rPr lang="en-US" dirty="0"/>
              <a:t>SQL,  SQL92 (a.k.a. SQL2),  SQL99 (a.k.a. SQL3), </a:t>
            </a:r>
            <a:r>
              <a:rPr lang="en-US" dirty="0" smtClean="0"/>
              <a:t>….</a:t>
            </a:r>
          </a:p>
          <a:p>
            <a:pPr lvl="1" eaLnBrk="0" hangingPunct="0"/>
            <a:r>
              <a:rPr lang="en-US" dirty="0" smtClean="0"/>
              <a:t>Vendors </a:t>
            </a:r>
            <a:r>
              <a:rPr lang="en-US" dirty="0"/>
              <a:t>support various subsets</a:t>
            </a:r>
          </a:p>
          <a:p>
            <a:pPr lvl="1" eaLnBrk="0" hangingPunct="0"/>
            <a:endParaRPr lang="en-US" dirty="0"/>
          </a:p>
          <a:p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8395447" y="2457637"/>
            <a:ext cx="3572966" cy="83099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en-US" sz="2400" b="1" u="sng" dirty="0" smtClean="0">
                <a:latin typeface="+mj-lt"/>
              </a:rPr>
              <a:t>SQL</a:t>
            </a:r>
            <a:r>
              <a:rPr lang="en-US" sz="2400" dirty="0" smtClean="0">
                <a:latin typeface="+mj-lt"/>
              </a:rPr>
              <a:t> stands for</a:t>
            </a:r>
          </a:p>
          <a:p>
            <a:r>
              <a:rPr lang="en-US" sz="2400" b="1" u="sng" dirty="0" smtClean="0">
                <a:latin typeface="+mj-lt"/>
              </a:rPr>
              <a:t>S</a:t>
            </a:r>
            <a:r>
              <a:rPr lang="en-US" sz="2400" dirty="0" smtClean="0">
                <a:latin typeface="+mj-lt"/>
              </a:rPr>
              <a:t>tructured </a:t>
            </a:r>
            <a:r>
              <a:rPr lang="en-US" sz="2400" b="1" u="sng" dirty="0" smtClean="0">
                <a:latin typeface="+mj-lt"/>
              </a:rPr>
              <a:t>Q</a:t>
            </a:r>
            <a:r>
              <a:rPr lang="en-US" sz="2400" dirty="0" smtClean="0">
                <a:latin typeface="+mj-lt"/>
              </a:rPr>
              <a:t>uery </a:t>
            </a:r>
            <a:r>
              <a:rPr lang="en-US" sz="2400" b="1" u="sng" dirty="0" smtClean="0">
                <a:latin typeface="+mj-lt"/>
              </a:rPr>
              <a:t>L</a:t>
            </a:r>
            <a:r>
              <a:rPr lang="en-US" sz="2400" dirty="0" smtClean="0">
                <a:latin typeface="+mj-lt"/>
              </a:rPr>
              <a:t>anguage</a:t>
            </a:r>
            <a:endParaRPr lang="en-US" sz="2400" dirty="0">
              <a:latin typeface="+mj-lt"/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0" y="-22510"/>
            <a:ext cx="12192000" cy="307777"/>
            <a:chOff x="0" y="-22510"/>
            <a:chExt cx="12192000" cy="307777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262759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sz="1400" b="1" i="1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188780" y="-22510"/>
              <a:ext cx="227658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b="1" i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lt"/>
                </a:rPr>
                <a:t>Lecture 2  &gt;  Section 1  &gt;  SQL</a:t>
              </a:r>
              <a:endParaRPr lang="en-US" sz="1400" b="1" i="1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820220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4547D-5CA1-48CC-BABC-156000CC738F}" type="slidenum">
              <a:rPr lang="en-US"/>
              <a:pPr/>
              <a:t>8</a:t>
            </a:fld>
            <a:endParaRPr lang="en-US"/>
          </a:p>
        </p:txBody>
      </p:sp>
      <p:sp>
        <p:nvSpPr>
          <p:cNvPr id="148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SQL is a…</a:t>
            </a:r>
            <a:endParaRPr lang="en-US" dirty="0"/>
          </a:p>
        </p:txBody>
      </p:sp>
      <p:sp>
        <p:nvSpPr>
          <p:cNvPr id="148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Data Definition Language (DDL)</a:t>
            </a:r>
          </a:p>
          <a:p>
            <a:pPr lvl="1"/>
            <a:r>
              <a:rPr lang="en-US" dirty="0" smtClean="0"/>
              <a:t>Define relational </a:t>
            </a:r>
            <a:r>
              <a:rPr lang="en-US" i="1" dirty="0" smtClean="0"/>
              <a:t>schemata</a:t>
            </a:r>
            <a:endParaRPr lang="en-US" dirty="0" smtClean="0"/>
          </a:p>
          <a:p>
            <a:pPr lvl="1"/>
            <a:r>
              <a:rPr lang="en-US" dirty="0" smtClean="0"/>
              <a:t>Create/alter/delete </a:t>
            </a:r>
            <a:r>
              <a:rPr lang="en-US" dirty="0"/>
              <a:t>tables and their attributes</a:t>
            </a:r>
          </a:p>
          <a:p>
            <a:endParaRPr lang="en-US" dirty="0" smtClean="0"/>
          </a:p>
          <a:p>
            <a:r>
              <a:rPr lang="en-US" dirty="0" smtClean="0"/>
              <a:t>Data </a:t>
            </a:r>
            <a:r>
              <a:rPr lang="en-US" dirty="0"/>
              <a:t>Manipulation Language (DML)</a:t>
            </a:r>
          </a:p>
          <a:p>
            <a:pPr lvl="1"/>
            <a:r>
              <a:rPr lang="en-US" dirty="0" smtClean="0"/>
              <a:t>Insert/delete/modify tuples in tables</a:t>
            </a:r>
          </a:p>
          <a:p>
            <a:pPr lvl="1"/>
            <a:r>
              <a:rPr lang="en-US" dirty="0" smtClean="0"/>
              <a:t>Query </a:t>
            </a:r>
            <a:r>
              <a:rPr lang="en-US" dirty="0"/>
              <a:t>one or more tables – discussed </a:t>
            </a:r>
            <a:r>
              <a:rPr lang="en-US" dirty="0" smtClean="0"/>
              <a:t>next!</a:t>
            </a:r>
            <a:endParaRPr lang="en-US" dirty="0"/>
          </a:p>
        </p:txBody>
      </p:sp>
      <p:grpSp>
        <p:nvGrpSpPr>
          <p:cNvPr id="9" name="Group 8"/>
          <p:cNvGrpSpPr/>
          <p:nvPr/>
        </p:nvGrpSpPr>
        <p:grpSpPr>
          <a:xfrm>
            <a:off x="0" y="-22510"/>
            <a:ext cx="12192000" cy="307777"/>
            <a:chOff x="0" y="-22510"/>
            <a:chExt cx="12192000" cy="307777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262759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sz="1400" b="1" i="1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188780" y="-22510"/>
              <a:ext cx="227658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b="1" i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lt"/>
                </a:rPr>
                <a:t>Lecture 2  &gt;  Section 1  &gt;  SQL</a:t>
              </a:r>
              <a:endParaRPr lang="en-US" sz="1400" b="1" i="1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0401082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ECBCE-A4BA-4841-98AE-8E0EF7CDDA2A}" type="slidenum">
              <a:rPr lang="en-US"/>
              <a:pPr/>
              <a:t>9</a:t>
            </a:fld>
            <a:endParaRPr lang="en-US"/>
          </a:p>
        </p:txBody>
      </p:sp>
      <p:sp>
        <p:nvSpPr>
          <p:cNvPr id="141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Tables in SQL</a:t>
            </a:r>
          </a:p>
        </p:txBody>
      </p:sp>
      <p:graphicFrame>
        <p:nvGraphicFramePr>
          <p:cNvPr id="141367" name="Group 5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0618871"/>
              </p:ext>
            </p:extLst>
          </p:nvPr>
        </p:nvGraphicFramePr>
        <p:xfrm>
          <a:off x="2980764" y="2606348"/>
          <a:ext cx="4672854" cy="2436298"/>
        </p:xfrm>
        <a:graphic>
          <a:graphicData uri="http://schemas.openxmlformats.org/drawingml/2006/table">
            <a:tbl>
              <a:tblPr/>
              <a:tblGrid>
                <a:gridCol w="155761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55761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55761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41331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charset="0"/>
                        </a:rPr>
                        <a:t>PName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charset="0"/>
                        </a:rPr>
                        <a:t>Price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charset="0"/>
                        </a:rPr>
                        <a:t>Manufacturer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0574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Gizmo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$19.99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GizmoWorks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0574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Powergizmo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$29.99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GizmoWorks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0574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SingleTouch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$149.99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Canon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0574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MultiTouch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$203.99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Hitachi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sp>
        <p:nvSpPr>
          <p:cNvPr id="141368" name="Text Box 56"/>
          <p:cNvSpPr txBox="1">
            <a:spLocks noChangeArrowheads="1"/>
          </p:cNvSpPr>
          <p:nvPr/>
        </p:nvSpPr>
        <p:spPr bwMode="auto">
          <a:xfrm>
            <a:off x="2909046" y="2108779"/>
            <a:ext cx="118442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schemeClr val="accent2"/>
                </a:solidFill>
              </a:rPr>
              <a:t>Product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8229600" y="1690688"/>
            <a:ext cx="3124200" cy="156966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A </a:t>
            </a:r>
            <a:r>
              <a:rPr lang="en-US" sz="2400" b="1" u="sng" dirty="0" smtClean="0">
                <a:latin typeface="+mj-lt"/>
              </a:rPr>
              <a:t>relation</a:t>
            </a:r>
            <a:r>
              <a:rPr lang="en-US" sz="2400" dirty="0" smtClean="0">
                <a:latin typeface="+mj-lt"/>
              </a:rPr>
              <a:t> or </a:t>
            </a:r>
            <a:r>
              <a:rPr lang="en-US" sz="2400" b="1" u="sng" dirty="0" smtClean="0">
                <a:latin typeface="+mj-lt"/>
              </a:rPr>
              <a:t>table</a:t>
            </a:r>
            <a:r>
              <a:rPr lang="en-US" sz="2400" dirty="0" smtClean="0">
                <a:latin typeface="+mj-lt"/>
              </a:rPr>
              <a:t> is a </a:t>
            </a:r>
            <a:r>
              <a:rPr lang="en-US" sz="2400" dirty="0" err="1" smtClean="0">
                <a:latin typeface="+mj-lt"/>
              </a:rPr>
              <a:t>multiset</a:t>
            </a:r>
            <a:r>
              <a:rPr lang="en-US" sz="2400" dirty="0" smtClean="0">
                <a:latin typeface="+mj-lt"/>
              </a:rPr>
              <a:t> of tuples having the attributes specified by the schema</a:t>
            </a:r>
            <a:endParaRPr lang="en-US" sz="2400" dirty="0">
              <a:latin typeface="+mj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229600" y="3797140"/>
            <a:ext cx="3545030" cy="9621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+mj-lt"/>
              </a:rPr>
              <a:t>Let’s break this definition down</a:t>
            </a:r>
            <a:endParaRPr lang="en-US" sz="2800" dirty="0">
              <a:latin typeface="+mj-lt"/>
            </a:endParaRPr>
          </a:p>
        </p:txBody>
      </p:sp>
      <p:grpSp>
        <p:nvGrpSpPr>
          <p:cNvPr id="12" name="Group 11"/>
          <p:cNvGrpSpPr/>
          <p:nvPr/>
        </p:nvGrpSpPr>
        <p:grpSpPr>
          <a:xfrm>
            <a:off x="0" y="-22510"/>
            <a:ext cx="12192000" cy="307777"/>
            <a:chOff x="0" y="-22510"/>
            <a:chExt cx="12192000" cy="307777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262759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sz="1400" b="1" i="1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188780" y="-22510"/>
              <a:ext cx="2771913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b="1" i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lt"/>
                </a:rPr>
                <a:t>Lecture 2  &gt;  Section 1  &gt;  Definitions</a:t>
              </a:r>
              <a:endParaRPr lang="en-US" sz="1400" b="1" i="1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880280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3568</TotalTime>
  <Words>992</Words>
  <Application>Microsoft Office PowerPoint</Application>
  <PresentationFormat>Widescreen</PresentationFormat>
  <Paragraphs>248</Paragraphs>
  <Slides>20</Slides>
  <Notes>16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6" baseType="lpstr">
      <vt:lpstr>Arial</vt:lpstr>
      <vt:lpstr>Calibri</vt:lpstr>
      <vt:lpstr>Calibri Light</vt:lpstr>
      <vt:lpstr>Menlo</vt:lpstr>
      <vt:lpstr>Times New Roman</vt:lpstr>
      <vt:lpstr>Office Theme</vt:lpstr>
      <vt:lpstr>Lectures 2: Introduction to SQL 1</vt:lpstr>
      <vt:lpstr>Lecture 2: SQL Part I</vt:lpstr>
      <vt:lpstr>Today’s Lecture</vt:lpstr>
      <vt:lpstr>1. SQL Introduction &amp; Definitions</vt:lpstr>
      <vt:lpstr>What you will learn about in this section</vt:lpstr>
      <vt:lpstr>Basic SQL</vt:lpstr>
      <vt:lpstr>SQL Introduction</vt:lpstr>
      <vt:lpstr>SQL is a…</vt:lpstr>
      <vt:lpstr>Tables in SQL</vt:lpstr>
      <vt:lpstr>Tables in SQL</vt:lpstr>
      <vt:lpstr>Tables in SQL</vt:lpstr>
      <vt:lpstr>Tables in SQL</vt:lpstr>
      <vt:lpstr>Tables in SQL</vt:lpstr>
      <vt:lpstr>Data Types in SQL</vt:lpstr>
      <vt:lpstr>Table Schemas</vt:lpstr>
      <vt:lpstr>Key constraints</vt:lpstr>
      <vt:lpstr>NULL and NOT NULL</vt:lpstr>
      <vt:lpstr>General Constraints</vt:lpstr>
      <vt:lpstr>Summary of Schema Information</vt:lpstr>
      <vt:lpstr>ACTIVITY:  Activity-2-1.ipynb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Lectures 2&amp;3: Introduction to SQL</dc:title>
  <dc:creator>Alex Ratner</dc:creator>
  <cp:lastModifiedBy>Xiannong Meng</cp:lastModifiedBy>
  <cp:revision>244</cp:revision>
  <dcterms:created xsi:type="dcterms:W3CDTF">2015-09-12T15:05:51Z</dcterms:created>
  <dcterms:modified xsi:type="dcterms:W3CDTF">2018-02-07T14:14:27Z</dcterms:modified>
</cp:coreProperties>
</file>