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387" r:id="rId3"/>
    <p:sldId id="368" r:id="rId4"/>
    <p:sldId id="369" r:id="rId5"/>
    <p:sldId id="370" r:id="rId6"/>
    <p:sldId id="259" r:id="rId7"/>
    <p:sldId id="371" r:id="rId8"/>
    <p:sldId id="262" r:id="rId9"/>
    <p:sldId id="372" r:id="rId10"/>
    <p:sldId id="374" r:id="rId11"/>
    <p:sldId id="263" r:id="rId12"/>
    <p:sldId id="373" r:id="rId13"/>
    <p:sldId id="392" r:id="rId14"/>
    <p:sldId id="264" r:id="rId15"/>
    <p:sldId id="266" r:id="rId16"/>
    <p:sldId id="267" r:id="rId17"/>
    <p:sldId id="268" r:id="rId18"/>
    <p:sldId id="270" r:id="rId19"/>
    <p:sldId id="271" r:id="rId20"/>
    <p:sldId id="3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8"/>
    <p:restoredTop sz="93945"/>
  </p:normalViewPr>
  <p:slideViewPr>
    <p:cSldViewPr snapToGrid="0" snapToObjects="1">
      <p:cViewPr varScale="1">
        <p:scale>
          <a:sx n="82" d="100"/>
          <a:sy n="82" d="100"/>
        </p:scale>
        <p:origin x="14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B4B4-F88A-A045-ABD5-7624204FA17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C2BF-AFBC-2D4F-9C77-81B71514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77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6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13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03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1DBE1-F881-447A-BD83-525E419A7BDF}" type="slidenum">
              <a:rPr lang="en-US"/>
              <a:pPr/>
              <a:t>14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0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37920-C064-4783-BA27-1563C3CA487C}" type="slidenum">
              <a:rPr lang="en-US"/>
              <a:pPr/>
              <a:t>15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09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99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41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5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9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C051A-E1BE-4115-B362-29E8152F7B81}" type="slidenum">
              <a:rPr lang="en-US"/>
              <a:pPr/>
              <a:t>6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45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AFAC4-A9B6-4548-84A8-8CA362D91D62}" type="slidenum">
              <a:rPr lang="en-US"/>
              <a:pPr/>
              <a:t>8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35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9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14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10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33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FC90D-F5FD-4EC8-9A20-FA926EA35948}" type="slidenum">
              <a:rPr lang="en-US"/>
              <a:pPr/>
              <a:t>11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4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Lectures 2:</a:t>
            </a:r>
            <a:br>
              <a:rPr lang="en-US" dirty="0" smtClean="0"/>
            </a:br>
            <a:r>
              <a:rPr lang="en-US" dirty="0" smtClean="0"/>
              <a:t>Introduction to SQL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6308" y="4583723"/>
            <a:ext cx="782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Lecture and activity contents are based on what Prof Chris </a:t>
            </a:r>
            <a:r>
              <a:rPr lang="en-US" sz="2400" dirty="0" err="1"/>
              <a:t>Ré</a:t>
            </a:r>
            <a:endParaRPr lang="en-US" sz="2400" dirty="0"/>
          </a:p>
          <a:p>
            <a:r>
              <a:rPr lang="en-US" sz="2400" dirty="0"/>
              <a:t>used in his CS 145 in the fall 2016 </a:t>
            </a:r>
            <a:r>
              <a:rPr lang="en-US" sz="2400" dirty="0" smtClean="0"/>
              <a:t>term with permission.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20100" y="1554781"/>
            <a:ext cx="3124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err="1" smtClean="0">
                <a:latin typeface="+mj-lt"/>
              </a:rPr>
              <a:t>multiset</a:t>
            </a:r>
            <a:r>
              <a:rPr lang="en-US" sz="2400" dirty="0" smtClean="0">
                <a:latin typeface="+mj-lt"/>
              </a:rPr>
              <a:t> is an unordered list (or: a set with multiple duplicate instances allowed)</a:t>
            </a:r>
            <a:endParaRPr lang="en-US" sz="2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13317" y="3494668"/>
            <a:ext cx="2137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List:            [1, 1, 2, 3]</a:t>
            </a:r>
          </a:p>
          <a:p>
            <a:r>
              <a:rPr lang="en-US" dirty="0" smtClean="0"/>
              <a:t>Set:            {1, 2, 3}</a:t>
            </a:r>
          </a:p>
          <a:p>
            <a:r>
              <a:rPr lang="en-US" dirty="0" err="1" smtClean="0"/>
              <a:t>Multiset</a:t>
            </a:r>
            <a:r>
              <a:rPr lang="en-US" dirty="0" smtClean="0"/>
              <a:t>:   {1, 1, 2, 3}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92844" y="4922597"/>
            <a:ext cx="2778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.e. no </a:t>
            </a:r>
            <a:r>
              <a:rPr lang="en-US" i="1" dirty="0" smtClean="0"/>
              <a:t>next()</a:t>
            </a:r>
            <a:r>
              <a:rPr lang="en-US" dirty="0" smtClean="0"/>
              <a:t>, etc. methods!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11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11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983941" y="2501154"/>
            <a:ext cx="1761565" cy="264907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73874" y="2108779"/>
            <a:ext cx="327992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 </a:t>
            </a:r>
            <a:r>
              <a:rPr lang="en-US" sz="2400" b="1" u="sng" dirty="0" smtClean="0">
                <a:latin typeface="+mj-lt"/>
              </a:rPr>
              <a:t>attribute</a:t>
            </a:r>
            <a:r>
              <a:rPr lang="en-US" sz="2400" dirty="0" smtClean="0">
                <a:latin typeface="+mj-lt"/>
              </a:rPr>
              <a:t> (or </a:t>
            </a:r>
            <a:r>
              <a:rPr lang="en-US" sz="2400" b="1" u="sng" dirty="0" smtClean="0">
                <a:latin typeface="+mj-lt"/>
              </a:rPr>
              <a:t>column</a:t>
            </a:r>
            <a:r>
              <a:rPr lang="en-US" sz="2400" dirty="0" smtClean="0">
                <a:latin typeface="+mj-lt"/>
              </a:rPr>
              <a:t>) is a typed data entry present in each tuple in the relation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73874" y="4673314"/>
            <a:ext cx="327992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i="1" dirty="0" smtClean="0"/>
              <a:t>NB: Attributes must have an </a:t>
            </a:r>
            <a:r>
              <a:rPr lang="en-US" b="1" i="1" u="sng" dirty="0" smtClean="0"/>
              <a:t>atomic</a:t>
            </a:r>
            <a:r>
              <a:rPr lang="en-US" i="1" dirty="0" smtClean="0"/>
              <a:t> type in standard SQL, i.e. not a list, set, etc. </a:t>
            </a:r>
            <a:endParaRPr lang="en-US" b="1" i="1" u="sng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12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895599" y="4464424"/>
            <a:ext cx="4849907" cy="65890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35470" y="4464424"/>
            <a:ext cx="3124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smtClean="0">
                <a:latin typeface="+mj-lt"/>
              </a:rPr>
              <a:t>tuple</a:t>
            </a:r>
            <a:r>
              <a:rPr lang="en-US" sz="2400" dirty="0" smtClean="0">
                <a:latin typeface="+mj-lt"/>
              </a:rPr>
              <a:t> or </a:t>
            </a:r>
            <a:r>
              <a:rPr lang="en-US" sz="2400" b="1" u="sng" dirty="0" smtClean="0">
                <a:latin typeface="+mj-lt"/>
              </a:rPr>
              <a:t>row</a:t>
            </a:r>
            <a:r>
              <a:rPr lang="en-US" sz="2400" dirty="0" smtClean="0">
                <a:latin typeface="+mj-lt"/>
              </a:rPr>
              <a:t> is a single entry in the table having the attributes specified by the schema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1259" y="5664752"/>
            <a:ext cx="379642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i="1" dirty="0" smtClean="0"/>
              <a:t>Also referred to sometimes as a </a:t>
            </a:r>
            <a:r>
              <a:rPr lang="en-US" b="1" i="1" u="sng" dirty="0" smtClean="0"/>
              <a:t>record</a:t>
            </a:r>
            <a:endParaRPr lang="en-US" i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68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13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09520"/>
              </p:ext>
            </p:extLst>
          </p:nvPr>
        </p:nvGraphicFramePr>
        <p:xfrm>
          <a:off x="2724184" y="234978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652466" y="185221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6" name="Right Brace 5"/>
          <p:cNvSpPr/>
          <p:nvPr/>
        </p:nvSpPr>
        <p:spPr>
          <a:xfrm>
            <a:off x="7553143" y="2274461"/>
            <a:ext cx="363893" cy="25869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54020" y="3106272"/>
            <a:ext cx="238086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The number of tuples is the </a:t>
            </a:r>
            <a:r>
              <a:rPr lang="en-US" b="1" u="sng" dirty="0" smtClean="0">
                <a:latin typeface="+mj-lt"/>
              </a:rPr>
              <a:t>cardinality</a:t>
            </a:r>
            <a:r>
              <a:rPr lang="en-US" dirty="0" smtClean="0">
                <a:latin typeface="+mj-lt"/>
              </a:rPr>
              <a:t> of the relation</a:t>
            </a:r>
            <a:endParaRPr lang="en-US" dirty="0">
              <a:latin typeface="+mj-lt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4842805" y="2828511"/>
            <a:ext cx="363893" cy="47445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70181" y="5541585"/>
            <a:ext cx="238086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The number of attributes is the </a:t>
            </a:r>
            <a:r>
              <a:rPr lang="en-US" b="1" u="sng" dirty="0" smtClean="0">
                <a:latin typeface="+mj-lt"/>
              </a:rPr>
              <a:t>arity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of the relation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81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1292A-D71F-4960-A670-1AD11466BC0F}" type="slidenum">
              <a:rPr lang="en-US"/>
              <a:pPr/>
              <a:t>14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Types in SQL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Atomic types: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Characters: CHAR(20), VARCHAR(50)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Numbers: INT, BIGINT, SMALLINT, FLOAT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Others: MONEY, DATETIME, …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Every </a:t>
            </a:r>
            <a:r>
              <a:rPr lang="en-US" dirty="0"/>
              <a:t>attribute must have an atomic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Hence tables are </a:t>
            </a:r>
            <a:r>
              <a:rPr lang="en-US" dirty="0" smtClean="0"/>
              <a:t>flat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240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BD6C-6555-47FC-BB60-D2EFC8517D67}" type="slidenum">
              <a:rPr lang="en-US"/>
              <a:pPr/>
              <a:t>15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Schemas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30373"/>
            <a:ext cx="10515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b="1" dirty="0"/>
              <a:t>schema</a:t>
            </a:r>
            <a:r>
              <a:rPr lang="en-US" dirty="0"/>
              <a:t> of a table is the table </a:t>
            </a:r>
            <a:r>
              <a:rPr lang="en-US" dirty="0" smtClean="0"/>
              <a:t>name, its attributes, and their types: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an attribute whose values are </a:t>
            </a:r>
            <a:r>
              <a:rPr lang="en-US" dirty="0" smtClean="0"/>
              <a:t>unique; we </a:t>
            </a:r>
            <a:r>
              <a:rPr lang="en-US" dirty="0"/>
              <a:t>underline a </a:t>
            </a:r>
            <a:r>
              <a:rPr lang="en-US" dirty="0" smtClean="0"/>
              <a:t>key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1207618" y="3119696"/>
            <a:ext cx="9279991" cy="7571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4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Category: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Manufacturer: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207618" y="5181762"/>
            <a:ext cx="9279991" cy="7571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4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Category: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Manufacturer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4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6649"/>
            <a:ext cx="10515600" cy="4911351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key is an implicit constraint on which tuples can be in the relation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.e., if two tuples agree on the values of the key, then they must be the same tuple!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08694" y="5373505"/>
            <a:ext cx="4975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Which would you select as a key?</a:t>
            </a:r>
          </a:p>
          <a:p>
            <a:r>
              <a:rPr lang="en-US" sz="2400" dirty="0"/>
              <a:t>2. Is a key always guaranteed to exist?</a:t>
            </a:r>
          </a:p>
          <a:p>
            <a:r>
              <a:rPr lang="en-US" sz="2400" dirty="0"/>
              <a:t>3. Can we have more than one key?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7880" y="1672031"/>
            <a:ext cx="79248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 </a:t>
            </a:r>
            <a:r>
              <a:rPr lang="en-US" sz="2800" b="1" u="sng" dirty="0" smtClean="0">
                <a:latin typeface="+mj-lt"/>
              </a:rPr>
              <a:t>key</a:t>
            </a:r>
            <a:r>
              <a:rPr lang="en-US" sz="2800" dirty="0" smtClean="0">
                <a:latin typeface="+mj-lt"/>
              </a:rPr>
              <a:t> is a </a:t>
            </a:r>
            <a:r>
              <a:rPr lang="en-US" sz="2800" b="1" dirty="0" smtClean="0">
                <a:latin typeface="+mj-lt"/>
              </a:rPr>
              <a:t>minimal subset of attributes</a:t>
            </a:r>
            <a:r>
              <a:rPr lang="en-US" sz="2800" dirty="0" smtClean="0">
                <a:latin typeface="+mj-lt"/>
              </a:rPr>
              <a:t> that acts as a unique identifier for tuples in a relation</a:t>
            </a:r>
            <a:endParaRPr lang="en-US" sz="2800" dirty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33137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Keys &amp; constraints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699280" y="4905927"/>
            <a:ext cx="708482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sid:string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float)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8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and NOT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say “don’t know the value” we use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NULL</a:t>
            </a:r>
          </a:p>
          <a:p>
            <a:pPr lvl="1"/>
            <a:r>
              <a:rPr lang="en-US" dirty="0" smtClean="0"/>
              <a:t>NULL has (sometimes painful) semantics, more detail later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369435"/>
              </p:ext>
            </p:extLst>
          </p:nvPr>
        </p:nvGraphicFramePr>
        <p:xfrm>
          <a:off x="1905000" y="3820412"/>
          <a:ext cx="2895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sid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gpa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Bob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Jim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NULL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9882" y="4736847"/>
            <a:ext cx="488128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Say, Jim just enrolled in his first class.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7068" y="5943600"/>
            <a:ext cx="992454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In SQL, we may constrain a column to be NOT NULL, e.g., </a:t>
            </a:r>
            <a:r>
              <a:rPr lang="en-US" sz="2400" dirty="0" smtClean="0"/>
              <a:t>“</a:t>
            </a:r>
            <a:r>
              <a:rPr lang="en-US" sz="2400" dirty="0"/>
              <a:t>n</a:t>
            </a:r>
            <a:r>
              <a:rPr lang="en-US" sz="2400" dirty="0" smtClean="0"/>
              <a:t>ame” in this table</a:t>
            </a:r>
            <a:endParaRPr lang="en-US" sz="2400" dirty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1905000" y="3053649"/>
            <a:ext cx="708482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sid:string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float)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3137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Keys &amp; constraints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97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actually specify arbitrary assertions</a:t>
            </a:r>
          </a:p>
          <a:p>
            <a:pPr lvl="1"/>
            <a:r>
              <a:rPr lang="en-US" dirty="0" smtClean="0"/>
              <a:t>E.g., “</a:t>
            </a:r>
            <a:r>
              <a:rPr lang="en-US" i="1" dirty="0" smtClean="0"/>
              <a:t>There cannot be 25 people in the DB class”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practice, we don’t specify many such constraints. Why?</a:t>
            </a:r>
            <a:endParaRPr lang="en-US" dirty="0"/>
          </a:p>
          <a:p>
            <a:pPr lvl="1"/>
            <a:r>
              <a:rPr lang="en-US" sz="3200" u="sng" dirty="0" smtClean="0"/>
              <a:t>Performance!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4353" y="4678919"/>
            <a:ext cx="9323294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Whenever </a:t>
            </a:r>
            <a:r>
              <a:rPr lang="en-US" sz="2800" dirty="0">
                <a:latin typeface="+mj-lt"/>
              </a:rPr>
              <a:t>we do something </a:t>
            </a:r>
            <a:r>
              <a:rPr lang="en-US" sz="2800" dirty="0" smtClean="0">
                <a:latin typeface="+mj-lt"/>
              </a:rPr>
              <a:t>ugly (or avoid doing something convenient) it’s </a:t>
            </a:r>
            <a:r>
              <a:rPr lang="en-US" sz="2800" dirty="0">
                <a:latin typeface="+mj-lt"/>
              </a:rPr>
              <a:t>for the sake of performance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3137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Keys &amp; constraints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059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Schema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Schema and Constraints are how databases understand the semantics (meaning) of data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hey are also useful for optimization</a:t>
            </a:r>
          </a:p>
          <a:p>
            <a:endParaRPr lang="en-US" dirty="0" smtClean="0"/>
          </a:p>
          <a:p>
            <a:r>
              <a:rPr lang="en-US" dirty="0" smtClean="0"/>
              <a:t>SQL supports general constraints: </a:t>
            </a:r>
          </a:p>
          <a:p>
            <a:pPr lvl="1"/>
            <a:r>
              <a:rPr lang="en-US" dirty="0" smtClean="0"/>
              <a:t>Keys and foreign keys are most important</a:t>
            </a:r>
          </a:p>
          <a:p>
            <a:pPr lvl="1"/>
            <a:r>
              <a:rPr lang="en-US" dirty="0" smtClean="0"/>
              <a:t>We’ll give you a chance to write the others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6876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Summary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834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 2:</a:t>
            </a:r>
            <a:r>
              <a:rPr lang="en-US" dirty="0"/>
              <a:t> </a:t>
            </a:r>
            <a:r>
              <a:rPr lang="en-US" dirty="0" smtClean="0"/>
              <a:t>SQL Part I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2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 </a:t>
            </a:r>
            <a:r>
              <a:rPr lang="en-US" dirty="0" smtClean="0">
                <a:hlinkClick r:id="rId2" action="ppaction://hlinkfile"/>
              </a:rPr>
              <a:t>Activity-2-1.ipynb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ACTIVITY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6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SQL introduction &amp; schema definitions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ACTIVITY: Table creation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Basic single-table queries</a:t>
            </a:r>
          </a:p>
          <a:p>
            <a:pPr lvl="1"/>
            <a:r>
              <a:rPr lang="en-US" dirty="0" smtClean="0">
                <a:latin typeface="+mj-lt"/>
              </a:rPr>
              <a:t>ACTIVITY: Single-table queries!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Multi-table queries</a:t>
            </a:r>
          </a:p>
          <a:p>
            <a:pPr lvl="1"/>
            <a:r>
              <a:rPr lang="en-US" dirty="0" smtClean="0">
                <a:latin typeface="+mj-lt"/>
              </a:rPr>
              <a:t>ACTIVITY: Multi-table queries!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35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SQL Introduction &amp;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080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What is SQL?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Basic schema definitions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Keys &amp; constraints intro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CREATE TABLE statements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1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44B9-D1EF-4D11-A3FF-47B6DD51325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0480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Basic SQL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295965" cy="3660775"/>
          </a:xfrm>
        </p:spPr>
        <p:txBody>
          <a:bodyPr>
            <a:normAutofit lnSpcReduction="10000"/>
          </a:bodyPr>
          <a:lstStyle/>
          <a:p>
            <a:pPr eaLnBrk="0" hangingPunct="0"/>
            <a:r>
              <a:rPr lang="en-US" dirty="0" smtClean="0"/>
              <a:t>SQL is a standard </a:t>
            </a:r>
            <a:r>
              <a:rPr lang="en-US" dirty="0"/>
              <a:t>language for querying and manipulating </a:t>
            </a:r>
            <a:r>
              <a:rPr lang="en-US" dirty="0" smtClean="0"/>
              <a:t>data</a:t>
            </a:r>
          </a:p>
          <a:p>
            <a:pPr eaLnBrk="0" hangingPunct="0"/>
            <a:endParaRPr lang="en-US" dirty="0" smtClean="0"/>
          </a:p>
          <a:p>
            <a:pPr eaLnBrk="0" hangingPunct="0"/>
            <a:r>
              <a:rPr lang="en-US" dirty="0" smtClean="0"/>
              <a:t>SQL is a </a:t>
            </a:r>
            <a:r>
              <a:rPr lang="en-US" b="1" dirty="0" smtClean="0"/>
              <a:t>very high-level </a:t>
            </a:r>
            <a:r>
              <a:rPr lang="en-US" dirty="0" smtClean="0"/>
              <a:t>programming language</a:t>
            </a:r>
          </a:p>
          <a:p>
            <a:pPr lvl="1" eaLnBrk="0" hangingPunct="0"/>
            <a:r>
              <a:rPr lang="en-US" dirty="0" smtClean="0"/>
              <a:t>This works because it is optimized well!</a:t>
            </a:r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Many standards out there: </a:t>
            </a:r>
            <a:endParaRPr lang="en-US" dirty="0" smtClean="0"/>
          </a:p>
          <a:p>
            <a:pPr lvl="1" eaLnBrk="0" hangingPunct="0"/>
            <a:r>
              <a:rPr lang="en-US" dirty="0" smtClean="0"/>
              <a:t>ANSI </a:t>
            </a:r>
            <a:r>
              <a:rPr lang="en-US" dirty="0"/>
              <a:t>SQL,  SQL92 (a.k.a. SQL2),  SQL99 (a.k.a. SQL3), </a:t>
            </a:r>
            <a:r>
              <a:rPr lang="en-US" dirty="0" smtClean="0"/>
              <a:t>….</a:t>
            </a:r>
          </a:p>
          <a:p>
            <a:pPr lvl="1" eaLnBrk="0" hangingPunct="0"/>
            <a:r>
              <a:rPr lang="en-US" dirty="0" smtClean="0"/>
              <a:t>Vendors </a:t>
            </a:r>
            <a:r>
              <a:rPr lang="en-US" dirty="0"/>
              <a:t>support various subsets</a:t>
            </a:r>
          </a:p>
          <a:p>
            <a:pPr lvl="1" eaLnBrk="0" hangingPunct="0"/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95447" y="2457637"/>
            <a:ext cx="357296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SQL</a:t>
            </a:r>
            <a:r>
              <a:rPr lang="en-US" sz="2400" dirty="0" smtClean="0">
                <a:latin typeface="+mj-lt"/>
              </a:rPr>
              <a:t> stands for</a:t>
            </a:r>
          </a:p>
          <a:p>
            <a:r>
              <a:rPr lang="en-US" sz="2400" b="1" u="sng" dirty="0" smtClean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tructured </a:t>
            </a:r>
            <a:r>
              <a:rPr lang="en-US" sz="2400" b="1" u="sng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uery </a:t>
            </a:r>
            <a:r>
              <a:rPr lang="en-US" sz="2400" b="1" u="sng" dirty="0" smtClean="0">
                <a:latin typeface="+mj-lt"/>
              </a:rPr>
              <a:t>L</a:t>
            </a:r>
            <a:r>
              <a:rPr lang="en-US" sz="2400" dirty="0" smtClean="0">
                <a:latin typeface="+mj-lt"/>
              </a:rPr>
              <a:t>anguage</a:t>
            </a:r>
            <a:endParaRPr lang="en-US" sz="2400" dirty="0">
              <a:latin typeface="+mj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202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4547D-5CA1-48CC-BABC-156000CC738F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is a…</a:t>
            </a:r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Definition Language (DDL)</a:t>
            </a:r>
          </a:p>
          <a:p>
            <a:pPr lvl="1"/>
            <a:r>
              <a:rPr lang="en-US" dirty="0" smtClean="0"/>
              <a:t>Define relational </a:t>
            </a:r>
            <a:r>
              <a:rPr lang="en-US" i="1" dirty="0" smtClean="0"/>
              <a:t>schemata</a:t>
            </a:r>
            <a:endParaRPr lang="en-US" dirty="0" smtClean="0"/>
          </a:p>
          <a:p>
            <a:pPr lvl="1"/>
            <a:r>
              <a:rPr lang="en-US" dirty="0" smtClean="0"/>
              <a:t>Create/alter/delete </a:t>
            </a:r>
            <a:r>
              <a:rPr lang="en-US" dirty="0"/>
              <a:t>tables and their attributes</a:t>
            </a:r>
          </a:p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Manipulation Language (DML)</a:t>
            </a:r>
          </a:p>
          <a:p>
            <a:pPr lvl="1"/>
            <a:r>
              <a:rPr lang="en-US" dirty="0" smtClean="0"/>
              <a:t>Insert/delete/modify tuples in tables</a:t>
            </a:r>
          </a:p>
          <a:p>
            <a:pPr lvl="1"/>
            <a:r>
              <a:rPr lang="en-US" dirty="0" smtClean="0"/>
              <a:t>Query </a:t>
            </a:r>
            <a:r>
              <a:rPr lang="en-US" dirty="0"/>
              <a:t>one or more tables – discussed </a:t>
            </a:r>
            <a:r>
              <a:rPr lang="en-US" dirty="0" smtClean="0"/>
              <a:t>next!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276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SQL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010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CBCE-A4BA-4841-98AE-8E0EF7CDDA2A}" type="slidenum">
              <a:rPr lang="en-US"/>
              <a:pPr/>
              <a:t>9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18871"/>
              </p:ext>
            </p:extLst>
          </p:nvPr>
        </p:nvGraphicFramePr>
        <p:xfrm>
          <a:off x="2980764" y="2606348"/>
          <a:ext cx="4672854" cy="2436298"/>
        </p:xfrm>
        <a:graphic>
          <a:graphicData uri="http://schemas.openxmlformats.org/drawingml/2006/table">
            <a:tbl>
              <a:tblPr/>
              <a:tblGrid>
                <a:gridCol w="1557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7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3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1368" name="Text Box 56"/>
          <p:cNvSpPr txBox="1">
            <a:spLocks noChangeArrowheads="1"/>
          </p:cNvSpPr>
          <p:nvPr/>
        </p:nvSpPr>
        <p:spPr bwMode="auto">
          <a:xfrm>
            <a:off x="2909046" y="2108779"/>
            <a:ext cx="1184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9600" y="1690688"/>
            <a:ext cx="3124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smtClean="0">
                <a:latin typeface="+mj-lt"/>
              </a:rPr>
              <a:t>relation</a:t>
            </a:r>
            <a:r>
              <a:rPr lang="en-US" sz="2400" dirty="0" smtClean="0">
                <a:latin typeface="+mj-lt"/>
              </a:rPr>
              <a:t> or </a:t>
            </a:r>
            <a:r>
              <a:rPr lang="en-US" sz="2400" b="1" u="sng" dirty="0" smtClean="0">
                <a:latin typeface="+mj-lt"/>
              </a:rPr>
              <a:t>table</a:t>
            </a:r>
            <a:r>
              <a:rPr lang="en-US" sz="2400" dirty="0" smtClean="0">
                <a:latin typeface="+mj-lt"/>
              </a:rPr>
              <a:t> is a </a:t>
            </a:r>
            <a:r>
              <a:rPr lang="en-US" sz="2400" dirty="0" err="1" smtClean="0">
                <a:latin typeface="+mj-lt"/>
              </a:rPr>
              <a:t>multiset</a:t>
            </a:r>
            <a:r>
              <a:rPr lang="en-US" sz="2400" dirty="0" smtClean="0">
                <a:latin typeface="+mj-lt"/>
              </a:rPr>
              <a:t> of tuples having the attributes specified by the schema</a:t>
            </a:r>
            <a:endParaRPr lang="en-US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0" y="3797140"/>
            <a:ext cx="3545030" cy="962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Let’s break this definition down</a:t>
            </a:r>
            <a:endParaRPr lang="en-US" sz="2800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719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1  &gt;  Definitions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2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992</Words>
  <Application>Microsoft Office PowerPoint</Application>
  <PresentationFormat>Widescreen</PresentationFormat>
  <Paragraphs>248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Menlo</vt:lpstr>
      <vt:lpstr>Times New Roman</vt:lpstr>
      <vt:lpstr>Office Theme</vt:lpstr>
      <vt:lpstr>Lectures 2: Introduction to SQL 1</vt:lpstr>
      <vt:lpstr>Lecture 2: SQL Part I</vt:lpstr>
      <vt:lpstr>Today’s Lecture</vt:lpstr>
      <vt:lpstr>1. SQL Introduction &amp; Definitions</vt:lpstr>
      <vt:lpstr>What you will learn about in this section</vt:lpstr>
      <vt:lpstr>Basic SQL</vt:lpstr>
      <vt:lpstr>SQL Introduction</vt:lpstr>
      <vt:lpstr>SQL is a…</vt:lpstr>
      <vt:lpstr>Tables in SQL</vt:lpstr>
      <vt:lpstr>Tables in SQL</vt:lpstr>
      <vt:lpstr>Tables in SQL</vt:lpstr>
      <vt:lpstr>Tables in SQL</vt:lpstr>
      <vt:lpstr>Tables in SQL</vt:lpstr>
      <vt:lpstr>Data Types in SQL</vt:lpstr>
      <vt:lpstr>Table Schemas</vt:lpstr>
      <vt:lpstr>Key constraints</vt:lpstr>
      <vt:lpstr>NULL and NOT NULL</vt:lpstr>
      <vt:lpstr>General Constraints</vt:lpstr>
      <vt:lpstr>Summary of Schema Information</vt:lpstr>
      <vt:lpstr>ACTIVITY:  Activity-2-1.ipynb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2&amp;3: Introduction to SQL</dc:title>
  <dc:creator>Alex Ratner</dc:creator>
  <cp:lastModifiedBy>Xiannong Meng</cp:lastModifiedBy>
  <cp:revision>244</cp:revision>
  <dcterms:created xsi:type="dcterms:W3CDTF">2015-09-12T15:05:51Z</dcterms:created>
  <dcterms:modified xsi:type="dcterms:W3CDTF">2018-02-07T14:14:27Z</dcterms:modified>
</cp:coreProperties>
</file>