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376" r:id="rId3"/>
    <p:sldId id="377" r:id="rId4"/>
    <p:sldId id="273" r:id="rId5"/>
    <p:sldId id="274" r:id="rId6"/>
    <p:sldId id="382" r:id="rId7"/>
    <p:sldId id="276" r:id="rId8"/>
    <p:sldId id="277" r:id="rId9"/>
    <p:sldId id="278" r:id="rId10"/>
    <p:sldId id="279" r:id="rId11"/>
    <p:sldId id="280" r:id="rId12"/>
    <p:sldId id="381" r:id="rId13"/>
    <p:sldId id="383" r:id="rId14"/>
    <p:sldId id="384" r:id="rId15"/>
    <p:sldId id="284" r:id="rId16"/>
    <p:sldId id="285" r:id="rId17"/>
    <p:sldId id="286" r:id="rId18"/>
    <p:sldId id="28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13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11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7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D7EEC-0E4C-4CB8-99FF-E1DCDDDFF694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2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04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5BABC-8AE4-4864-9D16-4FBEEC793F13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14D81-D799-4CF1-80FC-FA801A29DB3A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65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14D81-D799-4CF1-80FC-FA801A29DB3A}" type="slidenum">
              <a:rPr lang="en-US"/>
              <a:pPr/>
              <a:t>6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4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4A279-2CFC-42E7-B264-814B65AE43D4}" type="slidenum">
              <a:rPr lang="en-US"/>
              <a:pPr/>
              <a:t>7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2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3D508-DEE3-4B48-8B21-E612AFF5B608}" type="slidenum">
              <a:rPr lang="en-US"/>
              <a:pPr/>
              <a:t>9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4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94508-F7E1-47A8-A3D4-38299D702657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91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5F0F2-A68C-4D6C-83C7-25655A43559B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4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3:</a:t>
            </a:r>
            <a:br>
              <a:rPr lang="en-US" dirty="0" smtClean="0"/>
            </a:br>
            <a:r>
              <a:rPr lang="en-US" dirty="0" smtClean="0"/>
              <a:t>Introduction to SQL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2627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2183358" y="4643329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4034-38E0-4772-80C3-35B6F682A55E}" type="slidenum">
              <a:rPr lang="en-US"/>
              <a:pPr/>
              <a:t>10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DISTINCT: Eliminating </a:t>
            </a:r>
            <a:r>
              <a:rPr lang="en-US" dirty="0"/>
              <a:t>Duplicates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1438472" y="2133601"/>
            <a:ext cx="4631797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Category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3133834" y="3600071"/>
            <a:ext cx="990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+mj-lt"/>
              </a:rPr>
              <a:t>Versus</a:t>
            </a:r>
            <a:endParaRPr lang="en-US" sz="2400" dirty="0">
              <a:latin typeface="+mj-lt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374214" y="4697209"/>
            <a:ext cx="2964123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C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ategory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150567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591708"/>
              </p:ext>
            </p:extLst>
          </p:nvPr>
        </p:nvGraphicFramePr>
        <p:xfrm>
          <a:off x="7772400" y="4163808"/>
          <a:ext cx="1981200" cy="2286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0582" name="Group 54"/>
          <p:cNvGraphicFramePr>
            <a:graphicFrameLocks noGrp="1"/>
          </p:cNvGraphicFramePr>
          <p:nvPr/>
        </p:nvGraphicFramePr>
        <p:xfrm>
          <a:off x="7772400" y="1905000"/>
          <a:ext cx="1981200" cy="18288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0583" name="AutoShape 55"/>
          <p:cNvSpPr>
            <a:spLocks noChangeArrowheads="1"/>
          </p:cNvSpPr>
          <p:nvPr/>
        </p:nvSpPr>
        <p:spPr bwMode="auto">
          <a:xfrm>
            <a:off x="6657005" y="2343280"/>
            <a:ext cx="544287" cy="411637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31528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Other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4" name="AutoShape 55"/>
          <p:cNvSpPr>
            <a:spLocks noChangeArrowheads="1"/>
          </p:cNvSpPr>
          <p:nvPr/>
        </p:nvSpPr>
        <p:spPr bwMode="auto">
          <a:xfrm>
            <a:off x="6653508" y="4906888"/>
            <a:ext cx="544287" cy="411637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2D97-CCAA-4512-B572-D64BCF59CDE8}" type="slidenum">
              <a:rPr lang="en-US"/>
              <a:pPr/>
              <a:t>11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BY: Sorting </a:t>
            </a:r>
            <a:r>
              <a:rPr lang="en-US" dirty="0"/>
              <a:t>the Results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283840" y="2249201"/>
            <a:ext cx="6589111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anufacturer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Product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Category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=‘Gadgets’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Price </a:t>
            </a:r>
            <a:r>
              <a:rPr lang="en-US" sz="2400">
                <a:latin typeface="Menlo" charset="0"/>
                <a:ea typeface="Menlo" charset="0"/>
                <a:cs typeface="Menlo" charset="0"/>
              </a:rPr>
              <a:t>&lt;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2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0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ORDER BY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780" y="-22510"/>
              <a:ext cx="31528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Other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746581" y="4458133"/>
            <a:ext cx="2690342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  <a:cs typeface="Calibri (Light Headings)"/>
              </a:rPr>
              <a:t>Ties </a:t>
            </a:r>
            <a:r>
              <a:rPr lang="en-US" sz="2000" dirty="0">
                <a:latin typeface="+mj-lt"/>
                <a:cs typeface="Calibri (Light Headings)"/>
              </a:rPr>
              <a:t>are broken by the second attribute on the ORDER BY list, etc.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0795" y="4458133"/>
            <a:ext cx="2690342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dirty="0">
                <a:latin typeface="+mj-lt"/>
              </a:rPr>
              <a:t>Ordering is ascending, unless you specify the DESC keyword.</a:t>
            </a:r>
          </a:p>
          <a:p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 </a:t>
            </a:r>
            <a:r>
              <a:rPr lang="en-US" dirty="0" smtClean="0">
                <a:hlinkClick r:id="rId2" action="ppaction://hlinkfile"/>
              </a:rPr>
              <a:t>Activity-2-2.ipynb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6384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</a:t>
              </a:r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2</a:t>
              </a:r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 &gt;  ACTIVITY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10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Multi-table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4631"/>
            <a:ext cx="6454588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Foreign key constraints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Joins: basics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Joins: SQL semantics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Multi-table queries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6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 constraints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65298" y="4260685"/>
            <a:ext cx="253089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err="1">
                <a:latin typeface="+mj-lt"/>
              </a:rPr>
              <a:t>s</a:t>
            </a:r>
            <a:r>
              <a:rPr lang="en-US" dirty="0" err="1" smtClean="0">
                <a:latin typeface="+mj-lt"/>
              </a:rPr>
              <a:t>tudent_id</a:t>
            </a:r>
            <a:r>
              <a:rPr lang="en-US" dirty="0" smtClean="0">
                <a:latin typeface="+mj-lt"/>
              </a:rPr>
              <a:t> alone is not a key in </a:t>
            </a:r>
            <a:r>
              <a:rPr lang="en-US" b="1" dirty="0" smtClean="0">
                <a:latin typeface="+mj-lt"/>
              </a:rPr>
              <a:t>Enrolled </a:t>
            </a:r>
            <a:r>
              <a:rPr lang="en-US" dirty="0" smtClean="0">
                <a:latin typeface="+mj-lt"/>
              </a:rPr>
              <a:t>- what is?</a:t>
            </a:r>
            <a:endParaRPr lang="en-US" dirty="0">
              <a:latin typeface="+mj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428730"/>
              </p:ext>
            </p:extLst>
          </p:nvPr>
        </p:nvGraphicFramePr>
        <p:xfrm>
          <a:off x="2743201" y="4765322"/>
          <a:ext cx="2029408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49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94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49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2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sid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/>
                        <a:t>n</a:t>
                      </a:r>
                      <a:r>
                        <a:rPr lang="en-US" sz="1800" b="1" dirty="0" smtClean="0"/>
                        <a:t>ame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gpa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609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101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Bob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3.2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09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123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Mary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3.8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036288"/>
              </p:ext>
            </p:extLst>
          </p:nvPr>
        </p:nvGraphicFramePr>
        <p:xfrm>
          <a:off x="6088767" y="4765323"/>
          <a:ext cx="3000148" cy="11115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42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15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42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000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student_id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cid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grade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4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123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564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14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123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537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A+</a:t>
                      </a:r>
                      <a:endParaRPr 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1" y="4395990"/>
            <a:ext cx="102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Students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01678" y="4395990"/>
            <a:ext cx="973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Enrolled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9219" y="6149632"/>
            <a:ext cx="106158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We say that </a:t>
            </a:r>
            <a:r>
              <a:rPr lang="en-US" sz="2800" dirty="0" err="1">
                <a:latin typeface="+mj-lt"/>
              </a:rPr>
              <a:t>s</a:t>
            </a:r>
            <a:r>
              <a:rPr lang="en-US" sz="2800" dirty="0" err="1" smtClean="0">
                <a:latin typeface="+mj-lt"/>
              </a:rPr>
              <a:t>tudent_id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is a </a:t>
            </a:r>
            <a:r>
              <a:rPr lang="en-US" sz="2800" b="1" u="sng" dirty="0">
                <a:latin typeface="+mj-lt"/>
              </a:rPr>
              <a:t>foreign key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in </a:t>
            </a:r>
            <a:r>
              <a:rPr lang="en-US" sz="2800" b="1" dirty="0" smtClean="0">
                <a:latin typeface="+mj-lt"/>
              </a:rPr>
              <a:t>Enrolled</a:t>
            </a:r>
            <a:r>
              <a:rPr lang="en-US" sz="2800" dirty="0" smtClean="0">
                <a:latin typeface="+mj-lt"/>
              </a:rPr>
              <a:t> that </a:t>
            </a:r>
            <a:r>
              <a:rPr lang="en-US" sz="2800" dirty="0">
                <a:latin typeface="+mj-lt"/>
              </a:rPr>
              <a:t>refers to Students</a:t>
            </a:r>
          </a:p>
        </p:txBody>
      </p:sp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4772609" y="5321086"/>
            <a:ext cx="1316158" cy="3671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72609" y="5688193"/>
            <a:ext cx="13161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8780" y="-22510"/>
              <a:ext cx="29011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Foreign Keys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9" name="Rectangle 35"/>
          <p:cNvSpPr>
            <a:spLocks noChangeArrowheads="1"/>
          </p:cNvSpPr>
          <p:nvPr/>
        </p:nvSpPr>
        <p:spPr bwMode="auto">
          <a:xfrm>
            <a:off x="2055830" y="2083217"/>
            <a:ext cx="886548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string,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name: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Enrolled(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string, 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grade: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838200" y="1604865"/>
            <a:ext cx="8427098" cy="4399001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the following schema: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And we want to impose the following constraint:</a:t>
            </a:r>
          </a:p>
          <a:p>
            <a:pPr lvl="1"/>
            <a:r>
              <a:rPr lang="en-US" u="sng" dirty="0" smtClean="0"/>
              <a:t>‘Only bona fide students may enroll in courses’</a:t>
            </a:r>
            <a:r>
              <a:rPr lang="en-US" dirty="0" smtClean="0"/>
              <a:t> i.e., a student must appear in the Students table to enroll in a course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44706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13" grpId="0"/>
      <p:bldP spid="14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Foreign Keys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780" y="-22510"/>
              <a:ext cx="29011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Foreign Keys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51138" y="2077617"/>
            <a:ext cx="9005222" cy="36009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string,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string,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Enrolled(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string,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grade: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 eaLnBrk="0" hangingPunct="0"/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CREATE TABLE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Enrolled(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     CHAR(20)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,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cid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	 CHAR(20)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,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grade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            CHAR(10)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,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PRIMARY KEY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cid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),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FOREIGN KEY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REFERENCES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sid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96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838200" y="3116425"/>
            <a:ext cx="10515600" cy="4572098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if we insert a tuple into </a:t>
            </a:r>
            <a:r>
              <a:rPr lang="en-US" b="1" dirty="0"/>
              <a:t>Enrolled</a:t>
            </a:r>
            <a:r>
              <a:rPr lang="en-US" dirty="0"/>
              <a:t>, but no corresponding </a:t>
            </a:r>
            <a:r>
              <a:rPr lang="en-US" dirty="0" smtClean="0"/>
              <a:t>student?</a:t>
            </a:r>
          </a:p>
          <a:p>
            <a:pPr lvl="1"/>
            <a:r>
              <a:rPr lang="en-US" dirty="0" smtClean="0"/>
              <a:t>INSERT is rejected (foreign keys are </a:t>
            </a:r>
            <a:r>
              <a:rPr lang="en-US" u="sng" dirty="0" smtClean="0"/>
              <a:t>constraints</a:t>
            </a:r>
            <a:r>
              <a:rPr lang="en-US" dirty="0" smtClean="0"/>
              <a:t>)!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if we delete a </a:t>
            </a:r>
            <a:r>
              <a:rPr lang="en-US" dirty="0" smtClean="0"/>
              <a:t>student in </a:t>
            </a:r>
            <a:r>
              <a:rPr lang="en-US" b="1" dirty="0" smtClean="0"/>
              <a:t>Students</a:t>
            </a:r>
            <a:r>
              <a:rPr lang="en-US" dirty="0" smtClean="0"/>
              <a:t>?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Disallow the delete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Remove all of the courses for that student</a:t>
            </a:r>
          </a:p>
          <a:p>
            <a:pPr marL="800100" lvl="1" indent="-342900">
              <a:buAutoNum type="arabicPeriod"/>
            </a:pPr>
            <a:r>
              <a:rPr lang="en-US" i="1" dirty="0" smtClean="0"/>
              <a:t>SQL allows a third via NULL (not yet covered)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Foreign Keys and update operations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11624" y="4813041"/>
            <a:ext cx="363009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+mj-lt"/>
              </a:rPr>
              <a:t>DBA chooses (syntax in the book)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8780" y="-22510"/>
              <a:ext cx="29011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Foreign Keys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853756" y="1690688"/>
            <a:ext cx="886548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string,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name: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float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Enrolled(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student_id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string, </a:t>
            </a:r>
            <a:r>
              <a:rPr lang="en-US" sz="2000" u="sng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cid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grade: </a:t>
            </a:r>
            <a:r>
              <a:rPr lang="en-US" sz="2000" i="1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5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02CB-ED81-4078-B374-A703DF7518F6}" type="slidenum">
              <a:rPr lang="en-US"/>
              <a:pPr/>
              <a:t>18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and Foreign Keys</a:t>
            </a:r>
          </a:p>
        </p:txBody>
      </p:sp>
      <p:graphicFrame>
        <p:nvGraphicFramePr>
          <p:cNvPr id="153702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88110"/>
              </p:ext>
            </p:extLst>
          </p:nvPr>
        </p:nvGraphicFramePr>
        <p:xfrm>
          <a:off x="1828800" y="4495800"/>
          <a:ext cx="6400799" cy="1860550"/>
        </p:xfrm>
        <a:graphic>
          <a:graphicData uri="http://schemas.openxmlformats.org/drawingml/2006/table">
            <a:tbl>
              <a:tblPr/>
              <a:tblGrid>
                <a:gridCol w="17023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56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04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023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3636" name="Text Box 36"/>
          <p:cNvSpPr txBox="1">
            <a:spLocks noChangeArrowheads="1"/>
          </p:cNvSpPr>
          <p:nvPr/>
        </p:nvSpPr>
        <p:spPr bwMode="auto">
          <a:xfrm>
            <a:off x="1828800" y="3962401"/>
            <a:ext cx="1164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53662" name="Text Box 62"/>
          <p:cNvSpPr txBox="1">
            <a:spLocks noChangeArrowheads="1"/>
          </p:cNvSpPr>
          <p:nvPr/>
        </p:nvSpPr>
        <p:spPr bwMode="auto">
          <a:xfrm>
            <a:off x="1905001" y="1594052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Company</a:t>
            </a:r>
          </a:p>
        </p:txBody>
      </p:sp>
      <p:graphicFrame>
        <p:nvGraphicFramePr>
          <p:cNvPr id="153706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67324"/>
              </p:ext>
            </p:extLst>
          </p:nvPr>
        </p:nvGraphicFramePr>
        <p:xfrm>
          <a:off x="1828800" y="2124277"/>
          <a:ext cx="3909527" cy="1463040"/>
        </p:xfrm>
        <a:graphic>
          <a:graphicData uri="http://schemas.openxmlformats.org/drawingml/2006/table">
            <a:tbl>
              <a:tblPr/>
              <a:tblGrid>
                <a:gridCol w="14373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48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73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CName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StockPrice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28588" y="1975628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What is a foreign </a:t>
            </a:r>
            <a:r>
              <a:rPr lang="en-US" sz="3000" dirty="0" smtClean="0">
                <a:latin typeface="+mj-lt"/>
              </a:rPr>
              <a:t>key vs. a key </a:t>
            </a:r>
            <a:r>
              <a:rPr lang="en-US" sz="3000" dirty="0">
                <a:latin typeface="+mj-lt"/>
              </a:rPr>
              <a:t>here?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9011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3  &gt;  Foreign Keys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Single-table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</a:t>
              </a:r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66255"/>
            <a:ext cx="6454588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The SFW query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Other useful operators: LIKE, DISTINCT, ORDER BY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Single-table queries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</a:t>
              </a:r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526F-8790-44EF-9560-02FEAC2B4870}" type="slidenum">
              <a:rPr lang="en-US"/>
              <a:pPr/>
              <a:t>4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Query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896218" y="1572308"/>
            <a:ext cx="918424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  <a:p>
            <a:pPr marL="457200" indent="-457200" eaLnBrk="0" hangingPunct="0">
              <a:buFont typeface="Arial" charset="0"/>
              <a:buChar char="•"/>
            </a:pPr>
            <a:r>
              <a:rPr lang="en-US" sz="2800" dirty="0"/>
              <a:t>Basic </a:t>
            </a:r>
            <a:r>
              <a:rPr lang="en-US" sz="2800" dirty="0" smtClean="0"/>
              <a:t>form </a:t>
            </a:r>
            <a:r>
              <a:rPr lang="en-US" sz="2800" dirty="0"/>
              <a:t>(there are many many more bells and whistles)</a:t>
            </a:r>
          </a:p>
          <a:p>
            <a:pPr eaLnBrk="0" hangingPunct="0"/>
            <a:endParaRPr lang="en-US" sz="2800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7063" y="4928421"/>
            <a:ext cx="43434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Call </a:t>
            </a:r>
            <a:r>
              <a:rPr lang="en-US" sz="2800" dirty="0" smtClean="0">
                <a:latin typeface="+mj-lt"/>
              </a:rPr>
              <a:t>this a </a:t>
            </a:r>
            <a:r>
              <a:rPr lang="en-US" sz="2800" b="1" u="sng" dirty="0">
                <a:latin typeface="+mj-lt"/>
              </a:rPr>
              <a:t>SFW</a:t>
            </a:r>
            <a:r>
              <a:rPr lang="en-US" sz="2800" dirty="0">
                <a:latin typeface="+mj-lt"/>
              </a:rPr>
              <a:t> query.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323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SFW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2149926" y="2957303"/>
            <a:ext cx="6676828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&lt;attributes&gt;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&lt;one or more relations&gt;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&lt;conditions&gt;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101B-DADB-43FB-B06F-64B9832C7E47}" type="slidenum">
              <a:rPr lang="en-US"/>
              <a:pPr/>
              <a:t>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SQL </a:t>
            </a:r>
            <a:r>
              <a:rPr lang="en-US" dirty="0" smtClean="0"/>
              <a:t>Query: Selection</a:t>
            </a:r>
            <a:endParaRPr lang="en-US" dirty="0"/>
          </a:p>
        </p:txBody>
      </p:sp>
      <p:graphicFrame>
        <p:nvGraphicFramePr>
          <p:cNvPr id="1443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00854"/>
              </p:ext>
            </p:extLst>
          </p:nvPr>
        </p:nvGraphicFramePr>
        <p:xfrm>
          <a:off x="4433598" y="1685315"/>
          <a:ext cx="6234404" cy="1828800"/>
        </p:xfrm>
        <a:graphic>
          <a:graphicData uri="http://schemas.openxmlformats.org/drawingml/2006/table">
            <a:tbl>
              <a:tblPr/>
              <a:tblGrid>
                <a:gridCol w="1675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36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18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429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4421" name="AutoShape 37"/>
          <p:cNvSpPr>
            <a:spLocks noChangeArrowheads="1"/>
          </p:cNvSpPr>
          <p:nvPr/>
        </p:nvSpPr>
        <p:spPr bwMode="auto">
          <a:xfrm>
            <a:off x="7246000" y="3769659"/>
            <a:ext cx="609600" cy="138499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4454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037469"/>
              </p:ext>
            </p:extLst>
          </p:nvPr>
        </p:nvGraphicFramePr>
        <p:xfrm>
          <a:off x="4433600" y="5410198"/>
          <a:ext cx="6234403" cy="1097280"/>
        </p:xfrm>
        <a:graphic>
          <a:graphicData uri="http://schemas.openxmlformats.org/drawingml/2006/table">
            <a:tbl>
              <a:tblPr/>
              <a:tblGrid>
                <a:gridCol w="16686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8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582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86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323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SFW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1891398" y="3954324"/>
            <a:ext cx="4339650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*</a:t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Category = ‘Gadgets’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0152" y="2130897"/>
            <a:ext cx="340764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Selection</a:t>
            </a:r>
            <a:r>
              <a:rPr lang="en-US" sz="2400" dirty="0" smtClean="0">
                <a:latin typeface="+mj-lt"/>
              </a:rPr>
              <a:t> is the operation of filtering a relation’s tuples on some condition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101B-DADB-43FB-B06F-64B9832C7E47}" type="slidenum">
              <a:rPr lang="en-US"/>
              <a:pPr/>
              <a:t>6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SQL </a:t>
            </a:r>
            <a:r>
              <a:rPr lang="en-US" dirty="0" smtClean="0"/>
              <a:t>Query: Projection</a:t>
            </a:r>
            <a:endParaRPr lang="en-US" dirty="0"/>
          </a:p>
        </p:txBody>
      </p:sp>
      <p:graphicFrame>
        <p:nvGraphicFramePr>
          <p:cNvPr id="1443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00854"/>
              </p:ext>
            </p:extLst>
          </p:nvPr>
        </p:nvGraphicFramePr>
        <p:xfrm>
          <a:off x="4433598" y="1685315"/>
          <a:ext cx="6234404" cy="1828800"/>
        </p:xfrm>
        <a:graphic>
          <a:graphicData uri="http://schemas.openxmlformats.org/drawingml/2006/table">
            <a:tbl>
              <a:tblPr/>
              <a:tblGrid>
                <a:gridCol w="1675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36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18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429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4421" name="AutoShape 37"/>
          <p:cNvSpPr>
            <a:spLocks noChangeArrowheads="1"/>
          </p:cNvSpPr>
          <p:nvPr/>
        </p:nvSpPr>
        <p:spPr bwMode="auto">
          <a:xfrm>
            <a:off x="7246000" y="3769659"/>
            <a:ext cx="609600" cy="138499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4454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87895"/>
              </p:ext>
            </p:extLst>
          </p:nvPr>
        </p:nvGraphicFramePr>
        <p:xfrm>
          <a:off x="5212704" y="5410198"/>
          <a:ext cx="4676191" cy="1097280"/>
        </p:xfrm>
        <a:graphic>
          <a:graphicData uri="http://schemas.openxmlformats.org/drawingml/2006/table">
            <a:tbl>
              <a:tblPr/>
              <a:tblGrid>
                <a:gridCol w="16686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8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386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GizmoWorks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8780" y="-22510"/>
              <a:ext cx="2323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SFW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1350316" y="3954324"/>
            <a:ext cx="5262979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, Price, Manufacturer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ategory = ‘Gadgets’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0152" y="1853010"/>
            <a:ext cx="3407648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Projection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is the operation of producing an output table with tuples that have a subset of their prior attributes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75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2F50-448E-45B0-9025-39BA41339210}" type="slidenum">
              <a:rPr lang="en-US"/>
              <a:pPr/>
              <a:t>7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780" y="-22510"/>
              <a:ext cx="2323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SFW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4" name="AutoShape 37"/>
          <p:cNvSpPr>
            <a:spLocks noChangeArrowheads="1"/>
          </p:cNvSpPr>
          <p:nvPr/>
        </p:nvSpPr>
        <p:spPr bwMode="auto">
          <a:xfrm>
            <a:off x="6733884" y="3171143"/>
            <a:ext cx="609600" cy="138499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838200" y="3355808"/>
            <a:ext cx="5262979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, Price, Manufacturer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000" dirty="0">
                <a:latin typeface="Menlo" charset="0"/>
                <a:ea typeface="Menlo" charset="0"/>
                <a:cs typeface="Menlo" charset="0"/>
              </a:rPr>
            </a:b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ategory = ‘Gadgets’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3556783" y="2314478"/>
            <a:ext cx="6963802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Price, Category, </a:t>
            </a:r>
            <a:r>
              <a:rPr lang="en-US" sz="20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Manfacturer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4286529" y="4748645"/>
            <a:ext cx="5504309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Answer(PName, Price</a:t>
            </a:r>
            <a:r>
              <a:rPr lang="en-US" sz="20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Manfacturer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endParaRPr lang="en-US" sz="200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04717" y="2323710"/>
            <a:ext cx="18614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Input schema</a:t>
            </a:r>
            <a:endParaRPr lang="en-US" sz="24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4717" y="4790762"/>
            <a:ext cx="20890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 schema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E785-290F-4CF6-ADF0-EB2AD60461E4}" type="slidenum">
              <a:rPr lang="en-US"/>
              <a:pPr/>
              <a:t>8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Details</a:t>
            </a:r>
            <a:endParaRPr lang="en-US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SQL </a:t>
            </a:r>
            <a:r>
              <a:rPr lang="en-US" b="1" dirty="0" smtClean="0"/>
              <a:t>commands</a:t>
            </a:r>
            <a:r>
              <a:rPr lang="en-US" dirty="0" smtClean="0"/>
              <a:t> are case </a:t>
            </a:r>
            <a:r>
              <a:rPr lang="en-US" dirty="0"/>
              <a:t>insensitive: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Same: </a:t>
            </a:r>
            <a:r>
              <a:rPr lang="en-US" dirty="0" smtClean="0"/>
              <a:t>SELECT,  Select,  </a:t>
            </a:r>
            <a:r>
              <a:rPr lang="en-US" dirty="0"/>
              <a:t>select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Same: </a:t>
            </a:r>
            <a:r>
              <a:rPr lang="en-US" dirty="0" smtClean="0"/>
              <a:t>Product,   product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/>
          </a:p>
          <a:p>
            <a:r>
              <a:rPr lang="en-US" b="1" dirty="0" smtClean="0"/>
              <a:t>Values</a:t>
            </a:r>
            <a:r>
              <a:rPr lang="en-US" dirty="0" smtClean="0"/>
              <a:t> are </a:t>
            </a:r>
            <a:r>
              <a:rPr lang="en-US" b="1" dirty="0" smtClean="0"/>
              <a:t>not: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u="sng" dirty="0"/>
              <a:t>Different:</a:t>
            </a:r>
            <a:r>
              <a:rPr lang="en-US" dirty="0"/>
              <a:t> ‘Seattle</a:t>
            </a:r>
            <a:r>
              <a:rPr lang="en-US" dirty="0" smtClean="0"/>
              <a:t>’,  </a:t>
            </a:r>
            <a:r>
              <a:rPr lang="en-US" dirty="0"/>
              <a:t>‘</a:t>
            </a:r>
            <a:r>
              <a:rPr lang="en-US" dirty="0" err="1"/>
              <a:t>seattle</a:t>
            </a:r>
            <a:r>
              <a:rPr lang="en-US" dirty="0"/>
              <a:t>’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Use single quotes for constants: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‘</a:t>
            </a:r>
            <a:r>
              <a:rPr lang="en-US" dirty="0" err="1"/>
              <a:t>abc</a:t>
            </a:r>
            <a:r>
              <a:rPr lang="en-US" dirty="0"/>
              <a:t>’  - yes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</a:t>
            </a:r>
            <a:r>
              <a:rPr lang="en-US" dirty="0" err="1"/>
              <a:t>abc</a:t>
            </a:r>
            <a:r>
              <a:rPr lang="en-US" dirty="0"/>
              <a:t>” - no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780" y="-22510"/>
              <a:ext cx="2323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SFW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1483-E1F0-436D-B0C4-8D219A5AD8F2}" type="slidenum">
              <a:rPr lang="en-US"/>
              <a:pPr/>
              <a:t>9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LIKE: Simple String Pattern Matching</a:t>
            </a:r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10" y="3711071"/>
            <a:ext cx="6318380" cy="2286000"/>
          </a:xfrm>
        </p:spPr>
        <p:txBody>
          <a:bodyPr/>
          <a:lstStyle/>
          <a:p>
            <a:pPr marL="609600" indent="-609600"/>
            <a:r>
              <a:rPr lang="en-US" dirty="0"/>
              <a:t>s </a:t>
            </a:r>
            <a:r>
              <a:rPr lang="en-US" b="1" dirty="0"/>
              <a:t>LIKE</a:t>
            </a:r>
            <a:r>
              <a:rPr lang="en-US" dirty="0"/>
              <a:t> p:  pattern matching on strings</a:t>
            </a:r>
          </a:p>
          <a:p>
            <a:pPr marL="609600" indent="-609600"/>
            <a:r>
              <a:rPr lang="en-US" dirty="0"/>
              <a:t>p may contain two special symbols:</a:t>
            </a:r>
          </a:p>
          <a:p>
            <a:pPr marL="990600" lvl="1" indent="-533400"/>
            <a:r>
              <a:rPr lang="en-US" dirty="0"/>
              <a:t>%  = any sequence of characters</a:t>
            </a:r>
          </a:p>
          <a:p>
            <a:pPr marL="990600" lvl="1" indent="-533400"/>
            <a:r>
              <a:rPr lang="en-US" dirty="0"/>
              <a:t>_   = any single character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470989" y="2103438"/>
            <a:ext cx="5250022" cy="10895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*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Products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PName </a:t>
            </a:r>
            <a:r>
              <a:rPr lang="en-US" sz="2400" b="1" dirty="0">
                <a:latin typeface="Menlo" charset="0"/>
                <a:ea typeface="Menlo" charset="0"/>
                <a:cs typeface="Menlo" charset="0"/>
              </a:rPr>
              <a:t>LIKE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‘%gizmo%’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8780" y="-22510"/>
              <a:ext cx="31528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 &gt;  Section 2  &gt;  Other operators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851</Words>
  <Application>Microsoft Office PowerPoint</Application>
  <PresentationFormat>Widescreen</PresentationFormat>
  <Paragraphs>271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(Light Headings)</vt:lpstr>
      <vt:lpstr>Calibri Light</vt:lpstr>
      <vt:lpstr>Menlo</vt:lpstr>
      <vt:lpstr>Times New Roman</vt:lpstr>
      <vt:lpstr>Office Theme</vt:lpstr>
      <vt:lpstr>Lectures 3: Introduction to SQL 2</vt:lpstr>
      <vt:lpstr>2. Single-table queries</vt:lpstr>
      <vt:lpstr>What you will learn about in this section</vt:lpstr>
      <vt:lpstr>SQL Query</vt:lpstr>
      <vt:lpstr>Simple SQL Query: Selection</vt:lpstr>
      <vt:lpstr>Simple SQL Query: Projection</vt:lpstr>
      <vt:lpstr>Notation</vt:lpstr>
      <vt:lpstr>A Few Details</vt:lpstr>
      <vt:lpstr>LIKE: Simple String Pattern Matching</vt:lpstr>
      <vt:lpstr>DISTINCT: Eliminating Duplicates</vt:lpstr>
      <vt:lpstr>ORDER BY: Sorting the Results</vt:lpstr>
      <vt:lpstr>ACTIVITY:  Activity-2-2.ipynb</vt:lpstr>
      <vt:lpstr>3. Multi-table queries</vt:lpstr>
      <vt:lpstr>What you will learn about in this section</vt:lpstr>
      <vt:lpstr>Foreign Key constraints</vt:lpstr>
      <vt:lpstr>Declaring Foreign Keys</vt:lpstr>
      <vt:lpstr>Foreign Keys and update operations</vt:lpstr>
      <vt:lpstr>Keys and Foreign Keys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247</cp:revision>
  <dcterms:created xsi:type="dcterms:W3CDTF">2015-09-12T15:05:51Z</dcterms:created>
  <dcterms:modified xsi:type="dcterms:W3CDTF">2018-02-07T14:15:22Z</dcterms:modified>
</cp:coreProperties>
</file>