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44" r:id="rId11"/>
    <p:sldId id="445" r:id="rId12"/>
    <p:sldId id="447" r:id="rId13"/>
    <p:sldId id="448" r:id="rId14"/>
    <p:sldId id="473" r:id="rId15"/>
    <p:sldId id="474" r:id="rId16"/>
    <p:sldId id="452" r:id="rId17"/>
    <p:sldId id="449" r:id="rId18"/>
    <p:sldId id="450" r:id="rId19"/>
    <p:sldId id="451" r:id="rId20"/>
    <p:sldId id="453" r:id="rId21"/>
    <p:sldId id="398" r:id="rId22"/>
    <p:sldId id="397" r:id="rId23"/>
    <p:sldId id="418" r:id="rId24"/>
    <p:sldId id="400" r:id="rId25"/>
    <p:sldId id="415" r:id="rId26"/>
    <p:sldId id="456" r:id="rId27"/>
    <p:sldId id="464" r:id="rId28"/>
    <p:sldId id="423" r:id="rId29"/>
    <p:sldId id="461" r:id="rId30"/>
    <p:sldId id="31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12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5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0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3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D0B4B-A99C-4EA3-BB61-D5CE1032B3EB}" type="slidenum">
              <a:rPr lang="en-US"/>
              <a:pPr/>
              <a:t>30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2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8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6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2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E57F-65A4-4DD4-8906-AF6578A64FB2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3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9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7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1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77D02-60D4-44C0-9B82-A856D999DC77}" type="slidenum">
              <a:rPr lang="en-US"/>
              <a:pPr/>
              <a:t>8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4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60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4:</a:t>
            </a:r>
            <a:br>
              <a:rPr lang="en-US" dirty="0" smtClean="0"/>
            </a:br>
            <a:r>
              <a:rPr lang="en-US" dirty="0" smtClean="0"/>
              <a:t>Introduction to SQL 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2183358" y="4903094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10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606432" y="1935869"/>
            <a:ext cx="44562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 OR R.A=T.A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Unintuitive Query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841362" y="5517826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Computes R </a:t>
            </a:r>
            <a:r>
              <a:rPr lang="en-US" sz="2400" dirty="0">
                <a:latin typeface="Symbol" charset="2"/>
              </a:rPr>
              <a:t>Ç</a:t>
            </a:r>
            <a:r>
              <a:rPr lang="en-US" sz="2400" dirty="0"/>
              <a:t> (S </a:t>
            </a:r>
            <a:r>
              <a:rPr lang="en-US" sz="2400" dirty="0">
                <a:latin typeface="Symbol" charset="2"/>
              </a:rPr>
              <a:t>È</a:t>
            </a:r>
            <a:r>
              <a:rPr lang="en-US" sz="2400" dirty="0"/>
              <a:t> T)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7629402" y="4729648"/>
            <a:ext cx="235924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/>
              <a:t>But what if S = </a:t>
            </a:r>
            <a:r>
              <a:rPr lang="en-US" sz="2400" dirty="0" smtClean="0">
                <a:latin typeface="Symbol" charset="2"/>
              </a:rPr>
              <a:t>f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4870312" y="3636168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5794238" y="3636168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en-US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5332275" y="4382617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baseline="-25000" dirty="0"/>
          </a:p>
        </p:txBody>
      </p:sp>
      <p:cxnSp>
        <p:nvCxnSpPr>
          <p:cNvPr id="4" name="Straight Arrow Connector 3"/>
          <p:cNvCxnSpPr>
            <a:stCxn id="124935" idx="0"/>
          </p:cNvCxnSpPr>
          <p:nvPr/>
        </p:nvCxnSpPr>
        <p:spPr>
          <a:xfrm flipV="1">
            <a:off x="3355837" y="5017856"/>
            <a:ext cx="1967951" cy="49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9402" y="5517826"/>
            <a:ext cx="285866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Go back to the semantics!</a:t>
            </a:r>
          </a:p>
        </p:txBody>
      </p:sp>
      <p:sp>
        <p:nvSpPr>
          <p:cNvPr id="3" name="Freeform 2"/>
          <p:cNvSpPr/>
          <p:nvPr/>
        </p:nvSpPr>
        <p:spPr>
          <a:xfrm>
            <a:off x="5333847" y="4385342"/>
            <a:ext cx="1373561" cy="637476"/>
          </a:xfrm>
          <a:custGeom>
            <a:avLst/>
            <a:gdLst>
              <a:gd name="connsiteX0" fmla="*/ 3008 w 1373561"/>
              <a:gd name="connsiteY0" fmla="*/ 589795 h 637476"/>
              <a:gd name="connsiteX1" fmla="*/ 230955 w 1373561"/>
              <a:gd name="connsiteY1" fmla="*/ 166456 h 637476"/>
              <a:gd name="connsiteX2" fmla="*/ 719413 w 1373561"/>
              <a:gd name="connsiteY2" fmla="*/ 15 h 637476"/>
              <a:gd name="connsiteX3" fmla="*/ 1146361 w 1373561"/>
              <a:gd name="connsiteY3" fmla="*/ 173692 h 637476"/>
              <a:gd name="connsiteX4" fmla="*/ 1367072 w 1373561"/>
              <a:gd name="connsiteY4" fmla="*/ 535521 h 637476"/>
              <a:gd name="connsiteX5" fmla="*/ 1294708 w 1373561"/>
              <a:gd name="connsiteY5" fmla="*/ 611505 h 637476"/>
              <a:gd name="connsiteX6" fmla="*/ 1088470 w 1373561"/>
              <a:gd name="connsiteY6" fmla="*/ 636833 h 637476"/>
              <a:gd name="connsiteX7" fmla="*/ 932887 w 1373561"/>
              <a:gd name="connsiteY7" fmla="*/ 589795 h 637476"/>
              <a:gd name="connsiteX8" fmla="*/ 726649 w 1373561"/>
              <a:gd name="connsiteY8" fmla="*/ 484865 h 637476"/>
              <a:gd name="connsiteX9" fmla="*/ 690467 w 1373561"/>
              <a:gd name="connsiteY9" fmla="*/ 445064 h 637476"/>
              <a:gd name="connsiteX10" fmla="*/ 679613 w 1373561"/>
              <a:gd name="connsiteY10" fmla="*/ 445064 h 637476"/>
              <a:gd name="connsiteX11" fmla="*/ 661522 w 1373561"/>
              <a:gd name="connsiteY11" fmla="*/ 463155 h 637476"/>
              <a:gd name="connsiteX12" fmla="*/ 520412 w 1373561"/>
              <a:gd name="connsiteY12" fmla="*/ 564467 h 637476"/>
              <a:gd name="connsiteX13" fmla="*/ 317792 w 1373561"/>
              <a:gd name="connsiteY13" fmla="*/ 622359 h 637476"/>
              <a:gd name="connsiteX14" fmla="*/ 115172 w 1373561"/>
              <a:gd name="connsiteY14" fmla="*/ 622359 h 637476"/>
              <a:gd name="connsiteX15" fmla="*/ 3008 w 1373561"/>
              <a:gd name="connsiteY15" fmla="*/ 589795 h 63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3561" h="637476">
                <a:moveTo>
                  <a:pt x="3008" y="589795"/>
                </a:moveTo>
                <a:cubicBezTo>
                  <a:pt x="22305" y="513811"/>
                  <a:pt x="111554" y="264753"/>
                  <a:pt x="230955" y="166456"/>
                </a:cubicBezTo>
                <a:cubicBezTo>
                  <a:pt x="350356" y="68159"/>
                  <a:pt x="566845" y="-1191"/>
                  <a:pt x="719413" y="15"/>
                </a:cubicBezTo>
                <a:cubicBezTo>
                  <a:pt x="871981" y="1221"/>
                  <a:pt x="1038418" y="84441"/>
                  <a:pt x="1146361" y="173692"/>
                </a:cubicBezTo>
                <a:cubicBezTo>
                  <a:pt x="1254304" y="262943"/>
                  <a:pt x="1342348" y="462552"/>
                  <a:pt x="1367072" y="535521"/>
                </a:cubicBezTo>
                <a:cubicBezTo>
                  <a:pt x="1391797" y="608490"/>
                  <a:pt x="1341142" y="594620"/>
                  <a:pt x="1294708" y="611505"/>
                </a:cubicBezTo>
                <a:cubicBezTo>
                  <a:pt x="1248274" y="628390"/>
                  <a:pt x="1148773" y="640451"/>
                  <a:pt x="1088470" y="636833"/>
                </a:cubicBezTo>
                <a:cubicBezTo>
                  <a:pt x="1028167" y="633215"/>
                  <a:pt x="993190" y="615123"/>
                  <a:pt x="932887" y="589795"/>
                </a:cubicBezTo>
                <a:cubicBezTo>
                  <a:pt x="872584" y="564467"/>
                  <a:pt x="767052" y="508987"/>
                  <a:pt x="726649" y="484865"/>
                </a:cubicBezTo>
                <a:cubicBezTo>
                  <a:pt x="686246" y="460743"/>
                  <a:pt x="698306" y="451697"/>
                  <a:pt x="690467" y="445064"/>
                </a:cubicBezTo>
                <a:cubicBezTo>
                  <a:pt x="682628" y="438431"/>
                  <a:pt x="684437" y="442049"/>
                  <a:pt x="679613" y="445064"/>
                </a:cubicBezTo>
                <a:cubicBezTo>
                  <a:pt x="674789" y="448079"/>
                  <a:pt x="688056" y="443254"/>
                  <a:pt x="661522" y="463155"/>
                </a:cubicBezTo>
                <a:cubicBezTo>
                  <a:pt x="634989" y="483055"/>
                  <a:pt x="577700" y="537933"/>
                  <a:pt x="520412" y="564467"/>
                </a:cubicBezTo>
                <a:cubicBezTo>
                  <a:pt x="463124" y="591001"/>
                  <a:pt x="385332" y="612710"/>
                  <a:pt x="317792" y="622359"/>
                </a:cubicBezTo>
                <a:cubicBezTo>
                  <a:pt x="250252" y="632008"/>
                  <a:pt x="168842" y="627183"/>
                  <a:pt x="115172" y="622359"/>
                </a:cubicBezTo>
                <a:cubicBezTo>
                  <a:pt x="61502" y="617535"/>
                  <a:pt x="-16289" y="665779"/>
                  <a:pt x="3008" y="58979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60000"/>
            </a:schemeClr>
          </a:solidFill>
          <a:ln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2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606432" y="1935869"/>
            <a:ext cx="44562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 OR R.A=T.A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Unintuitive Query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381379"/>
            <a:ext cx="10782300" cy="20796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Recall the semantics</a:t>
            </a:r>
            <a:r>
              <a:rPr lang="en-US" b="1" dirty="0" smtClean="0"/>
              <a:t>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Take </a:t>
            </a:r>
            <a:r>
              <a:rPr lang="en-US" sz="2000" u="sng" dirty="0" smtClean="0"/>
              <a:t>cross-product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Apply </a:t>
            </a:r>
            <a:r>
              <a:rPr lang="en-US" sz="2000" u="sng" dirty="0" smtClean="0"/>
              <a:t>selections</a:t>
            </a:r>
            <a:r>
              <a:rPr lang="en-US" sz="2000" dirty="0" smtClean="0"/>
              <a:t> / </a:t>
            </a:r>
            <a:r>
              <a:rPr lang="en-US" sz="2000" u="sng" dirty="0" smtClean="0"/>
              <a:t>conditions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Apply </a:t>
            </a:r>
            <a:r>
              <a:rPr lang="en-US" sz="2000" u="sng" dirty="0" smtClean="0"/>
              <a:t>projection</a:t>
            </a:r>
            <a:endParaRPr lang="en-US" u="sng" dirty="0" smtClean="0"/>
          </a:p>
          <a:p>
            <a:r>
              <a:rPr lang="en-US" dirty="0" smtClean="0"/>
              <a:t>If S = {}, then the cross product of R, S, T = {}, and the query result = {}!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1779" y="5758715"/>
            <a:ext cx="76826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Must consider semantics here.  </a:t>
            </a:r>
          </a:p>
          <a:p>
            <a:pPr algn="ctr"/>
            <a:r>
              <a:rPr lang="en-US" sz="2400" dirty="0" smtClean="0">
                <a:latin typeface="+mj-lt"/>
              </a:rPr>
              <a:t>Are there more explicit way to do set operations like this?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6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760732" y="1883335"/>
            <a:ext cx="44562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 OR R.A=T.A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look like in Python?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381379"/>
            <a:ext cx="5408364" cy="31956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Semantics:</a:t>
            </a:r>
            <a:endParaRPr lang="en-US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u="sng" dirty="0" smtClean="0"/>
              <a:t>cross-product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u="sng" dirty="0" smtClean="0"/>
              <a:t>selections</a:t>
            </a:r>
            <a:r>
              <a:rPr lang="en-US" dirty="0" smtClean="0"/>
              <a:t> / </a:t>
            </a:r>
            <a:r>
              <a:rPr lang="en-US" u="sng" dirty="0" smtClean="0"/>
              <a:t>conditions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u="sng" dirty="0" smtClean="0"/>
              <a:t>projection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23119" y="3608020"/>
            <a:ext cx="559738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+mj-lt"/>
              </a:rPr>
              <a:t>Joins / cross-products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are just </a:t>
            </a:r>
            <a:r>
              <a:rPr lang="en-US" sz="2400" b="1" dirty="0">
                <a:latin typeface="+mj-lt"/>
              </a:rPr>
              <a:t>nested for loops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(in </a:t>
            </a:r>
            <a:r>
              <a:rPr lang="en-US" sz="2400" dirty="0">
                <a:latin typeface="+mj-lt"/>
              </a:rPr>
              <a:t>simplest implementation)!</a:t>
            </a:r>
            <a:endParaRPr lang="en-US" sz="2400" i="1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3119" y="4982316"/>
            <a:ext cx="258748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i="1" smtClean="0">
                <a:latin typeface="+mj-lt"/>
              </a:rPr>
              <a:t>If-then statements!</a:t>
            </a:r>
            <a:endParaRPr lang="en-US" sz="2400" i="1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447783" y="1023698"/>
            <a:ext cx="4172717" cy="2128137"/>
            <a:chOff x="3003209" y="3636168"/>
            <a:chExt cx="4172717" cy="2128137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003209" y="5034039"/>
              <a:ext cx="1576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R </a:t>
              </a:r>
              <a:r>
                <a:rPr lang="en-US" sz="2400" dirty="0">
                  <a:latin typeface="Symbol" charset="2"/>
                </a:rPr>
                <a:t>Ç</a:t>
              </a:r>
              <a:r>
                <a:rPr lang="en-US" sz="2400" dirty="0"/>
                <a:t> (S </a:t>
              </a:r>
              <a:r>
                <a:rPr lang="en-US" sz="2400" dirty="0">
                  <a:latin typeface="Symbol" charset="2"/>
                </a:rPr>
                <a:t>È</a:t>
              </a:r>
              <a:r>
                <a:rPr lang="en-US" sz="2400" dirty="0"/>
                <a:t> T)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870312" y="3636168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endParaRPr lang="en-US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94238" y="3636168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endParaRPr lang="en-US" baseline="-25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332275" y="4382617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baseline="-25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4579281" y="5017856"/>
              <a:ext cx="744507" cy="2061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5333847" y="4385342"/>
              <a:ext cx="1373561" cy="637476"/>
            </a:xfrm>
            <a:custGeom>
              <a:avLst/>
              <a:gdLst>
                <a:gd name="connsiteX0" fmla="*/ 3008 w 1373561"/>
                <a:gd name="connsiteY0" fmla="*/ 589795 h 637476"/>
                <a:gd name="connsiteX1" fmla="*/ 230955 w 1373561"/>
                <a:gd name="connsiteY1" fmla="*/ 166456 h 637476"/>
                <a:gd name="connsiteX2" fmla="*/ 719413 w 1373561"/>
                <a:gd name="connsiteY2" fmla="*/ 15 h 637476"/>
                <a:gd name="connsiteX3" fmla="*/ 1146361 w 1373561"/>
                <a:gd name="connsiteY3" fmla="*/ 173692 h 637476"/>
                <a:gd name="connsiteX4" fmla="*/ 1367072 w 1373561"/>
                <a:gd name="connsiteY4" fmla="*/ 535521 h 637476"/>
                <a:gd name="connsiteX5" fmla="*/ 1294708 w 1373561"/>
                <a:gd name="connsiteY5" fmla="*/ 611505 h 637476"/>
                <a:gd name="connsiteX6" fmla="*/ 1088470 w 1373561"/>
                <a:gd name="connsiteY6" fmla="*/ 636833 h 637476"/>
                <a:gd name="connsiteX7" fmla="*/ 932887 w 1373561"/>
                <a:gd name="connsiteY7" fmla="*/ 589795 h 637476"/>
                <a:gd name="connsiteX8" fmla="*/ 726649 w 1373561"/>
                <a:gd name="connsiteY8" fmla="*/ 484865 h 637476"/>
                <a:gd name="connsiteX9" fmla="*/ 690467 w 1373561"/>
                <a:gd name="connsiteY9" fmla="*/ 445064 h 637476"/>
                <a:gd name="connsiteX10" fmla="*/ 679613 w 1373561"/>
                <a:gd name="connsiteY10" fmla="*/ 445064 h 637476"/>
                <a:gd name="connsiteX11" fmla="*/ 661522 w 1373561"/>
                <a:gd name="connsiteY11" fmla="*/ 463155 h 637476"/>
                <a:gd name="connsiteX12" fmla="*/ 520412 w 1373561"/>
                <a:gd name="connsiteY12" fmla="*/ 564467 h 637476"/>
                <a:gd name="connsiteX13" fmla="*/ 317792 w 1373561"/>
                <a:gd name="connsiteY13" fmla="*/ 622359 h 637476"/>
                <a:gd name="connsiteX14" fmla="*/ 115172 w 1373561"/>
                <a:gd name="connsiteY14" fmla="*/ 622359 h 637476"/>
                <a:gd name="connsiteX15" fmla="*/ 3008 w 1373561"/>
                <a:gd name="connsiteY15" fmla="*/ 589795 h 63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3561" h="637476">
                  <a:moveTo>
                    <a:pt x="3008" y="589795"/>
                  </a:moveTo>
                  <a:cubicBezTo>
                    <a:pt x="22305" y="513811"/>
                    <a:pt x="111554" y="264753"/>
                    <a:pt x="230955" y="166456"/>
                  </a:cubicBezTo>
                  <a:cubicBezTo>
                    <a:pt x="350356" y="68159"/>
                    <a:pt x="566845" y="-1191"/>
                    <a:pt x="719413" y="15"/>
                  </a:cubicBezTo>
                  <a:cubicBezTo>
                    <a:pt x="871981" y="1221"/>
                    <a:pt x="1038418" y="84441"/>
                    <a:pt x="1146361" y="173692"/>
                  </a:cubicBezTo>
                  <a:cubicBezTo>
                    <a:pt x="1254304" y="262943"/>
                    <a:pt x="1342348" y="462552"/>
                    <a:pt x="1367072" y="535521"/>
                  </a:cubicBezTo>
                  <a:cubicBezTo>
                    <a:pt x="1391797" y="608490"/>
                    <a:pt x="1341142" y="594620"/>
                    <a:pt x="1294708" y="611505"/>
                  </a:cubicBezTo>
                  <a:cubicBezTo>
                    <a:pt x="1248274" y="628390"/>
                    <a:pt x="1148773" y="640451"/>
                    <a:pt x="1088470" y="636833"/>
                  </a:cubicBezTo>
                  <a:cubicBezTo>
                    <a:pt x="1028167" y="633215"/>
                    <a:pt x="993190" y="615123"/>
                    <a:pt x="932887" y="589795"/>
                  </a:cubicBezTo>
                  <a:cubicBezTo>
                    <a:pt x="872584" y="564467"/>
                    <a:pt x="767052" y="508987"/>
                    <a:pt x="726649" y="484865"/>
                  </a:cubicBezTo>
                  <a:cubicBezTo>
                    <a:pt x="686246" y="460743"/>
                    <a:pt x="698306" y="451697"/>
                    <a:pt x="690467" y="445064"/>
                  </a:cubicBezTo>
                  <a:cubicBezTo>
                    <a:pt x="682628" y="438431"/>
                    <a:pt x="684437" y="442049"/>
                    <a:pt x="679613" y="445064"/>
                  </a:cubicBezTo>
                  <a:cubicBezTo>
                    <a:pt x="674789" y="448079"/>
                    <a:pt x="688056" y="443254"/>
                    <a:pt x="661522" y="463155"/>
                  </a:cubicBezTo>
                  <a:cubicBezTo>
                    <a:pt x="634989" y="483055"/>
                    <a:pt x="577700" y="537933"/>
                    <a:pt x="520412" y="564467"/>
                  </a:cubicBezTo>
                  <a:cubicBezTo>
                    <a:pt x="463124" y="591001"/>
                    <a:pt x="385332" y="612710"/>
                    <a:pt x="317792" y="622359"/>
                  </a:cubicBezTo>
                  <a:cubicBezTo>
                    <a:pt x="250252" y="632008"/>
                    <a:pt x="168842" y="627183"/>
                    <a:pt x="115172" y="622359"/>
                  </a:cubicBezTo>
                  <a:cubicBezTo>
                    <a:pt x="61502" y="617535"/>
                    <a:pt x="-16289" y="665779"/>
                    <a:pt x="3008" y="58979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60000"/>
              </a:schemeClr>
            </a:solidFill>
            <a:ln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05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13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760732" y="1883335"/>
            <a:ext cx="44562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 OR R.A=T.A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look like in Python?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47783" y="1023698"/>
            <a:ext cx="4172717" cy="2128137"/>
            <a:chOff x="3003209" y="3636168"/>
            <a:chExt cx="4172717" cy="2128137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003209" y="5034039"/>
              <a:ext cx="1576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R </a:t>
              </a:r>
              <a:r>
                <a:rPr lang="en-US" sz="2400" dirty="0">
                  <a:latin typeface="Symbol" charset="2"/>
                </a:rPr>
                <a:t>Ç</a:t>
              </a:r>
              <a:r>
                <a:rPr lang="en-US" sz="2400" dirty="0"/>
                <a:t> (S </a:t>
              </a:r>
              <a:r>
                <a:rPr lang="en-US" sz="2400" dirty="0">
                  <a:latin typeface="Symbol" charset="2"/>
                </a:rPr>
                <a:t>È</a:t>
              </a:r>
              <a:r>
                <a:rPr lang="en-US" sz="2400" dirty="0"/>
                <a:t> T)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870312" y="3636168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endParaRPr lang="en-US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94238" y="3636168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endParaRPr lang="en-US" baseline="-25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332275" y="4382617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baseline="-25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4579281" y="5017856"/>
              <a:ext cx="744507" cy="2061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5333847" y="4385342"/>
              <a:ext cx="1373561" cy="637476"/>
            </a:xfrm>
            <a:custGeom>
              <a:avLst/>
              <a:gdLst>
                <a:gd name="connsiteX0" fmla="*/ 3008 w 1373561"/>
                <a:gd name="connsiteY0" fmla="*/ 589795 h 637476"/>
                <a:gd name="connsiteX1" fmla="*/ 230955 w 1373561"/>
                <a:gd name="connsiteY1" fmla="*/ 166456 h 637476"/>
                <a:gd name="connsiteX2" fmla="*/ 719413 w 1373561"/>
                <a:gd name="connsiteY2" fmla="*/ 15 h 637476"/>
                <a:gd name="connsiteX3" fmla="*/ 1146361 w 1373561"/>
                <a:gd name="connsiteY3" fmla="*/ 173692 h 637476"/>
                <a:gd name="connsiteX4" fmla="*/ 1367072 w 1373561"/>
                <a:gd name="connsiteY4" fmla="*/ 535521 h 637476"/>
                <a:gd name="connsiteX5" fmla="*/ 1294708 w 1373561"/>
                <a:gd name="connsiteY5" fmla="*/ 611505 h 637476"/>
                <a:gd name="connsiteX6" fmla="*/ 1088470 w 1373561"/>
                <a:gd name="connsiteY6" fmla="*/ 636833 h 637476"/>
                <a:gd name="connsiteX7" fmla="*/ 932887 w 1373561"/>
                <a:gd name="connsiteY7" fmla="*/ 589795 h 637476"/>
                <a:gd name="connsiteX8" fmla="*/ 726649 w 1373561"/>
                <a:gd name="connsiteY8" fmla="*/ 484865 h 637476"/>
                <a:gd name="connsiteX9" fmla="*/ 690467 w 1373561"/>
                <a:gd name="connsiteY9" fmla="*/ 445064 h 637476"/>
                <a:gd name="connsiteX10" fmla="*/ 679613 w 1373561"/>
                <a:gd name="connsiteY10" fmla="*/ 445064 h 637476"/>
                <a:gd name="connsiteX11" fmla="*/ 661522 w 1373561"/>
                <a:gd name="connsiteY11" fmla="*/ 463155 h 637476"/>
                <a:gd name="connsiteX12" fmla="*/ 520412 w 1373561"/>
                <a:gd name="connsiteY12" fmla="*/ 564467 h 637476"/>
                <a:gd name="connsiteX13" fmla="*/ 317792 w 1373561"/>
                <a:gd name="connsiteY13" fmla="*/ 622359 h 637476"/>
                <a:gd name="connsiteX14" fmla="*/ 115172 w 1373561"/>
                <a:gd name="connsiteY14" fmla="*/ 622359 h 637476"/>
                <a:gd name="connsiteX15" fmla="*/ 3008 w 1373561"/>
                <a:gd name="connsiteY15" fmla="*/ 589795 h 63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3561" h="637476">
                  <a:moveTo>
                    <a:pt x="3008" y="589795"/>
                  </a:moveTo>
                  <a:cubicBezTo>
                    <a:pt x="22305" y="513811"/>
                    <a:pt x="111554" y="264753"/>
                    <a:pt x="230955" y="166456"/>
                  </a:cubicBezTo>
                  <a:cubicBezTo>
                    <a:pt x="350356" y="68159"/>
                    <a:pt x="566845" y="-1191"/>
                    <a:pt x="719413" y="15"/>
                  </a:cubicBezTo>
                  <a:cubicBezTo>
                    <a:pt x="871981" y="1221"/>
                    <a:pt x="1038418" y="84441"/>
                    <a:pt x="1146361" y="173692"/>
                  </a:cubicBezTo>
                  <a:cubicBezTo>
                    <a:pt x="1254304" y="262943"/>
                    <a:pt x="1342348" y="462552"/>
                    <a:pt x="1367072" y="535521"/>
                  </a:cubicBezTo>
                  <a:cubicBezTo>
                    <a:pt x="1391797" y="608490"/>
                    <a:pt x="1341142" y="594620"/>
                    <a:pt x="1294708" y="611505"/>
                  </a:cubicBezTo>
                  <a:cubicBezTo>
                    <a:pt x="1248274" y="628390"/>
                    <a:pt x="1148773" y="640451"/>
                    <a:pt x="1088470" y="636833"/>
                  </a:cubicBezTo>
                  <a:cubicBezTo>
                    <a:pt x="1028167" y="633215"/>
                    <a:pt x="993190" y="615123"/>
                    <a:pt x="932887" y="589795"/>
                  </a:cubicBezTo>
                  <a:cubicBezTo>
                    <a:pt x="872584" y="564467"/>
                    <a:pt x="767052" y="508987"/>
                    <a:pt x="726649" y="484865"/>
                  </a:cubicBezTo>
                  <a:cubicBezTo>
                    <a:pt x="686246" y="460743"/>
                    <a:pt x="698306" y="451697"/>
                    <a:pt x="690467" y="445064"/>
                  </a:cubicBezTo>
                  <a:cubicBezTo>
                    <a:pt x="682628" y="438431"/>
                    <a:pt x="684437" y="442049"/>
                    <a:pt x="679613" y="445064"/>
                  </a:cubicBezTo>
                  <a:cubicBezTo>
                    <a:pt x="674789" y="448079"/>
                    <a:pt x="688056" y="443254"/>
                    <a:pt x="661522" y="463155"/>
                  </a:cubicBezTo>
                  <a:cubicBezTo>
                    <a:pt x="634989" y="483055"/>
                    <a:pt x="577700" y="537933"/>
                    <a:pt x="520412" y="564467"/>
                  </a:cubicBezTo>
                  <a:cubicBezTo>
                    <a:pt x="463124" y="591001"/>
                    <a:pt x="385332" y="612710"/>
                    <a:pt x="317792" y="622359"/>
                  </a:cubicBezTo>
                  <a:cubicBezTo>
                    <a:pt x="250252" y="632008"/>
                    <a:pt x="168842" y="627183"/>
                    <a:pt x="115172" y="622359"/>
                  </a:cubicBezTo>
                  <a:cubicBezTo>
                    <a:pt x="61502" y="617535"/>
                    <a:pt x="-16289" y="665779"/>
                    <a:pt x="3008" y="58979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60000"/>
              </a:schemeClr>
            </a:solidFill>
            <a:ln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838200" y="3404459"/>
            <a:ext cx="10782300" cy="25545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output = {}</a:t>
            </a:r>
          </a:p>
          <a:p>
            <a:endParaRPr lang="en-US" sz="2000" dirty="0">
              <a:solidFill>
                <a:schemeClr val="bg1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for r in R: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  for s in S:</a:t>
            </a:r>
          </a:p>
          <a:p>
            <a:r>
              <a:rPr lang="en-US" sz="20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    for t in T:</a:t>
            </a:r>
          </a:p>
          <a:p>
            <a:r>
              <a:rPr lang="en-US" sz="20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       if r[‘A’] == s[‘A’] or r[‘A’] == t[‘A’]:</a:t>
            </a:r>
          </a:p>
          <a:p>
            <a:r>
              <a:rPr lang="en-US" sz="20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output.add</a:t>
            </a:r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(r[‘A’])</a:t>
            </a:r>
          </a:p>
          <a:p>
            <a:r>
              <a:rPr lang="en-US" sz="20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sz="2000" dirty="0" smtClean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eturn list(output)</a:t>
            </a:r>
            <a:endParaRPr lang="en-US" sz="2000" dirty="0">
              <a:solidFill>
                <a:schemeClr val="bg1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3099" y="6279799"/>
            <a:ext cx="519821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you </a:t>
            </a:r>
            <a:r>
              <a:rPr lang="en-US" sz="2400" smtClean="0"/>
              <a:t>see now what happens if S = []?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080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Set Operators &amp; Nested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4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198629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+mj-lt"/>
              </a:rPr>
              <a:t>Multiset</a:t>
            </a:r>
            <a:r>
              <a:rPr lang="en-US" dirty="0" smtClean="0">
                <a:latin typeface="+mj-lt"/>
              </a:rPr>
              <a:t> operators in SQL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Nested queries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Set operator subtleties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62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3054"/>
            <a:ext cx="10515600" cy="2852737"/>
          </a:xfrm>
        </p:spPr>
        <p:txBody>
          <a:bodyPr/>
          <a:lstStyle/>
          <a:p>
            <a:r>
              <a:rPr lang="en-US" dirty="0" err="1" smtClean="0"/>
              <a:t>Multiset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25407" y="591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3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 err="1" smtClean="0"/>
              <a:t>Multisets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22041" y="1966494"/>
          <a:ext cx="1045684" cy="453976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45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</a:t>
                      </a:r>
                      <a:r>
                        <a:rPr lang="en-US" baseline="0" dirty="0" smtClean="0"/>
                        <a:t> 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 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 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 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676472"/>
                  </p:ext>
                </p:extLst>
              </p:nvPr>
            </p:nvGraphicFramePr>
            <p:xfrm>
              <a:off x="7767504" y="2579731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𝑿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676472"/>
                  </p:ext>
                </p:extLst>
              </p:nvPr>
            </p:nvGraphicFramePr>
            <p:xfrm>
              <a:off x="7767504" y="2579731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2745" t="-7813" r="-392" b="-415625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Left-Right Arrow 7"/>
          <p:cNvSpPr/>
          <p:nvPr/>
        </p:nvSpPr>
        <p:spPr>
          <a:xfrm>
            <a:off x="4939229" y="3316076"/>
            <a:ext cx="1156771" cy="462709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71860" y="4040427"/>
            <a:ext cx="229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Equivalent Representations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of a </a:t>
            </a:r>
            <a:r>
              <a:rPr lang="en-US" sz="2400" b="1" u="sng" dirty="0" err="1" smtClean="0">
                <a:latin typeface="+mj-lt"/>
              </a:rPr>
              <a:t>Multiset</a:t>
            </a:r>
            <a:endParaRPr lang="en-US" sz="2400" b="1" u="sng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7504" y="2103978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X</a:t>
            </a:r>
            <a:endParaRPr lang="en-US" sz="2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1285" y="1566384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X</a:t>
            </a:r>
            <a:endParaRPr lang="en-US" sz="20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88412" y="5404174"/>
            <a:ext cx="230134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latin typeface="+mj-lt"/>
              </a:rPr>
              <a:t>Note: In </a:t>
            </a:r>
            <a:r>
              <a:rPr lang="en-US" sz="2400" i="1" dirty="0" smtClean="0">
                <a:latin typeface="+mj-lt"/>
              </a:rPr>
              <a:t>a set all counts are {0,1}.</a:t>
            </a:r>
            <a:endParaRPr lang="en-US" sz="2400" i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67504" y="676049"/>
                <a:ext cx="3557265" cy="12003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𝝀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𝑿</m:t>
                        </m:r>
                      </m:e>
                    </m:d>
                  </m:oMath>
                </a14:m>
                <a:r>
                  <a:rPr lang="en-US" sz="2400" i="1" dirty="0" smtClean="0">
                    <a:latin typeface="+mj-lt"/>
                  </a:rPr>
                  <a:t>= “Count of tuple in X”</a:t>
                </a:r>
              </a:p>
              <a:p>
                <a:r>
                  <a:rPr lang="en-US" sz="2400" i="1" dirty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Items not listed have implicit count 0)</a:t>
                </a:r>
                <a:endParaRPr lang="en-US" sz="24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504" y="676049"/>
                <a:ext cx="3557265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68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Set Operations to </a:t>
            </a:r>
            <a:r>
              <a:rPr lang="en-US" dirty="0" err="1" smtClean="0"/>
              <a:t>Multiset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22027"/>
                  </p:ext>
                </p:extLst>
              </p:nvPr>
            </p:nvGraphicFramePr>
            <p:xfrm>
              <a:off x="83820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𝑿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22027"/>
                  </p:ext>
                </p:extLst>
              </p:nvPr>
            </p:nvGraphicFramePr>
            <p:xfrm>
              <a:off x="83820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2500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760777" y="2017933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X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382541"/>
                  </p:ext>
                </p:extLst>
              </p:nvPr>
            </p:nvGraphicFramePr>
            <p:xfrm>
              <a:off x="4796163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382541"/>
                  </p:ext>
                </p:extLst>
              </p:nvPr>
            </p:nvGraphicFramePr>
            <p:xfrm>
              <a:off x="4796163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109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4718740" y="2017933"/>
            <a:ext cx="1219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Y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0553759"/>
                  </p:ext>
                </p:extLst>
              </p:nvPr>
            </p:nvGraphicFramePr>
            <p:xfrm>
              <a:off x="883155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𝒁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0553759"/>
                  </p:ext>
                </p:extLst>
              </p:nvPr>
            </p:nvGraphicFramePr>
            <p:xfrm>
              <a:off x="883155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2109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8754127" y="2017933"/>
            <a:ext cx="121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Z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2830" y="3056289"/>
                <a:ext cx="6283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∩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30" y="3056289"/>
                <a:ext cx="628377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60793" y="3056289"/>
                <a:ext cx="6748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793" y="3056289"/>
                <a:ext cx="67486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61981" y="5252887"/>
                <a:ext cx="40680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𝒁</m:t>
                          </m:r>
                        </m:e>
                      </m:d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𝒎𝒊𝒏</m:t>
                      </m:r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𝑿</m:t>
                          </m:r>
                        </m:e>
                      </m:d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,</m:t>
                      </m:r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𝒀</m:t>
                          </m:r>
                        </m:e>
                      </m:d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981" y="5252887"/>
                <a:ext cx="4068037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821033" y="4982420"/>
            <a:ext cx="230134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For sets, this is </a:t>
            </a:r>
            <a:r>
              <a:rPr lang="en-US" sz="2400" b="1" dirty="0" smtClean="0">
                <a:latin typeface="+mj-lt"/>
              </a:rPr>
              <a:t>intersection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73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171538"/>
                  </p:ext>
                </p:extLst>
              </p:nvPr>
            </p:nvGraphicFramePr>
            <p:xfrm>
              <a:off x="83820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𝑿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171538"/>
                  </p:ext>
                </p:extLst>
              </p:nvPr>
            </p:nvGraphicFramePr>
            <p:xfrm>
              <a:off x="83820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2500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760777" y="2017933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X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748022"/>
                  </p:ext>
                </p:extLst>
              </p:nvPr>
            </p:nvGraphicFramePr>
            <p:xfrm>
              <a:off x="4796163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748022"/>
                  </p:ext>
                </p:extLst>
              </p:nvPr>
            </p:nvGraphicFramePr>
            <p:xfrm>
              <a:off x="4796163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109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4718740" y="2017933"/>
            <a:ext cx="1219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Y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173512"/>
                  </p:ext>
                </p:extLst>
              </p:nvPr>
            </p:nvGraphicFramePr>
            <p:xfrm>
              <a:off x="883155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5337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𝝀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𝒁</m:t>
                                </m:r>
                                <m:r>
                                  <a:rPr lang="en-US" b="1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173512"/>
                  </p:ext>
                </p:extLst>
              </p:nvPr>
            </p:nvGraphicFramePr>
            <p:xfrm>
              <a:off x="8831550" y="2504088"/>
              <a:ext cx="2522250" cy="19354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68872"/>
                    <a:gridCol w="1553378"/>
                  </a:tblGrid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Tuple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2109" t="-7813" r="-391" b="-417188"/>
                          </a:stretch>
                        </a:blipFill>
                      </a:tcPr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 b)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 c)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7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</a:t>
                          </a:r>
                          <a:r>
                            <a:rPr lang="en-US" baseline="0" dirty="0" smtClean="0"/>
                            <a:t> d)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8754127" y="2017933"/>
            <a:ext cx="121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+mj-lt"/>
              </a:rPr>
              <a:t>Multiset</a:t>
            </a:r>
            <a:r>
              <a:rPr lang="en-US" sz="2000" b="1" dirty="0" smtClean="0">
                <a:latin typeface="+mj-lt"/>
              </a:rPr>
              <a:t> Z</a:t>
            </a:r>
            <a:endParaRPr lang="en-US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77553" y="2810068"/>
                <a:ext cx="6283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∪</m:t>
                      </m:r>
                    </m:oMath>
                  </m:oMathPara>
                </a14:m>
                <a:endParaRPr lang="en-US" sz="5400" dirty="0" smtClean="0"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553" y="2810068"/>
                <a:ext cx="628377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60793" y="3056289"/>
                <a:ext cx="6748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793" y="3056289"/>
                <a:ext cx="67486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74407" y="5297258"/>
                <a:ext cx="34431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𝒁</m:t>
                          </m:r>
                        </m:e>
                      </m:d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𝑿</m:t>
                          </m:r>
                        </m:e>
                      </m:d>
                      <m:r>
                        <a:rPr lang="en-US" sz="28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 </m:t>
                      </m:r>
                      <m:r>
                        <a:rPr lang="en-US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𝒀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07" y="5297258"/>
                <a:ext cx="3443186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821033" y="4982420"/>
            <a:ext cx="230134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For sets, </a:t>
            </a:r>
          </a:p>
          <a:p>
            <a:pPr algn="ctr"/>
            <a:r>
              <a:rPr lang="en-US" sz="2400" dirty="0" smtClean="0">
                <a:latin typeface="+mj-lt"/>
              </a:rPr>
              <a:t>this is </a:t>
            </a:r>
            <a:r>
              <a:rPr lang="en-US" sz="2400" b="1" dirty="0" smtClean="0">
                <a:latin typeface="+mj-lt"/>
              </a:rPr>
              <a:t>union</a:t>
            </a:r>
            <a:endParaRPr lang="en-US" sz="2400" b="1" dirty="0">
              <a:latin typeface="+mj-lt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Generalizing Set Operations to </a:t>
            </a:r>
            <a:r>
              <a:rPr lang="en-US" dirty="0" err="1" smtClean="0"/>
              <a:t>Multiset</a:t>
            </a:r>
            <a:r>
              <a:rPr lang="en-US" dirty="0" smtClean="0"/>
              <a:t>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781888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 smtClean="0"/>
              <a:t>Ex: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Find </a:t>
            </a:r>
            <a:r>
              <a:rPr lang="en-US" sz="2400" dirty="0"/>
              <a:t>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130806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1699797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29036" y="2372589"/>
            <a:ext cx="261703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we will often omit attribute types in schema definitions for brevity, but assume attributes are always atomic types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8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Multiset</a:t>
            </a:r>
            <a:r>
              <a:rPr lang="en-US" dirty="0" smtClean="0"/>
              <a:t> Operations in 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25407" y="591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1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Set Operators: INTERSECT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08704" y="2283268"/>
            <a:ext cx="294008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INTERSECT</a:t>
            </a:r>
            <a:endParaRPr lang="en-US" sz="2400" dirty="0">
              <a:solidFill>
                <a:srgbClr val="FF0000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R.A=T.A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6744800" y="3582527"/>
            <a:ext cx="0" cy="871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8059" y="3955228"/>
            <a:ext cx="2305614" cy="1381688"/>
            <a:chOff x="8905312" y="3952260"/>
            <a:chExt cx="2305614" cy="1381688"/>
          </a:xfrm>
        </p:grpSpPr>
        <p:sp>
          <p:nvSpPr>
            <p:cNvPr id="19" name="Oval 18"/>
            <p:cNvSpPr/>
            <p:nvPr/>
          </p:nvSpPr>
          <p:spPr>
            <a:xfrm>
              <a:off x="8905312" y="3952260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829238" y="3952260"/>
              <a:ext cx="1381688" cy="138168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38549" y="3257677"/>
                <a:ext cx="3647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 </m:t>
                          </m:r>
                        </m:e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∩</m:t>
                      </m:r>
                      <m:d>
                        <m:dPr>
                          <m:begChr m:val="{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549" y="3257677"/>
                <a:ext cx="3647793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143478" r="-1839" b="-17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86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3025" y="2280300"/>
            <a:ext cx="294008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UNION</a:t>
            </a:r>
            <a:endParaRPr lang="en-US" sz="2400" dirty="0">
              <a:solidFill>
                <a:srgbClr val="FF0000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R.A=T.A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522380" y="3952260"/>
            <a:ext cx="2305614" cy="1381688"/>
            <a:chOff x="8905312" y="3952260"/>
            <a:chExt cx="2305614" cy="1381688"/>
          </a:xfrm>
        </p:grpSpPr>
        <p:sp>
          <p:nvSpPr>
            <p:cNvPr id="21" name="Oval 20"/>
            <p:cNvSpPr/>
            <p:nvPr/>
          </p:nvSpPr>
          <p:spPr>
            <a:xfrm>
              <a:off x="8905312" y="3952260"/>
              <a:ext cx="1381688" cy="13816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829238" y="3952260"/>
              <a:ext cx="1381688" cy="13816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2870" y="3512983"/>
                <a:ext cx="36467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</m:e>
                        <m:e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∪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870" y="3512983"/>
                <a:ext cx="3646704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143478" r="-1839" b="-17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473196" y="4068964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Why aren’t there duplicates?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73196" y="5211964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What if we want duplicates?</a:t>
            </a:r>
          </a:p>
        </p:txBody>
      </p:sp>
    </p:spTree>
    <p:extLst>
      <p:ext uri="{BB962C8B-B14F-4D97-AF65-F5344CB8AC3E}">
        <p14:creationId xmlns:p14="http://schemas.microsoft.com/office/powerpoint/2010/main" val="180393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7799" y="2280300"/>
            <a:ext cx="294008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UNION ALL</a:t>
            </a:r>
            <a:endParaRPr lang="en-US" sz="2400" dirty="0">
              <a:solidFill>
                <a:srgbClr val="FF0000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R.A=T.A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527154" y="3952260"/>
            <a:ext cx="2305614" cy="1381688"/>
            <a:chOff x="8905312" y="3952260"/>
            <a:chExt cx="2305614" cy="1381688"/>
          </a:xfrm>
        </p:grpSpPr>
        <p:sp>
          <p:nvSpPr>
            <p:cNvPr id="21" name="Oval 20"/>
            <p:cNvSpPr/>
            <p:nvPr/>
          </p:nvSpPr>
          <p:spPr>
            <a:xfrm>
              <a:off x="8905312" y="3952260"/>
              <a:ext cx="1381688" cy="13816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829238" y="3952260"/>
              <a:ext cx="1381688" cy="13816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7644" y="3512983"/>
                <a:ext cx="36467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</m:e>
                        <m:e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∪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.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644" y="3512983"/>
                <a:ext cx="3646704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143478" r="-1839" b="-17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610600" y="4257056"/>
            <a:ext cx="230134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ALL indicates </a:t>
            </a:r>
            <a:r>
              <a:rPr lang="en-US" sz="2800" i="1" dirty="0" err="1" smtClean="0">
                <a:latin typeface="+mj-lt"/>
              </a:rPr>
              <a:t>Multiset</a:t>
            </a:r>
            <a:r>
              <a:rPr lang="en-US" sz="2800" i="1" dirty="0" smtClean="0">
                <a:latin typeface="+mj-lt"/>
              </a:rPr>
              <a:t> operations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59420" y="2280300"/>
            <a:ext cx="294008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R.A=S.B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EXCEPT</a:t>
            </a:r>
            <a:endParaRPr lang="en-US" sz="2400" dirty="0">
              <a:solidFill>
                <a:srgbClr val="FF0000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R.A=T.A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38775" y="3952260"/>
            <a:ext cx="2305614" cy="1381688"/>
            <a:chOff x="8905312" y="3952260"/>
            <a:chExt cx="2305614" cy="1381688"/>
          </a:xfrm>
        </p:grpSpPr>
        <p:sp>
          <p:nvSpPr>
            <p:cNvPr id="19" name="Oval 18"/>
            <p:cNvSpPr/>
            <p:nvPr/>
          </p:nvSpPr>
          <p:spPr>
            <a:xfrm>
              <a:off x="8905312" y="3952260"/>
              <a:ext cx="1381688" cy="13816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829238" y="3952260"/>
              <a:ext cx="1381688" cy="13816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Q</a:t>
              </a:r>
              <a:r>
                <a:rPr lang="en-US" baseline="-25000" dirty="0" smtClean="0">
                  <a:solidFill>
                    <a:schemeClr val="accent2"/>
                  </a:solidFill>
                </a:rPr>
                <a:t>2</a:t>
              </a:r>
              <a:endParaRPr lang="en-US" baseline="-25000" dirty="0">
                <a:solidFill>
                  <a:schemeClr val="accent2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7705" y="3480628"/>
                <a:ext cx="3450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 </m:t>
                          </m:r>
                        </m:e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\{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|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705" y="3480628"/>
                <a:ext cx="3450625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146667" r="-1943" b="-18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531975" y="4356636"/>
            <a:ext cx="282182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What is the </a:t>
            </a:r>
            <a:r>
              <a:rPr lang="en-US" sz="2800" i="1" dirty="0" err="1" smtClean="0">
                <a:latin typeface="+mj-lt"/>
              </a:rPr>
              <a:t>multiset</a:t>
            </a:r>
            <a:r>
              <a:rPr lang="en-US" sz="2800" i="1" dirty="0" smtClean="0">
                <a:latin typeface="+mj-lt"/>
              </a:rPr>
              <a:t> version?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24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 animBg="1"/>
      <p:bldP spid="1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INTERSECT: Still some </a:t>
            </a:r>
            <a:r>
              <a:rPr lang="en-US" dirty="0"/>
              <a:t>s</a:t>
            </a:r>
            <a:r>
              <a:rPr lang="en-US" dirty="0" smtClean="0"/>
              <a:t>ubtle problems…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1589048"/>
            <a:ext cx="54168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2592358"/>
            <a:ext cx="5416868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hq_city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Company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name </a:t>
            </a:r>
            <a:endParaRPr lang="en-US" sz="20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   AND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‘US’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INTERSECT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hq_city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Company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name </a:t>
            </a:r>
            <a:endParaRPr lang="en-US" sz="20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‘China’</a:t>
            </a:r>
            <a:endParaRPr lang="en-US" sz="2000" i="1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1700" y="5714640"/>
            <a:ext cx="7848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if two </a:t>
            </a:r>
            <a:r>
              <a:rPr lang="en-US" sz="2400" dirty="0" smtClean="0">
                <a:latin typeface="+mj-lt"/>
              </a:rPr>
              <a:t>companies have </a:t>
            </a:r>
            <a:r>
              <a:rPr lang="en-US" sz="2400" dirty="0">
                <a:latin typeface="+mj-lt"/>
              </a:rPr>
              <a:t>HQ in US: BUT one has </a:t>
            </a:r>
            <a:r>
              <a:rPr lang="en-US" sz="2400" dirty="0" smtClean="0">
                <a:latin typeface="+mj-lt"/>
              </a:rPr>
              <a:t>factory in </a:t>
            </a:r>
            <a:r>
              <a:rPr lang="en-US" sz="2400" dirty="0">
                <a:latin typeface="+mj-lt"/>
              </a:rPr>
              <a:t>China (but not US) and vice versa?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What goes </a:t>
            </a:r>
            <a:r>
              <a:rPr lang="en-US" sz="2400" b="1" dirty="0">
                <a:latin typeface="+mj-lt"/>
              </a:rPr>
              <a:t>wrong?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85100" y="2592358"/>
            <a:ext cx="3009900" cy="181588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“Headquarters of companies which make </a:t>
            </a:r>
            <a:r>
              <a:rPr lang="en-US" sz="2800" i="1" dirty="0">
                <a:latin typeface="+mj-lt"/>
              </a:rPr>
              <a:t>gizmos in US </a:t>
            </a:r>
            <a:r>
              <a:rPr lang="en-US" sz="2800" b="1" i="1" dirty="0">
                <a:latin typeface="+mj-lt"/>
              </a:rPr>
              <a:t>AND</a:t>
            </a:r>
            <a:r>
              <a:rPr lang="en-US" sz="2800" i="1" dirty="0">
                <a:latin typeface="+mj-lt"/>
              </a:rPr>
              <a:t> China”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7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INTERSECT: Remember the semantics!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985" y="1589048"/>
            <a:ext cx="397569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AS C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maker, 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AS P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86" y="2755572"/>
            <a:ext cx="354743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Company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= name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=‘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US’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INTERSECT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Company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name</a:t>
            </a:r>
          </a:p>
          <a:p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=‘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China’</a:t>
            </a:r>
            <a:endParaRPr lang="en-US" i="1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960396" y="1409035"/>
            <a:ext cx="483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C  JOIN  P on maker = name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66770"/>
              </p:ext>
            </p:extLst>
          </p:nvPr>
        </p:nvGraphicFramePr>
        <p:xfrm>
          <a:off x="4960396" y="1870700"/>
          <a:ext cx="675318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0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0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6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5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C.hq_city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P.maker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P.factory_loc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70390" y="3078866"/>
            <a:ext cx="3738623" cy="86810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73389" y="4438069"/>
            <a:ext cx="3738623" cy="868101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871977" y="2210766"/>
            <a:ext cx="6934200" cy="41668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67799" y="2627454"/>
            <a:ext cx="6938378" cy="429202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INTERSECT: Remember the semantics!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985" y="1589048"/>
            <a:ext cx="397569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AS C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maker, 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AS P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86" y="2755572"/>
            <a:ext cx="354743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Company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= name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=‘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US’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INTERSECT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Company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name</a:t>
            </a:r>
          </a:p>
          <a:p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=‘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China’</a:t>
            </a:r>
            <a:endParaRPr lang="en-US" i="1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9886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Set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960396" y="1409035"/>
            <a:ext cx="4995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C  JOIN  P on maker = name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60396" y="1870700"/>
          <a:ext cx="675318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0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0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6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5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C.hq_city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P.maker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P.factory_loc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70390" y="3078866"/>
            <a:ext cx="3738623" cy="86810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73389" y="4438069"/>
            <a:ext cx="3738623" cy="868101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871977" y="2210766"/>
            <a:ext cx="6934200" cy="41668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67799" y="2627454"/>
            <a:ext cx="6938378" cy="429202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49763" y="3661844"/>
            <a:ext cx="617444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 Co has a factory in the US (but not China)</a:t>
            </a:r>
          </a:p>
          <a:p>
            <a:r>
              <a:rPr lang="en-US" sz="2400" dirty="0" smtClean="0">
                <a:latin typeface="+mj-lt"/>
              </a:rPr>
              <a:t>Y Inc. has a factor in China </a:t>
            </a:r>
            <a:r>
              <a:rPr lang="en-US" sz="2400" dirty="0">
                <a:latin typeface="+mj-lt"/>
              </a:rPr>
              <a:t>(but not </a:t>
            </a:r>
            <a:r>
              <a:rPr lang="en-US" sz="2400" dirty="0" smtClean="0">
                <a:latin typeface="+mj-lt"/>
              </a:rPr>
              <a:t>US)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But Seattle is returned by the query!</a:t>
            </a:r>
            <a:endParaRPr lang="en-US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50369" y="5647750"/>
            <a:ext cx="372704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We did the INTERSECT on the </a:t>
            </a:r>
            <a:r>
              <a:rPr lang="en-US" sz="2800" smtClean="0">
                <a:latin typeface="+mj-lt"/>
              </a:rPr>
              <a:t>wrong attributes!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65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Solution: </a:t>
            </a:r>
            <a:r>
              <a:rPr lang="en-US" b="1" dirty="0" smtClean="0"/>
              <a:t>Nested Queries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1589048"/>
            <a:ext cx="54168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hq_city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2592358"/>
            <a:ext cx="65405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hq_city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Company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maker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name </a:t>
            </a:r>
            <a:endParaRPr lang="en-US" sz="20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   AND name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IN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maker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  	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</a:t>
            </a: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	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‘US’)</a:t>
            </a:r>
          </a:p>
          <a:p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AND name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IN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maker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factory_loc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= ‘China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’)</a:t>
            </a:r>
            <a:endParaRPr lang="en-US" sz="2000" i="1" dirty="0">
              <a:latin typeface="Menlo" charset="0"/>
              <a:ea typeface="Menlo" charset="0"/>
              <a:cs typeface="Menlo" charset="0"/>
            </a:endParaRPr>
          </a:p>
          <a:p>
            <a:endParaRPr lang="en-US" sz="2000" i="1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610600" y="1770546"/>
            <a:ext cx="3009900" cy="181588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j-lt"/>
              </a:rPr>
              <a:t>“Headquarters of companies which make </a:t>
            </a:r>
            <a:r>
              <a:rPr lang="en-US" sz="2800" i="1" dirty="0">
                <a:latin typeface="+mj-lt"/>
              </a:rPr>
              <a:t>gizmos in US </a:t>
            </a:r>
            <a:r>
              <a:rPr lang="en-US" sz="2800" b="1" i="1" dirty="0">
                <a:latin typeface="+mj-lt"/>
              </a:rPr>
              <a:t>AND</a:t>
            </a:r>
            <a:r>
              <a:rPr lang="en-US" sz="2800" i="1" dirty="0">
                <a:latin typeface="+mj-lt"/>
              </a:rPr>
              <a:t> China”</a:t>
            </a:r>
          </a:p>
        </p:txBody>
      </p:sp>
    </p:spTree>
    <p:extLst>
      <p:ext uri="{BB962C8B-B14F-4D97-AF65-F5344CB8AC3E}">
        <p14:creationId xmlns:p14="http://schemas.microsoft.com/office/powerpoint/2010/main" val="152377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note on nested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do nested queries because SQL is </a:t>
            </a:r>
            <a:r>
              <a:rPr lang="en-US" b="1" i="1" dirty="0" smtClean="0"/>
              <a:t>compositional: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Everything (inputs / outputs) is represented as </a:t>
            </a:r>
            <a:r>
              <a:rPr lang="en-US" dirty="0" err="1" smtClean="0"/>
              <a:t>multisets</a:t>
            </a:r>
            <a:r>
              <a:rPr lang="en-US" dirty="0" smtClean="0"/>
              <a:t>- the output of one query can thus be used as the input to another (nesting)!</a:t>
            </a:r>
          </a:p>
          <a:p>
            <a:pPr lvl="1"/>
            <a:endParaRPr lang="en-US" dirty="0"/>
          </a:p>
          <a:p>
            <a:r>
              <a:rPr lang="en-US" dirty="0" smtClean="0"/>
              <a:t>This is </a:t>
            </a:r>
            <a:r>
              <a:rPr lang="en-US" u="sng" dirty="0" smtClean="0"/>
              <a:t>extremely</a:t>
            </a:r>
            <a:r>
              <a:rPr lang="en-US" dirty="0" smtClean="0"/>
              <a:t> powerful!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6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500312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 smtClean="0"/>
              <a:t>Ex: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Find </a:t>
            </a:r>
            <a:r>
              <a:rPr lang="en-US" sz="2400" dirty="0"/>
              <a:t>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914832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929812" y="4634421"/>
            <a:ext cx="3340359" cy="33135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13254" y="4037534"/>
            <a:ext cx="379694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join</a:t>
            </a:r>
            <a:r>
              <a:rPr lang="en-US" sz="2400" dirty="0" smtClean="0">
                <a:latin typeface="+mj-lt"/>
              </a:rPr>
              <a:t> between tables returns all unique combinations of their tuples </a:t>
            </a:r>
            <a:r>
              <a:rPr lang="en-US" sz="2400" b="1" dirty="0" smtClean="0">
                <a:latin typeface="+mj-lt"/>
              </a:rPr>
              <a:t>which meet some specified join condition</a:t>
            </a:r>
            <a:endParaRPr lang="en-US" sz="2400" dirty="0">
              <a:latin typeface="+mj-lt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3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DB7-4617-4575-9446-CC3ED7D53B58}" type="slidenum">
              <a:rPr lang="en-US"/>
              <a:pPr/>
              <a:t>30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queries: Sub-queries </a:t>
            </a:r>
            <a:r>
              <a:rPr lang="en-US" dirty="0"/>
              <a:t>Returning Relations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1281570" y="3436008"/>
            <a:ext cx="675640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c.city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Company c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IN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pr.maker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p, Product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p.product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AND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.buyer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‘Joe Blow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‘)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8901570" y="3436008"/>
            <a:ext cx="2452230" cy="23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“Cities </a:t>
            </a:r>
            <a:r>
              <a:rPr lang="en-US" sz="2400" dirty="0">
                <a:latin typeface="+mj-lt"/>
              </a:rPr>
              <a:t>where one </a:t>
            </a:r>
            <a:r>
              <a:rPr lang="en-US" sz="2400" dirty="0" smtClean="0">
                <a:latin typeface="+mj-lt"/>
              </a:rPr>
              <a:t>  can </a:t>
            </a:r>
            <a:r>
              <a:rPr lang="en-US" sz="2400" dirty="0">
                <a:latin typeface="+mj-lt"/>
              </a:rPr>
              <a:t>find companies that manufacture products bought by Joe </a:t>
            </a:r>
            <a:r>
              <a:rPr lang="en-US" sz="2400" dirty="0" smtClean="0">
                <a:latin typeface="+mj-lt"/>
              </a:rPr>
              <a:t>Blow”</a:t>
            </a:r>
            <a:endParaRPr lang="en-US" sz="2400" dirty="0">
              <a:latin typeface="+mj-lt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981201" y="1823413"/>
            <a:ext cx="449353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product, buyer)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823413"/>
            <a:ext cx="1155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Another example: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animBg="1"/>
      <p:bldP spid="180228" grpId="0"/>
      <p:bldP spid="18023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8245" y="3003672"/>
            <a:ext cx="7191375" cy="48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dirty="0" smtClean="0"/>
              <a:t>Several equivalent ways to write a basic join in SQL:</a:t>
            </a:r>
            <a:endParaRPr lang="en-US" sz="24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671551" y="3826323"/>
            <a:ext cx="393777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952999" y="3822144"/>
            <a:ext cx="679424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JOIN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Company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ON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Price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&lt;= 200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9886" y="5784980"/>
            <a:ext cx="22211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 few more later on…</a:t>
            </a:r>
            <a:endParaRPr lang="en-US" dirty="0">
              <a:latin typeface="+mj-lt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6484-5FE9-4B9D-AD26-033FE1A8F5C0}" type="slidenum">
              <a:rPr lang="en-US"/>
              <a:pPr/>
              <a:t>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>
            <p:extLst/>
          </p:nvPr>
        </p:nvGraphicFramePr>
        <p:xfrm>
          <a:off x="1524000" y="1708151"/>
          <a:ext cx="5029200" cy="2456793"/>
        </p:xfrm>
        <a:graphic>
          <a:graphicData uri="http://schemas.openxmlformats.org/drawingml/2006/table">
            <a:tbl>
              <a:tblPr/>
              <a:tblGrid>
                <a:gridCol w="1600200"/>
                <a:gridCol w="762000"/>
                <a:gridCol w="1524000"/>
                <a:gridCol w="1143000"/>
              </a:tblGrid>
              <a:tr h="378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524000" y="1244478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9347067" y="1489841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>
            <p:extLst/>
          </p:nvPr>
        </p:nvGraphicFramePr>
        <p:xfrm>
          <a:off x="6858000" y="1936751"/>
          <a:ext cx="3810000" cy="1845129"/>
        </p:xfrm>
        <a:graphic>
          <a:graphicData uri="http://schemas.openxmlformats.org/drawingml/2006/table">
            <a:tbl>
              <a:tblPr/>
              <a:tblGrid>
                <a:gridCol w="1371600"/>
                <a:gridCol w="914400"/>
                <a:gridCol w="1524000"/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785" name="Group 113"/>
          <p:cNvGraphicFramePr>
            <a:graphicFrameLocks noGrp="1"/>
          </p:cNvGraphicFramePr>
          <p:nvPr>
            <p:extLst/>
          </p:nvPr>
        </p:nvGraphicFramePr>
        <p:xfrm>
          <a:off x="6858000" y="5441950"/>
          <a:ext cx="3810000" cy="914400"/>
        </p:xfrm>
        <a:graphic>
          <a:graphicData uri="http://schemas.openxmlformats.org/drawingml/2006/table">
            <a:tbl>
              <a:tblPr/>
              <a:tblGrid>
                <a:gridCol w="2171700"/>
                <a:gridCol w="16383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8559282" y="4146550"/>
            <a:ext cx="366960" cy="458629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515100" y="2279650"/>
            <a:ext cx="381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6553200" y="26225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553200" y="3155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6553200" y="3536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124200" y="2095018"/>
            <a:ext cx="838200" cy="14419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525000" y="2774950"/>
            <a:ext cx="838200" cy="1143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524000" y="4725134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</p:spTree>
    <p:extLst>
      <p:ext uri="{BB962C8B-B14F-4D97-AF65-F5344CB8AC3E}">
        <p14:creationId xmlns:p14="http://schemas.microsoft.com/office/powerpoint/2010/main" val="346573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6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Variable Ambiguity in Multi-Table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680685" y="3959736"/>
            <a:ext cx="5109091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address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0641" y="3682737"/>
            <a:ext cx="316777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Which “address” does this refer to</a:t>
            </a:r>
            <a:r>
              <a:rPr lang="en-US" sz="2400" b="1" dirty="0" smtClean="0">
                <a:latin typeface="+mj-lt"/>
              </a:rPr>
              <a:t>?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Which “</a:t>
            </a:r>
            <a:r>
              <a:rPr lang="en-US" sz="2400" b="1" dirty="0" err="1" smtClean="0">
                <a:latin typeface="+mj-lt"/>
              </a:rPr>
              <a:t>name”s</a:t>
            </a:r>
            <a:r>
              <a:rPr lang="en-US" sz="2400" b="1" dirty="0" smtClean="0">
                <a:latin typeface="+mj-lt"/>
              </a:rPr>
              <a:t>??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19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90799" y="3275513"/>
            <a:ext cx="741741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Person.name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Person.address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Person.worksfor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Company.name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799" y="4650651"/>
            <a:ext cx="557075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p.address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 p, Company c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p.worksfor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146041" y="3116424"/>
            <a:ext cx="233265" cy="28085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225" y="3853543"/>
            <a:ext cx="177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Both equivalent ways to resolve </a:t>
            </a:r>
            <a:r>
              <a:rPr lang="en-US" smtClean="0">
                <a:latin typeface="+mj-lt"/>
              </a:rPr>
              <a:t>variable ambiguity</a:t>
            </a:r>
            <a:endParaRPr lang="en-US">
              <a:latin typeface="+mj-lt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Tuple Variable Ambiguity in Multi-Table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279F-C85C-4384-9BE6-F588BE1D5F0F}" type="slidenum">
              <a:rPr lang="en-US"/>
              <a:pPr/>
              <a:t>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47067"/>
            <a:ext cx="5878532" cy="92333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sz="20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Conditions(x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200" y="3178864"/>
            <a:ext cx="8153400" cy="27515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Answer = {}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="1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</a:t>
            </a: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…..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</a:t>
            </a:r>
            <a:r>
              <a:rPr lang="en-US" sz="2400" b="1" dirty="0"/>
              <a:t>if</a:t>
            </a:r>
            <a:r>
              <a:rPr lang="en-US" sz="2400" dirty="0"/>
              <a:t> Conditions(x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      </a:t>
            </a:r>
            <a:r>
              <a:rPr lang="en-US" sz="2400" b="1" dirty="0"/>
              <a:t>then</a:t>
            </a:r>
            <a:r>
              <a:rPr lang="en-US" sz="2400" dirty="0"/>
              <a:t> Answer = Answer </a:t>
            </a:r>
            <a:r>
              <a:rPr lang="en-US" sz="2400" dirty="0">
                <a:sym typeface="Symbol" charset="2"/>
              </a:rPr>
              <a:t></a:t>
            </a:r>
            <a:r>
              <a:rPr lang="en-US" sz="2400" dirty="0"/>
              <a:t> {(x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 err="1"/>
              <a:t>.a</a:t>
            </a:r>
            <a:r>
              <a:rPr lang="en-US" sz="2400" baseline="-25000" dirty="0" err="1"/>
              <a:t>k</a:t>
            </a:r>
            <a:r>
              <a:rPr lang="en-US" sz="2400" dirty="0"/>
              <a:t>)}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return</a:t>
            </a:r>
            <a:r>
              <a:rPr lang="en-US" sz="2400" dirty="0"/>
              <a:t> Answer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2569" y="2057219"/>
            <a:ext cx="32416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Almost never the </a:t>
            </a:r>
            <a:r>
              <a:rPr lang="en-US" sz="2000" i="1" dirty="0">
                <a:latin typeface="+mj-lt"/>
              </a:rPr>
              <a:t>fastest</a:t>
            </a:r>
            <a:r>
              <a:rPr lang="en-US" sz="2000" dirty="0">
                <a:latin typeface="+mj-lt"/>
              </a:rPr>
              <a:t> way to </a:t>
            </a:r>
            <a:r>
              <a:rPr lang="en-US" sz="2000" dirty="0" smtClean="0">
                <a:latin typeface="+mj-lt"/>
              </a:rPr>
              <a:t>compute it</a:t>
            </a:r>
            <a:r>
              <a:rPr lang="en-US" sz="2000" dirty="0">
                <a:latin typeface="+mj-lt"/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4979" y="6125517"/>
            <a:ext cx="38722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Note: </a:t>
            </a:r>
            <a:r>
              <a:rPr lang="en-US" sz="2400" dirty="0" smtClean="0">
                <a:latin typeface="+mj-lt"/>
              </a:rPr>
              <a:t>this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</a:t>
            </a:r>
            <a:r>
              <a:rPr lang="en-US" sz="2400" dirty="0">
                <a:latin typeface="+mj-lt"/>
              </a:rPr>
              <a:t>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union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77232" y="5019357"/>
            <a:ext cx="609600" cy="649188"/>
          </a:xfrm>
          <a:prstGeom prst="ellipse">
            <a:avLst/>
          </a:prstGeom>
          <a:noFill/>
          <a:ln w="508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7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SQL semantics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48901" y="1443866"/>
            <a:ext cx="28956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R.A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S.B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74813" y="2590773"/>
          <a:ext cx="6096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74813" y="4511013"/>
          <a:ext cx="990600" cy="2072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283532" y="2972853"/>
          <a:ext cx="1447800" cy="3627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2783744" y="4358167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8489" y="336801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Cross Product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033661" y="4801870"/>
          <a:ext cx="14478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7041414" y="1849845"/>
            <a:ext cx="1021646" cy="45885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559973" y="1460152"/>
          <a:ext cx="5334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1889213" y="2436195"/>
            <a:ext cx="576944" cy="43405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 bwMode="auto">
          <a:xfrm rot="16200000">
            <a:off x="8508990" y="3591539"/>
            <a:ext cx="625778" cy="481649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3374" y="3416864"/>
            <a:ext cx="1562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Apply </a:t>
            </a:r>
            <a:r>
              <a:rPr lang="en-US" sz="2400" dirty="0" smtClean="0">
                <a:latin typeface="+mj-lt"/>
              </a:rPr>
              <a:t>Projection</a:t>
            </a:r>
            <a:endParaRPr lang="en-US" sz="2400" dirty="0"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6489229" y="5328730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1068" y="3900801"/>
            <a:ext cx="176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Apply Selections / Conditions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0103" y="1381851"/>
            <a:ext cx="15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Output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92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  <p:bldP spid="7" grpId="0" animBg="1"/>
      <p:bldP spid="20" grpId="0" animBg="1"/>
      <p:bldP spid="21" grpId="0"/>
      <p:bldP spid="23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1838</Words>
  <Application>Microsoft Office PowerPoint</Application>
  <PresentationFormat>Widescreen</PresentationFormat>
  <Paragraphs>543</Paragraphs>
  <Slides>30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Menlo</vt:lpstr>
      <vt:lpstr>Symbol</vt:lpstr>
      <vt:lpstr>Times New Roman</vt:lpstr>
      <vt:lpstr>Office Theme</vt:lpstr>
      <vt:lpstr>Lectures 4: Introduction to SQL 3</vt:lpstr>
      <vt:lpstr>Joins</vt:lpstr>
      <vt:lpstr>Joins</vt:lpstr>
      <vt:lpstr>Joins</vt:lpstr>
      <vt:lpstr>Joins</vt:lpstr>
      <vt:lpstr>Tuple Variable Ambiguity in Multi-Table</vt:lpstr>
      <vt:lpstr>Tuple Variable Ambiguity in Multi-Table</vt:lpstr>
      <vt:lpstr>Meaning (Semantics) of SQL Queries</vt:lpstr>
      <vt:lpstr>An example of SQL semantics</vt:lpstr>
      <vt:lpstr>An Unintuitive Query</vt:lpstr>
      <vt:lpstr>An Unintuitive Query</vt:lpstr>
      <vt:lpstr>What does this look like in Python?</vt:lpstr>
      <vt:lpstr>What does this look like in Python?</vt:lpstr>
      <vt:lpstr>1. Set Operators &amp; Nested Queries</vt:lpstr>
      <vt:lpstr>What you will learn about in this section</vt:lpstr>
      <vt:lpstr>Multiset Operations</vt:lpstr>
      <vt:lpstr>Recall Multisets</vt:lpstr>
      <vt:lpstr>Generalizing Set Operations to Multiset Operations</vt:lpstr>
      <vt:lpstr>Generalizing Set Operations to Multiset Operations</vt:lpstr>
      <vt:lpstr>Multiset Operations in SQL</vt:lpstr>
      <vt:lpstr>Explicit Set Operators: INTERSECT</vt:lpstr>
      <vt:lpstr>UNION</vt:lpstr>
      <vt:lpstr>UNION ALL</vt:lpstr>
      <vt:lpstr>EXCEPT</vt:lpstr>
      <vt:lpstr>INTERSECT: Still some subtle problems…</vt:lpstr>
      <vt:lpstr>INTERSECT: Remember the semantics!</vt:lpstr>
      <vt:lpstr>INTERSECT: Remember the semantics!</vt:lpstr>
      <vt:lpstr>One Solution: Nested Queries</vt:lpstr>
      <vt:lpstr>High-level note on nested queries</vt:lpstr>
      <vt:lpstr>Nested queries: Sub-queries Returning Relations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254</cp:revision>
  <dcterms:created xsi:type="dcterms:W3CDTF">2015-09-12T15:05:51Z</dcterms:created>
  <dcterms:modified xsi:type="dcterms:W3CDTF">2018-02-07T14:16:09Z</dcterms:modified>
</cp:coreProperties>
</file>