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57" r:id="rId2"/>
    <p:sldId id="465" r:id="rId3"/>
    <p:sldId id="466" r:id="rId4"/>
    <p:sldId id="467" r:id="rId5"/>
    <p:sldId id="468" r:id="rId6"/>
    <p:sldId id="469" r:id="rId7"/>
    <p:sldId id="470" r:id="rId8"/>
    <p:sldId id="471" r:id="rId9"/>
    <p:sldId id="472" r:id="rId10"/>
    <p:sldId id="444" r:id="rId11"/>
    <p:sldId id="445" r:id="rId12"/>
    <p:sldId id="447" r:id="rId13"/>
    <p:sldId id="448" r:id="rId14"/>
    <p:sldId id="473" r:id="rId15"/>
    <p:sldId id="474" r:id="rId16"/>
    <p:sldId id="452" r:id="rId17"/>
    <p:sldId id="449" r:id="rId18"/>
    <p:sldId id="450" r:id="rId19"/>
    <p:sldId id="451" r:id="rId20"/>
    <p:sldId id="453" r:id="rId21"/>
    <p:sldId id="398" r:id="rId22"/>
    <p:sldId id="397" r:id="rId23"/>
    <p:sldId id="418" r:id="rId24"/>
    <p:sldId id="400" r:id="rId25"/>
    <p:sldId id="415" r:id="rId26"/>
    <p:sldId id="456" r:id="rId27"/>
    <p:sldId id="464" r:id="rId28"/>
    <p:sldId id="423" r:id="rId29"/>
    <p:sldId id="461" r:id="rId30"/>
    <p:sldId id="312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8"/>
    <p:restoredTop sz="93945"/>
  </p:normalViewPr>
  <p:slideViewPr>
    <p:cSldViewPr snapToGrid="0" snapToObjects="1">
      <p:cViewPr varScale="1">
        <p:scale>
          <a:sx n="82" d="100"/>
          <a:sy n="82" d="100"/>
        </p:scale>
        <p:origin x="141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DB4B4-F88A-A045-ABD5-7624204FA17F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FC2BF-AFBC-2D4F-9C77-81B715142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7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774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8C454F-492C-4C0C-A74B-2C04BB4152E4}" type="slidenum">
              <a:rPr lang="en-US"/>
              <a:pPr/>
              <a:t>11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01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8C454F-492C-4C0C-A74B-2C04BB4152E4}" type="slidenum">
              <a:rPr lang="en-US"/>
              <a:pPr/>
              <a:t>12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95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8C454F-492C-4C0C-A74B-2C04BB4152E4}" type="slidenum">
              <a:rPr lang="en-US"/>
              <a:pPr/>
              <a:t>13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5301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934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9D0B4B-A99C-4EA3-BB61-D5CE1032B3EB}" type="slidenum">
              <a:rPr lang="en-US"/>
              <a:pPr/>
              <a:t>30</a:t>
            </a:fld>
            <a:endParaRPr lang="en-US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5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83057-5BFD-4E3C-AAB5-9166BAE2A395}" type="slidenum">
              <a:rPr lang="en-US"/>
              <a:pPr/>
              <a:t>2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83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83057-5BFD-4E3C-AAB5-9166BAE2A395}" type="slidenum">
              <a:rPr lang="en-US"/>
              <a:pPr/>
              <a:t>3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76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83057-5BFD-4E3C-AAB5-9166BAE2A395}" type="slidenum">
              <a:rPr lang="en-US"/>
              <a:pPr/>
              <a:t>4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2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C6E57F-65A4-4DD4-8906-AF6578A64FB2}" type="slidenum">
              <a:rPr lang="en-US"/>
              <a:pPr/>
              <a:t>5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37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8B04EB-C411-4BE9-9006-6E38C7683AC5}" type="slidenum">
              <a:rPr lang="en-US"/>
              <a:pPr/>
              <a:t>6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79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8B04EB-C411-4BE9-9006-6E38C7683AC5}" type="slidenum">
              <a:rPr lang="en-US"/>
              <a:pPr/>
              <a:t>7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11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277D02-60D4-44C0-9B82-A856D999DC77}" type="slidenum">
              <a:rPr lang="en-US"/>
              <a:pPr/>
              <a:t>8</a:t>
            </a:fld>
            <a:endParaRPr 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34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8C454F-492C-4C0C-A74B-2C04BB4152E4}" type="slidenum">
              <a:rPr lang="en-US"/>
              <a:pPr/>
              <a:t>10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24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2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4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9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3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8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5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3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5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6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1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8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60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0095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Lectures 4:</a:t>
            </a:r>
            <a:br>
              <a:rPr lang="en-US" dirty="0" smtClean="0"/>
            </a:br>
            <a:r>
              <a:rPr lang="en-US" dirty="0" smtClean="0"/>
              <a:t>Introduction to SQL 3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2627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400" b="1" i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5" name="TextBox 2"/>
          <p:cNvSpPr txBox="1"/>
          <p:nvPr/>
        </p:nvSpPr>
        <p:spPr>
          <a:xfrm>
            <a:off x="2183358" y="4903094"/>
            <a:ext cx="782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Lecture and activity contents are based on what Prof Chris </a:t>
            </a:r>
            <a:r>
              <a:rPr lang="en-US" sz="2400" dirty="0" err="1"/>
              <a:t>Ré</a:t>
            </a:r>
            <a:endParaRPr lang="en-US" sz="2400" dirty="0"/>
          </a:p>
          <a:p>
            <a:r>
              <a:rPr lang="en-US" sz="2400" dirty="0"/>
              <a:t>used in his CS 145 in the fall 2016 </a:t>
            </a:r>
            <a:r>
              <a:rPr lang="en-US" sz="2400" dirty="0" smtClean="0"/>
              <a:t>term with permission.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0F99-EC99-4BD2-8CAB-F39AB38ADAE8}" type="slidenum">
              <a:rPr lang="en-US"/>
              <a:pPr/>
              <a:t>10</a:t>
            </a:fld>
            <a:endParaRPr lang="en-US"/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3606432" y="1935869"/>
            <a:ext cx="445622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DISTINCT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R.A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R, S, T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R.A=S.B OR R.A=T.A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Unintuitive Query</a:t>
            </a:r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1841362" y="5517826"/>
            <a:ext cx="302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Computes R </a:t>
            </a:r>
            <a:r>
              <a:rPr lang="en-US" sz="2400" dirty="0">
                <a:latin typeface="Symbol" charset="2"/>
              </a:rPr>
              <a:t>Ç</a:t>
            </a:r>
            <a:r>
              <a:rPr lang="en-US" sz="2400" dirty="0"/>
              <a:t> (S </a:t>
            </a:r>
            <a:r>
              <a:rPr lang="en-US" sz="2400" dirty="0">
                <a:latin typeface="Symbol" charset="2"/>
              </a:rPr>
              <a:t>È</a:t>
            </a:r>
            <a:r>
              <a:rPr lang="en-US" sz="2400" dirty="0"/>
              <a:t> T)</a:t>
            </a:r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7629402" y="4729648"/>
            <a:ext cx="235924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/>
              <a:t>But what if S = </a:t>
            </a:r>
            <a:r>
              <a:rPr lang="en-US" sz="2400" dirty="0" smtClean="0">
                <a:latin typeface="Symbol" charset="2"/>
              </a:rPr>
              <a:t>f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8780" y="-22510"/>
              <a:ext cx="29886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Set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4" name="Oval 13"/>
          <p:cNvSpPr/>
          <p:nvPr/>
        </p:nvSpPr>
        <p:spPr>
          <a:xfrm>
            <a:off x="4870312" y="3636168"/>
            <a:ext cx="1381688" cy="1381688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endParaRPr lang="en-US" baseline="-25000" dirty="0"/>
          </a:p>
        </p:txBody>
      </p:sp>
      <p:sp>
        <p:nvSpPr>
          <p:cNvPr id="15" name="Oval 14"/>
          <p:cNvSpPr/>
          <p:nvPr/>
        </p:nvSpPr>
        <p:spPr>
          <a:xfrm>
            <a:off x="5794238" y="3636168"/>
            <a:ext cx="1381688" cy="1381688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endParaRPr lang="en-US" baseline="-25000" dirty="0"/>
          </a:p>
        </p:txBody>
      </p:sp>
      <p:sp>
        <p:nvSpPr>
          <p:cNvPr id="17" name="Oval 16"/>
          <p:cNvSpPr/>
          <p:nvPr/>
        </p:nvSpPr>
        <p:spPr>
          <a:xfrm>
            <a:off x="5332275" y="4382617"/>
            <a:ext cx="1381688" cy="1381688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baseline="-25000" dirty="0"/>
          </a:p>
        </p:txBody>
      </p:sp>
      <p:cxnSp>
        <p:nvCxnSpPr>
          <p:cNvPr id="4" name="Straight Arrow Connector 3"/>
          <p:cNvCxnSpPr>
            <a:stCxn id="124935" idx="0"/>
          </p:cNvCxnSpPr>
          <p:nvPr/>
        </p:nvCxnSpPr>
        <p:spPr>
          <a:xfrm flipV="1">
            <a:off x="3355837" y="5017856"/>
            <a:ext cx="1967951" cy="4999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29402" y="5517826"/>
            <a:ext cx="2858668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Go back to the semantics!</a:t>
            </a:r>
          </a:p>
        </p:txBody>
      </p:sp>
      <p:sp>
        <p:nvSpPr>
          <p:cNvPr id="3" name="Freeform 2"/>
          <p:cNvSpPr/>
          <p:nvPr/>
        </p:nvSpPr>
        <p:spPr>
          <a:xfrm>
            <a:off x="5333847" y="4385342"/>
            <a:ext cx="1373561" cy="637476"/>
          </a:xfrm>
          <a:custGeom>
            <a:avLst/>
            <a:gdLst>
              <a:gd name="connsiteX0" fmla="*/ 3008 w 1373561"/>
              <a:gd name="connsiteY0" fmla="*/ 589795 h 637476"/>
              <a:gd name="connsiteX1" fmla="*/ 230955 w 1373561"/>
              <a:gd name="connsiteY1" fmla="*/ 166456 h 637476"/>
              <a:gd name="connsiteX2" fmla="*/ 719413 w 1373561"/>
              <a:gd name="connsiteY2" fmla="*/ 15 h 637476"/>
              <a:gd name="connsiteX3" fmla="*/ 1146361 w 1373561"/>
              <a:gd name="connsiteY3" fmla="*/ 173692 h 637476"/>
              <a:gd name="connsiteX4" fmla="*/ 1367072 w 1373561"/>
              <a:gd name="connsiteY4" fmla="*/ 535521 h 637476"/>
              <a:gd name="connsiteX5" fmla="*/ 1294708 w 1373561"/>
              <a:gd name="connsiteY5" fmla="*/ 611505 h 637476"/>
              <a:gd name="connsiteX6" fmla="*/ 1088470 w 1373561"/>
              <a:gd name="connsiteY6" fmla="*/ 636833 h 637476"/>
              <a:gd name="connsiteX7" fmla="*/ 932887 w 1373561"/>
              <a:gd name="connsiteY7" fmla="*/ 589795 h 637476"/>
              <a:gd name="connsiteX8" fmla="*/ 726649 w 1373561"/>
              <a:gd name="connsiteY8" fmla="*/ 484865 h 637476"/>
              <a:gd name="connsiteX9" fmla="*/ 690467 w 1373561"/>
              <a:gd name="connsiteY9" fmla="*/ 445064 h 637476"/>
              <a:gd name="connsiteX10" fmla="*/ 679613 w 1373561"/>
              <a:gd name="connsiteY10" fmla="*/ 445064 h 637476"/>
              <a:gd name="connsiteX11" fmla="*/ 661522 w 1373561"/>
              <a:gd name="connsiteY11" fmla="*/ 463155 h 637476"/>
              <a:gd name="connsiteX12" fmla="*/ 520412 w 1373561"/>
              <a:gd name="connsiteY12" fmla="*/ 564467 h 637476"/>
              <a:gd name="connsiteX13" fmla="*/ 317792 w 1373561"/>
              <a:gd name="connsiteY13" fmla="*/ 622359 h 637476"/>
              <a:gd name="connsiteX14" fmla="*/ 115172 w 1373561"/>
              <a:gd name="connsiteY14" fmla="*/ 622359 h 637476"/>
              <a:gd name="connsiteX15" fmla="*/ 3008 w 1373561"/>
              <a:gd name="connsiteY15" fmla="*/ 589795 h 637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73561" h="637476">
                <a:moveTo>
                  <a:pt x="3008" y="589795"/>
                </a:moveTo>
                <a:cubicBezTo>
                  <a:pt x="22305" y="513811"/>
                  <a:pt x="111554" y="264753"/>
                  <a:pt x="230955" y="166456"/>
                </a:cubicBezTo>
                <a:cubicBezTo>
                  <a:pt x="350356" y="68159"/>
                  <a:pt x="566845" y="-1191"/>
                  <a:pt x="719413" y="15"/>
                </a:cubicBezTo>
                <a:cubicBezTo>
                  <a:pt x="871981" y="1221"/>
                  <a:pt x="1038418" y="84441"/>
                  <a:pt x="1146361" y="173692"/>
                </a:cubicBezTo>
                <a:cubicBezTo>
                  <a:pt x="1254304" y="262943"/>
                  <a:pt x="1342348" y="462552"/>
                  <a:pt x="1367072" y="535521"/>
                </a:cubicBezTo>
                <a:cubicBezTo>
                  <a:pt x="1391797" y="608490"/>
                  <a:pt x="1341142" y="594620"/>
                  <a:pt x="1294708" y="611505"/>
                </a:cubicBezTo>
                <a:cubicBezTo>
                  <a:pt x="1248274" y="628390"/>
                  <a:pt x="1148773" y="640451"/>
                  <a:pt x="1088470" y="636833"/>
                </a:cubicBezTo>
                <a:cubicBezTo>
                  <a:pt x="1028167" y="633215"/>
                  <a:pt x="993190" y="615123"/>
                  <a:pt x="932887" y="589795"/>
                </a:cubicBezTo>
                <a:cubicBezTo>
                  <a:pt x="872584" y="564467"/>
                  <a:pt x="767052" y="508987"/>
                  <a:pt x="726649" y="484865"/>
                </a:cubicBezTo>
                <a:cubicBezTo>
                  <a:pt x="686246" y="460743"/>
                  <a:pt x="698306" y="451697"/>
                  <a:pt x="690467" y="445064"/>
                </a:cubicBezTo>
                <a:cubicBezTo>
                  <a:pt x="682628" y="438431"/>
                  <a:pt x="684437" y="442049"/>
                  <a:pt x="679613" y="445064"/>
                </a:cubicBezTo>
                <a:cubicBezTo>
                  <a:pt x="674789" y="448079"/>
                  <a:pt x="688056" y="443254"/>
                  <a:pt x="661522" y="463155"/>
                </a:cubicBezTo>
                <a:cubicBezTo>
                  <a:pt x="634989" y="483055"/>
                  <a:pt x="577700" y="537933"/>
                  <a:pt x="520412" y="564467"/>
                </a:cubicBezTo>
                <a:cubicBezTo>
                  <a:pt x="463124" y="591001"/>
                  <a:pt x="385332" y="612710"/>
                  <a:pt x="317792" y="622359"/>
                </a:cubicBezTo>
                <a:cubicBezTo>
                  <a:pt x="250252" y="632008"/>
                  <a:pt x="168842" y="627183"/>
                  <a:pt x="115172" y="622359"/>
                </a:cubicBezTo>
                <a:cubicBezTo>
                  <a:pt x="61502" y="617535"/>
                  <a:pt x="-16289" y="665779"/>
                  <a:pt x="3008" y="589795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60000"/>
            </a:schemeClr>
          </a:solidFill>
          <a:ln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2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6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0F99-EC99-4BD2-8CAB-F39AB38ADAE8}" type="slidenum">
              <a:rPr lang="en-US"/>
              <a:pPr/>
              <a:t>11</a:t>
            </a:fld>
            <a:endParaRPr lang="en-US"/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3606432" y="1935869"/>
            <a:ext cx="445622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DISTINCT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R.A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R, S, T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R.A=S.B OR R.A=T.A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Unintuitive Query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8780" y="-22510"/>
              <a:ext cx="29886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Set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8" name="Content Placeholder 2"/>
          <p:cNvSpPr txBox="1">
            <a:spLocks/>
          </p:cNvSpPr>
          <p:nvPr/>
        </p:nvSpPr>
        <p:spPr>
          <a:xfrm>
            <a:off x="838200" y="3381379"/>
            <a:ext cx="10782300" cy="207962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Recall the semantics</a:t>
            </a:r>
            <a:r>
              <a:rPr lang="en-US" b="1" dirty="0" smtClean="0"/>
              <a:t>!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Take </a:t>
            </a:r>
            <a:r>
              <a:rPr lang="en-US" sz="2000" u="sng" dirty="0" smtClean="0"/>
              <a:t>cross-product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Apply </a:t>
            </a:r>
            <a:r>
              <a:rPr lang="en-US" sz="2000" u="sng" dirty="0" smtClean="0"/>
              <a:t>selections</a:t>
            </a:r>
            <a:r>
              <a:rPr lang="en-US" sz="2000" dirty="0" smtClean="0"/>
              <a:t> / </a:t>
            </a:r>
            <a:r>
              <a:rPr lang="en-US" sz="2000" u="sng" dirty="0" smtClean="0"/>
              <a:t>conditions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Apply </a:t>
            </a:r>
            <a:r>
              <a:rPr lang="en-US" sz="2000" u="sng" dirty="0" smtClean="0"/>
              <a:t>projection</a:t>
            </a:r>
            <a:endParaRPr lang="en-US" u="sng" dirty="0" smtClean="0"/>
          </a:p>
          <a:p>
            <a:r>
              <a:rPr lang="en-US" dirty="0" smtClean="0"/>
              <a:t>If S = {}, then the cross product of R, S, T = {}, and the query result = {}!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81779" y="5758715"/>
            <a:ext cx="768268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Must consider semantics here.  </a:t>
            </a:r>
          </a:p>
          <a:p>
            <a:pPr algn="ctr"/>
            <a:r>
              <a:rPr lang="en-US" sz="2400" dirty="0" smtClean="0">
                <a:latin typeface="+mj-lt"/>
              </a:rPr>
              <a:t>Are there more explicit way to do set operations like this?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067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0F99-EC99-4BD2-8CAB-F39AB38ADAE8}" type="slidenum">
              <a:rPr lang="en-US"/>
              <a:pPr/>
              <a:t>12</a:t>
            </a:fld>
            <a:endParaRPr lang="en-US"/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760732" y="1883335"/>
            <a:ext cx="445622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DISTINCT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R.A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R, S, T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R.A=S.B OR R.A=T.A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look like in Python?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8780" y="-22510"/>
              <a:ext cx="29886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Set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8" name="Content Placeholder 2"/>
          <p:cNvSpPr txBox="1">
            <a:spLocks/>
          </p:cNvSpPr>
          <p:nvPr/>
        </p:nvSpPr>
        <p:spPr>
          <a:xfrm>
            <a:off x="838200" y="3381379"/>
            <a:ext cx="5408364" cy="31956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Semantics:</a:t>
            </a:r>
            <a:endParaRPr lang="en-US" b="1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Take </a:t>
            </a:r>
            <a:r>
              <a:rPr lang="en-US" u="sng" dirty="0" smtClean="0"/>
              <a:t>cross-product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Apply </a:t>
            </a:r>
            <a:r>
              <a:rPr lang="en-US" u="sng" dirty="0" smtClean="0"/>
              <a:t>selections</a:t>
            </a:r>
            <a:r>
              <a:rPr lang="en-US" dirty="0" smtClean="0"/>
              <a:t> / </a:t>
            </a:r>
            <a:r>
              <a:rPr lang="en-US" u="sng" dirty="0" smtClean="0"/>
              <a:t>conditions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Apply </a:t>
            </a:r>
            <a:r>
              <a:rPr lang="en-US" u="sng" dirty="0" smtClean="0"/>
              <a:t>projection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23119" y="3608020"/>
            <a:ext cx="5597381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i="1" dirty="0" smtClean="0">
                <a:latin typeface="+mj-lt"/>
              </a:rPr>
              <a:t>Joins / cross-products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are just </a:t>
            </a:r>
            <a:r>
              <a:rPr lang="en-US" sz="2400" b="1" dirty="0">
                <a:latin typeface="+mj-lt"/>
              </a:rPr>
              <a:t>nested for loops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(in </a:t>
            </a:r>
            <a:r>
              <a:rPr lang="en-US" sz="2400" dirty="0">
                <a:latin typeface="+mj-lt"/>
              </a:rPr>
              <a:t>simplest implementation)!</a:t>
            </a:r>
            <a:endParaRPr lang="en-US" sz="2400" i="1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3119" y="4982316"/>
            <a:ext cx="258748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i="1" smtClean="0">
                <a:latin typeface="+mj-lt"/>
              </a:rPr>
              <a:t>If-then statements!</a:t>
            </a:r>
            <a:endParaRPr lang="en-US" sz="2400" i="1" dirty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447783" y="1023698"/>
            <a:ext cx="4172717" cy="2128137"/>
            <a:chOff x="3003209" y="3636168"/>
            <a:chExt cx="4172717" cy="2128137"/>
          </a:xfrm>
        </p:grpSpPr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3003209" y="5034039"/>
              <a:ext cx="157607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R </a:t>
              </a:r>
              <a:r>
                <a:rPr lang="en-US" sz="2400" dirty="0">
                  <a:latin typeface="Symbol" charset="2"/>
                </a:rPr>
                <a:t>Ç</a:t>
              </a:r>
              <a:r>
                <a:rPr lang="en-US" sz="2400" dirty="0"/>
                <a:t> (S </a:t>
              </a:r>
              <a:r>
                <a:rPr lang="en-US" sz="2400" dirty="0">
                  <a:latin typeface="Symbol" charset="2"/>
                </a:rPr>
                <a:t>È</a:t>
              </a:r>
              <a:r>
                <a:rPr lang="en-US" sz="2400" dirty="0"/>
                <a:t> T)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4870312" y="3636168"/>
              <a:ext cx="1381688" cy="1381688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  <a:endParaRPr lang="en-US" baseline="-25000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794238" y="3636168"/>
              <a:ext cx="1381688" cy="1381688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  <a:endParaRPr lang="en-US" baseline="-25000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5332275" y="4382617"/>
              <a:ext cx="1381688" cy="1381688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</a:t>
              </a:r>
              <a:endParaRPr lang="en-US" baseline="-25000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4579281" y="5017856"/>
              <a:ext cx="744507" cy="20619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1" name="Freeform 20"/>
            <p:cNvSpPr/>
            <p:nvPr/>
          </p:nvSpPr>
          <p:spPr>
            <a:xfrm>
              <a:off x="5333847" y="4385342"/>
              <a:ext cx="1373561" cy="637476"/>
            </a:xfrm>
            <a:custGeom>
              <a:avLst/>
              <a:gdLst>
                <a:gd name="connsiteX0" fmla="*/ 3008 w 1373561"/>
                <a:gd name="connsiteY0" fmla="*/ 589795 h 637476"/>
                <a:gd name="connsiteX1" fmla="*/ 230955 w 1373561"/>
                <a:gd name="connsiteY1" fmla="*/ 166456 h 637476"/>
                <a:gd name="connsiteX2" fmla="*/ 719413 w 1373561"/>
                <a:gd name="connsiteY2" fmla="*/ 15 h 637476"/>
                <a:gd name="connsiteX3" fmla="*/ 1146361 w 1373561"/>
                <a:gd name="connsiteY3" fmla="*/ 173692 h 637476"/>
                <a:gd name="connsiteX4" fmla="*/ 1367072 w 1373561"/>
                <a:gd name="connsiteY4" fmla="*/ 535521 h 637476"/>
                <a:gd name="connsiteX5" fmla="*/ 1294708 w 1373561"/>
                <a:gd name="connsiteY5" fmla="*/ 611505 h 637476"/>
                <a:gd name="connsiteX6" fmla="*/ 1088470 w 1373561"/>
                <a:gd name="connsiteY6" fmla="*/ 636833 h 637476"/>
                <a:gd name="connsiteX7" fmla="*/ 932887 w 1373561"/>
                <a:gd name="connsiteY7" fmla="*/ 589795 h 637476"/>
                <a:gd name="connsiteX8" fmla="*/ 726649 w 1373561"/>
                <a:gd name="connsiteY8" fmla="*/ 484865 h 637476"/>
                <a:gd name="connsiteX9" fmla="*/ 690467 w 1373561"/>
                <a:gd name="connsiteY9" fmla="*/ 445064 h 637476"/>
                <a:gd name="connsiteX10" fmla="*/ 679613 w 1373561"/>
                <a:gd name="connsiteY10" fmla="*/ 445064 h 637476"/>
                <a:gd name="connsiteX11" fmla="*/ 661522 w 1373561"/>
                <a:gd name="connsiteY11" fmla="*/ 463155 h 637476"/>
                <a:gd name="connsiteX12" fmla="*/ 520412 w 1373561"/>
                <a:gd name="connsiteY12" fmla="*/ 564467 h 637476"/>
                <a:gd name="connsiteX13" fmla="*/ 317792 w 1373561"/>
                <a:gd name="connsiteY13" fmla="*/ 622359 h 637476"/>
                <a:gd name="connsiteX14" fmla="*/ 115172 w 1373561"/>
                <a:gd name="connsiteY14" fmla="*/ 622359 h 637476"/>
                <a:gd name="connsiteX15" fmla="*/ 3008 w 1373561"/>
                <a:gd name="connsiteY15" fmla="*/ 589795 h 637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73561" h="637476">
                  <a:moveTo>
                    <a:pt x="3008" y="589795"/>
                  </a:moveTo>
                  <a:cubicBezTo>
                    <a:pt x="22305" y="513811"/>
                    <a:pt x="111554" y="264753"/>
                    <a:pt x="230955" y="166456"/>
                  </a:cubicBezTo>
                  <a:cubicBezTo>
                    <a:pt x="350356" y="68159"/>
                    <a:pt x="566845" y="-1191"/>
                    <a:pt x="719413" y="15"/>
                  </a:cubicBezTo>
                  <a:cubicBezTo>
                    <a:pt x="871981" y="1221"/>
                    <a:pt x="1038418" y="84441"/>
                    <a:pt x="1146361" y="173692"/>
                  </a:cubicBezTo>
                  <a:cubicBezTo>
                    <a:pt x="1254304" y="262943"/>
                    <a:pt x="1342348" y="462552"/>
                    <a:pt x="1367072" y="535521"/>
                  </a:cubicBezTo>
                  <a:cubicBezTo>
                    <a:pt x="1391797" y="608490"/>
                    <a:pt x="1341142" y="594620"/>
                    <a:pt x="1294708" y="611505"/>
                  </a:cubicBezTo>
                  <a:cubicBezTo>
                    <a:pt x="1248274" y="628390"/>
                    <a:pt x="1148773" y="640451"/>
                    <a:pt x="1088470" y="636833"/>
                  </a:cubicBezTo>
                  <a:cubicBezTo>
                    <a:pt x="1028167" y="633215"/>
                    <a:pt x="993190" y="615123"/>
                    <a:pt x="932887" y="589795"/>
                  </a:cubicBezTo>
                  <a:cubicBezTo>
                    <a:pt x="872584" y="564467"/>
                    <a:pt x="767052" y="508987"/>
                    <a:pt x="726649" y="484865"/>
                  </a:cubicBezTo>
                  <a:cubicBezTo>
                    <a:pt x="686246" y="460743"/>
                    <a:pt x="698306" y="451697"/>
                    <a:pt x="690467" y="445064"/>
                  </a:cubicBezTo>
                  <a:cubicBezTo>
                    <a:pt x="682628" y="438431"/>
                    <a:pt x="684437" y="442049"/>
                    <a:pt x="679613" y="445064"/>
                  </a:cubicBezTo>
                  <a:cubicBezTo>
                    <a:pt x="674789" y="448079"/>
                    <a:pt x="688056" y="443254"/>
                    <a:pt x="661522" y="463155"/>
                  </a:cubicBezTo>
                  <a:cubicBezTo>
                    <a:pt x="634989" y="483055"/>
                    <a:pt x="577700" y="537933"/>
                    <a:pt x="520412" y="564467"/>
                  </a:cubicBezTo>
                  <a:cubicBezTo>
                    <a:pt x="463124" y="591001"/>
                    <a:pt x="385332" y="612710"/>
                    <a:pt x="317792" y="622359"/>
                  </a:cubicBezTo>
                  <a:cubicBezTo>
                    <a:pt x="250252" y="632008"/>
                    <a:pt x="168842" y="627183"/>
                    <a:pt x="115172" y="622359"/>
                  </a:cubicBezTo>
                  <a:cubicBezTo>
                    <a:pt x="61502" y="617535"/>
                    <a:pt x="-16289" y="665779"/>
                    <a:pt x="3008" y="589795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60000"/>
              </a:schemeClr>
            </a:solidFill>
            <a:ln>
              <a:solidFill>
                <a:srgbClr val="ED7D3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8605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0F99-EC99-4BD2-8CAB-F39AB38ADAE8}" type="slidenum">
              <a:rPr lang="en-US"/>
              <a:pPr/>
              <a:t>13</a:t>
            </a:fld>
            <a:endParaRPr lang="en-US"/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760732" y="1883335"/>
            <a:ext cx="445622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DISTINCT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R.A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R, S, T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R.A=S.B OR R.A=T.A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look like in Python?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8780" y="-22510"/>
              <a:ext cx="29886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Set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447783" y="1023698"/>
            <a:ext cx="4172717" cy="2128137"/>
            <a:chOff x="3003209" y="3636168"/>
            <a:chExt cx="4172717" cy="2128137"/>
          </a:xfrm>
        </p:grpSpPr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3003209" y="5034039"/>
              <a:ext cx="157607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R </a:t>
              </a:r>
              <a:r>
                <a:rPr lang="en-US" sz="2400" dirty="0">
                  <a:latin typeface="Symbol" charset="2"/>
                </a:rPr>
                <a:t>Ç</a:t>
              </a:r>
              <a:r>
                <a:rPr lang="en-US" sz="2400" dirty="0"/>
                <a:t> (S </a:t>
              </a:r>
              <a:r>
                <a:rPr lang="en-US" sz="2400" dirty="0">
                  <a:latin typeface="Symbol" charset="2"/>
                </a:rPr>
                <a:t>È</a:t>
              </a:r>
              <a:r>
                <a:rPr lang="en-US" sz="2400" dirty="0"/>
                <a:t> T)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4870312" y="3636168"/>
              <a:ext cx="1381688" cy="1381688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  <a:endParaRPr lang="en-US" baseline="-25000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794238" y="3636168"/>
              <a:ext cx="1381688" cy="1381688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  <a:endParaRPr lang="en-US" baseline="-25000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5332275" y="4382617"/>
              <a:ext cx="1381688" cy="1381688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</a:t>
              </a:r>
              <a:endParaRPr lang="en-US" baseline="-25000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4579281" y="5017856"/>
              <a:ext cx="744507" cy="20619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1" name="Freeform 20"/>
            <p:cNvSpPr/>
            <p:nvPr/>
          </p:nvSpPr>
          <p:spPr>
            <a:xfrm>
              <a:off x="5333847" y="4385342"/>
              <a:ext cx="1373561" cy="637476"/>
            </a:xfrm>
            <a:custGeom>
              <a:avLst/>
              <a:gdLst>
                <a:gd name="connsiteX0" fmla="*/ 3008 w 1373561"/>
                <a:gd name="connsiteY0" fmla="*/ 589795 h 637476"/>
                <a:gd name="connsiteX1" fmla="*/ 230955 w 1373561"/>
                <a:gd name="connsiteY1" fmla="*/ 166456 h 637476"/>
                <a:gd name="connsiteX2" fmla="*/ 719413 w 1373561"/>
                <a:gd name="connsiteY2" fmla="*/ 15 h 637476"/>
                <a:gd name="connsiteX3" fmla="*/ 1146361 w 1373561"/>
                <a:gd name="connsiteY3" fmla="*/ 173692 h 637476"/>
                <a:gd name="connsiteX4" fmla="*/ 1367072 w 1373561"/>
                <a:gd name="connsiteY4" fmla="*/ 535521 h 637476"/>
                <a:gd name="connsiteX5" fmla="*/ 1294708 w 1373561"/>
                <a:gd name="connsiteY5" fmla="*/ 611505 h 637476"/>
                <a:gd name="connsiteX6" fmla="*/ 1088470 w 1373561"/>
                <a:gd name="connsiteY6" fmla="*/ 636833 h 637476"/>
                <a:gd name="connsiteX7" fmla="*/ 932887 w 1373561"/>
                <a:gd name="connsiteY7" fmla="*/ 589795 h 637476"/>
                <a:gd name="connsiteX8" fmla="*/ 726649 w 1373561"/>
                <a:gd name="connsiteY8" fmla="*/ 484865 h 637476"/>
                <a:gd name="connsiteX9" fmla="*/ 690467 w 1373561"/>
                <a:gd name="connsiteY9" fmla="*/ 445064 h 637476"/>
                <a:gd name="connsiteX10" fmla="*/ 679613 w 1373561"/>
                <a:gd name="connsiteY10" fmla="*/ 445064 h 637476"/>
                <a:gd name="connsiteX11" fmla="*/ 661522 w 1373561"/>
                <a:gd name="connsiteY11" fmla="*/ 463155 h 637476"/>
                <a:gd name="connsiteX12" fmla="*/ 520412 w 1373561"/>
                <a:gd name="connsiteY12" fmla="*/ 564467 h 637476"/>
                <a:gd name="connsiteX13" fmla="*/ 317792 w 1373561"/>
                <a:gd name="connsiteY13" fmla="*/ 622359 h 637476"/>
                <a:gd name="connsiteX14" fmla="*/ 115172 w 1373561"/>
                <a:gd name="connsiteY14" fmla="*/ 622359 h 637476"/>
                <a:gd name="connsiteX15" fmla="*/ 3008 w 1373561"/>
                <a:gd name="connsiteY15" fmla="*/ 589795 h 637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73561" h="637476">
                  <a:moveTo>
                    <a:pt x="3008" y="589795"/>
                  </a:moveTo>
                  <a:cubicBezTo>
                    <a:pt x="22305" y="513811"/>
                    <a:pt x="111554" y="264753"/>
                    <a:pt x="230955" y="166456"/>
                  </a:cubicBezTo>
                  <a:cubicBezTo>
                    <a:pt x="350356" y="68159"/>
                    <a:pt x="566845" y="-1191"/>
                    <a:pt x="719413" y="15"/>
                  </a:cubicBezTo>
                  <a:cubicBezTo>
                    <a:pt x="871981" y="1221"/>
                    <a:pt x="1038418" y="84441"/>
                    <a:pt x="1146361" y="173692"/>
                  </a:cubicBezTo>
                  <a:cubicBezTo>
                    <a:pt x="1254304" y="262943"/>
                    <a:pt x="1342348" y="462552"/>
                    <a:pt x="1367072" y="535521"/>
                  </a:cubicBezTo>
                  <a:cubicBezTo>
                    <a:pt x="1391797" y="608490"/>
                    <a:pt x="1341142" y="594620"/>
                    <a:pt x="1294708" y="611505"/>
                  </a:cubicBezTo>
                  <a:cubicBezTo>
                    <a:pt x="1248274" y="628390"/>
                    <a:pt x="1148773" y="640451"/>
                    <a:pt x="1088470" y="636833"/>
                  </a:cubicBezTo>
                  <a:cubicBezTo>
                    <a:pt x="1028167" y="633215"/>
                    <a:pt x="993190" y="615123"/>
                    <a:pt x="932887" y="589795"/>
                  </a:cubicBezTo>
                  <a:cubicBezTo>
                    <a:pt x="872584" y="564467"/>
                    <a:pt x="767052" y="508987"/>
                    <a:pt x="726649" y="484865"/>
                  </a:cubicBezTo>
                  <a:cubicBezTo>
                    <a:pt x="686246" y="460743"/>
                    <a:pt x="698306" y="451697"/>
                    <a:pt x="690467" y="445064"/>
                  </a:cubicBezTo>
                  <a:cubicBezTo>
                    <a:pt x="682628" y="438431"/>
                    <a:pt x="684437" y="442049"/>
                    <a:pt x="679613" y="445064"/>
                  </a:cubicBezTo>
                  <a:cubicBezTo>
                    <a:pt x="674789" y="448079"/>
                    <a:pt x="688056" y="443254"/>
                    <a:pt x="661522" y="463155"/>
                  </a:cubicBezTo>
                  <a:cubicBezTo>
                    <a:pt x="634989" y="483055"/>
                    <a:pt x="577700" y="537933"/>
                    <a:pt x="520412" y="564467"/>
                  </a:cubicBezTo>
                  <a:cubicBezTo>
                    <a:pt x="463124" y="591001"/>
                    <a:pt x="385332" y="612710"/>
                    <a:pt x="317792" y="622359"/>
                  </a:cubicBezTo>
                  <a:cubicBezTo>
                    <a:pt x="250252" y="632008"/>
                    <a:pt x="168842" y="627183"/>
                    <a:pt x="115172" y="622359"/>
                  </a:cubicBezTo>
                  <a:cubicBezTo>
                    <a:pt x="61502" y="617535"/>
                    <a:pt x="-16289" y="665779"/>
                    <a:pt x="3008" y="589795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60000"/>
              </a:schemeClr>
            </a:solidFill>
            <a:ln>
              <a:solidFill>
                <a:srgbClr val="ED7D3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838200" y="3404459"/>
            <a:ext cx="10782300" cy="255454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output = {}</a:t>
            </a:r>
          </a:p>
          <a:p>
            <a:endParaRPr lang="en-US" sz="2000" dirty="0">
              <a:solidFill>
                <a:schemeClr val="bg1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for r in R: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   for s in S:</a:t>
            </a:r>
          </a:p>
          <a:p>
            <a:r>
              <a:rPr lang="en-US" sz="2000" dirty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     for t in T:</a:t>
            </a:r>
          </a:p>
          <a:p>
            <a:r>
              <a:rPr lang="en-US" sz="2000" dirty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        if r[‘A’] == s[‘A’] or r[‘A’] == t[‘A’]:</a:t>
            </a:r>
          </a:p>
          <a:p>
            <a:r>
              <a:rPr lang="en-US" sz="2000" dirty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           </a:t>
            </a:r>
            <a:r>
              <a:rPr lang="en-US" sz="2000" dirty="0" err="1" smtClean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output.add</a:t>
            </a:r>
            <a:r>
              <a:rPr lang="en-US" sz="2000" dirty="0" smtClean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(r[‘A’])</a:t>
            </a:r>
          </a:p>
          <a:p>
            <a:r>
              <a:rPr lang="en-US" sz="2000" dirty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r</a:t>
            </a:r>
            <a:r>
              <a:rPr lang="en-US" sz="2000" dirty="0" smtClean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eturn list(output)</a:t>
            </a:r>
            <a:endParaRPr lang="en-US" sz="2000" dirty="0">
              <a:solidFill>
                <a:schemeClr val="bg1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3099" y="6279799"/>
            <a:ext cx="519821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Can you </a:t>
            </a:r>
            <a:r>
              <a:rPr lang="en-US" sz="2400" smtClean="0"/>
              <a:t>see now what happens if S = []?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40801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Set Operators &amp; Nested Queries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14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8780" y="-22510"/>
              <a:ext cx="1752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641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4198629"/>
            <a:ext cx="8610600" cy="88286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 about 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757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+mj-lt"/>
              </a:rPr>
              <a:t>Multiset</a:t>
            </a:r>
            <a:r>
              <a:rPr lang="en-US" dirty="0" smtClean="0">
                <a:latin typeface="+mj-lt"/>
              </a:rPr>
              <a:t> operators in SQL</a:t>
            </a: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Nested queries</a:t>
            </a: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ACTIVITY: Set operator subtleties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780" y="-22510"/>
              <a:ext cx="1752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621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93054"/>
            <a:ext cx="10515600" cy="2852737"/>
          </a:xfrm>
        </p:spPr>
        <p:txBody>
          <a:bodyPr/>
          <a:lstStyle/>
          <a:p>
            <a:r>
              <a:rPr lang="en-US" dirty="0" err="1" smtClean="0"/>
              <a:t>Multiset</a:t>
            </a:r>
            <a:r>
              <a:rPr lang="en-US" dirty="0" smtClean="0"/>
              <a:t> Operations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16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25407" y="59160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8780" y="-22510"/>
              <a:ext cx="29886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Set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339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</a:t>
            </a:r>
            <a:r>
              <a:rPr lang="en-US" dirty="0" err="1" smtClean="0"/>
              <a:t>Multisets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62CE-480A-44CE-B867-ADB1FE527ED4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8780" y="-22510"/>
              <a:ext cx="29886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Set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222041" y="1966494"/>
          <a:ext cx="1045684" cy="4539762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456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044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Tuple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44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(1, 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4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(1, a)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4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(1,</a:t>
                      </a:r>
                      <a:r>
                        <a:rPr lang="en-US" baseline="0" dirty="0" smtClean="0"/>
                        <a:t> b)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4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(2, c)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44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(2, c)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4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(2, c)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44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(1, d)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044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(1, d)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2676472"/>
                  </p:ext>
                </p:extLst>
              </p:nvPr>
            </p:nvGraphicFramePr>
            <p:xfrm>
              <a:off x="7767504" y="2579731"/>
              <a:ext cx="2522250" cy="1935400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968872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553378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</a:tblGrid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Tuple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𝝀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𝑿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a)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b)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(2, c)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</a:t>
                          </a:r>
                          <a:r>
                            <a:rPr lang="en-US" baseline="0" dirty="0" smtClean="0"/>
                            <a:t> d)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2676472"/>
                  </p:ext>
                </p:extLst>
              </p:nvPr>
            </p:nvGraphicFramePr>
            <p:xfrm>
              <a:off x="7767504" y="2579731"/>
              <a:ext cx="2522250" cy="1935400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968872"/>
                    <a:gridCol w="1553378"/>
                  </a:tblGrid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Tuple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62745" t="-7813" r="-392" b="-415625"/>
                          </a:stretch>
                        </a:blipFill>
                      </a:tcPr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a)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b)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(2, c)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</a:t>
                          </a:r>
                          <a:r>
                            <a:rPr lang="en-US" baseline="0" dirty="0" smtClean="0"/>
                            <a:t> d)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Left-Right Arrow 7"/>
          <p:cNvSpPr/>
          <p:nvPr/>
        </p:nvSpPr>
        <p:spPr>
          <a:xfrm>
            <a:off x="4939229" y="3316076"/>
            <a:ext cx="1156771" cy="462709"/>
          </a:xfrm>
          <a:prstGeom prst="left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371860" y="4040427"/>
            <a:ext cx="2291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Equivalent Representations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of a </a:t>
            </a:r>
            <a:r>
              <a:rPr lang="en-US" sz="2400" b="1" u="sng" dirty="0" err="1" smtClean="0">
                <a:latin typeface="+mj-lt"/>
              </a:rPr>
              <a:t>Multiset</a:t>
            </a:r>
            <a:endParaRPr lang="en-US" sz="2400" b="1" u="sng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7504" y="2103978"/>
            <a:ext cx="1227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+mj-lt"/>
              </a:rPr>
              <a:t>Multiset</a:t>
            </a:r>
            <a:r>
              <a:rPr lang="en-US" sz="2000" b="1" dirty="0" smtClean="0">
                <a:latin typeface="+mj-lt"/>
              </a:rPr>
              <a:t> X</a:t>
            </a:r>
            <a:endParaRPr lang="en-US" sz="2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31285" y="1566384"/>
            <a:ext cx="1227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+mj-lt"/>
              </a:rPr>
              <a:t>Multiset</a:t>
            </a:r>
            <a:r>
              <a:rPr lang="en-US" sz="2000" b="1" dirty="0" smtClean="0">
                <a:latin typeface="+mj-lt"/>
              </a:rPr>
              <a:t> X</a:t>
            </a:r>
            <a:endParaRPr lang="en-US" sz="2000" b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88412" y="5404174"/>
            <a:ext cx="230134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i="1" smtClean="0">
                <a:latin typeface="+mj-lt"/>
              </a:rPr>
              <a:t>Note: In </a:t>
            </a:r>
            <a:r>
              <a:rPr lang="en-US" sz="2400" i="1" dirty="0" smtClean="0">
                <a:latin typeface="+mj-lt"/>
              </a:rPr>
              <a:t>a set all counts are {0,1}.</a:t>
            </a:r>
            <a:endParaRPr lang="en-US" sz="2400" i="1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767504" y="676049"/>
                <a:ext cx="3557265" cy="120032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𝝀</m:t>
                    </m:r>
                    <m:d>
                      <m:dPr>
                        <m:ctrlPr>
                          <a:rPr lang="en-US" sz="2400" b="1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𝑿</m:t>
                        </m:r>
                      </m:e>
                    </m:d>
                  </m:oMath>
                </a14:m>
                <a:r>
                  <a:rPr lang="en-US" sz="2400" i="1" dirty="0" smtClean="0">
                    <a:latin typeface="+mj-lt"/>
                  </a:rPr>
                  <a:t>= “Count of tuple in X”</a:t>
                </a:r>
              </a:p>
              <a:p>
                <a:r>
                  <a:rPr lang="en-US" sz="2400" i="1" dirty="0">
                    <a:latin typeface="+mj-lt"/>
                  </a:rPr>
                  <a:t>(</a:t>
                </a:r>
                <a:r>
                  <a:rPr lang="en-US" sz="2400" i="1" dirty="0" smtClean="0">
                    <a:latin typeface="+mj-lt"/>
                  </a:rPr>
                  <a:t>Items not listed have implicit count 0)</a:t>
                </a:r>
                <a:endParaRPr lang="en-US" sz="2400" i="1" dirty="0">
                  <a:latin typeface="+mj-lt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7504" y="676049"/>
                <a:ext cx="3557265" cy="120032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468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Generalizing Set Operations to </a:t>
            </a:r>
            <a:r>
              <a:rPr lang="en-US" dirty="0" err="1" smtClean="0"/>
              <a:t>Multiset</a:t>
            </a:r>
            <a:r>
              <a:rPr lang="en-US" dirty="0" smtClean="0"/>
              <a:t> Operations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62CE-480A-44CE-B867-ADB1FE527ED4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8780" y="-22510"/>
              <a:ext cx="29886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Set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922027"/>
                  </p:ext>
                </p:extLst>
              </p:nvPr>
            </p:nvGraphicFramePr>
            <p:xfrm>
              <a:off x="838200" y="2504088"/>
              <a:ext cx="2522250" cy="1935400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968872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553378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</a:tblGrid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Tuple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𝝀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𝑿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a)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b)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(2, c)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</a:t>
                          </a:r>
                          <a:r>
                            <a:rPr lang="en-US" baseline="0" dirty="0" smtClean="0"/>
                            <a:t> d)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922027"/>
                  </p:ext>
                </p:extLst>
              </p:nvPr>
            </p:nvGraphicFramePr>
            <p:xfrm>
              <a:off x="838200" y="2504088"/>
              <a:ext cx="2522250" cy="1935400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968872"/>
                    <a:gridCol w="1553378"/>
                  </a:tblGrid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Tuple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62500" t="-7813" r="-391" b="-417188"/>
                          </a:stretch>
                        </a:blipFill>
                      </a:tcPr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a)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b)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(2, c)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</a:t>
                          </a:r>
                          <a:r>
                            <a:rPr lang="en-US" baseline="0" dirty="0" smtClean="0"/>
                            <a:t> d)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TextBox 3"/>
          <p:cNvSpPr txBox="1"/>
          <p:nvPr/>
        </p:nvSpPr>
        <p:spPr>
          <a:xfrm>
            <a:off x="760777" y="2017933"/>
            <a:ext cx="1227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+mj-lt"/>
              </a:rPr>
              <a:t>Multiset</a:t>
            </a:r>
            <a:r>
              <a:rPr lang="en-US" sz="2000" b="1" dirty="0" smtClean="0">
                <a:latin typeface="+mj-lt"/>
              </a:rPr>
              <a:t> X</a:t>
            </a:r>
            <a:endParaRPr lang="en-US" sz="2000" b="1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5382541"/>
                  </p:ext>
                </p:extLst>
              </p:nvPr>
            </p:nvGraphicFramePr>
            <p:xfrm>
              <a:off x="4796163" y="2504088"/>
              <a:ext cx="2522250" cy="1935400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968872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553378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</a:tblGrid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Tuple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𝝀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𝒀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a)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b)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(2, c)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</a:t>
                          </a:r>
                          <a:r>
                            <a:rPr lang="en-US" baseline="0" dirty="0" smtClean="0"/>
                            <a:t> d)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5382541"/>
                  </p:ext>
                </p:extLst>
              </p:nvPr>
            </p:nvGraphicFramePr>
            <p:xfrm>
              <a:off x="4796163" y="2504088"/>
              <a:ext cx="2522250" cy="1935400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968872"/>
                    <a:gridCol w="1553378"/>
                  </a:tblGrid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Tuple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2109" t="-7813" r="-391" b="-417188"/>
                          </a:stretch>
                        </a:blipFill>
                      </a:tcPr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a)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b)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(2, c)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</a:t>
                          </a:r>
                          <a:r>
                            <a:rPr lang="en-US" baseline="0" dirty="0" smtClean="0"/>
                            <a:t> d)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15" name="TextBox 14"/>
          <p:cNvSpPr txBox="1"/>
          <p:nvPr/>
        </p:nvSpPr>
        <p:spPr>
          <a:xfrm>
            <a:off x="4718740" y="2017933"/>
            <a:ext cx="1219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+mj-lt"/>
              </a:rPr>
              <a:t>Multiset</a:t>
            </a:r>
            <a:r>
              <a:rPr lang="en-US" sz="2000" b="1" dirty="0" smtClean="0">
                <a:latin typeface="+mj-lt"/>
              </a:rPr>
              <a:t> Y</a:t>
            </a:r>
            <a:endParaRPr lang="en-US" sz="2000" b="1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50553759"/>
                  </p:ext>
                </p:extLst>
              </p:nvPr>
            </p:nvGraphicFramePr>
            <p:xfrm>
              <a:off x="8831550" y="2504088"/>
              <a:ext cx="2522250" cy="1935400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968872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553378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</a:tblGrid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Tuple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𝝀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𝒁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a)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b)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(2, c)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</a:t>
                          </a:r>
                          <a:r>
                            <a:rPr lang="en-US" baseline="0" dirty="0" smtClean="0"/>
                            <a:t> d)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50553759"/>
                  </p:ext>
                </p:extLst>
              </p:nvPr>
            </p:nvGraphicFramePr>
            <p:xfrm>
              <a:off x="8831550" y="2504088"/>
              <a:ext cx="2522250" cy="1935400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968872"/>
                    <a:gridCol w="1553378"/>
                  </a:tblGrid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Tuple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62109" t="-7813" r="-391" b="-417188"/>
                          </a:stretch>
                        </a:blipFill>
                      </a:tcPr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a)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b)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(2, c)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</a:t>
                          </a:r>
                          <a:r>
                            <a:rPr lang="en-US" baseline="0" dirty="0" smtClean="0"/>
                            <a:t> d)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17" name="TextBox 16"/>
          <p:cNvSpPr txBox="1"/>
          <p:nvPr/>
        </p:nvSpPr>
        <p:spPr>
          <a:xfrm>
            <a:off x="8754127" y="2017933"/>
            <a:ext cx="121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+mj-lt"/>
              </a:rPr>
              <a:t>Multiset</a:t>
            </a:r>
            <a:r>
              <a:rPr lang="en-US" sz="2000" b="1" dirty="0" smtClean="0">
                <a:latin typeface="+mj-lt"/>
              </a:rPr>
              <a:t> Z</a:t>
            </a:r>
            <a:endParaRPr lang="en-US" sz="2000" b="1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02830" y="3056289"/>
                <a:ext cx="6283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∩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830" y="3056289"/>
                <a:ext cx="628377" cy="8309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760793" y="3056289"/>
                <a:ext cx="67486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0793" y="3056289"/>
                <a:ext cx="674865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061981" y="5252887"/>
                <a:ext cx="40680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𝝀</m:t>
                      </m:r>
                      <m:d>
                        <m:dPr>
                          <m:ctrlPr>
                            <a:rPr lang="en-US" sz="2800" b="1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𝒁</m:t>
                          </m:r>
                        </m:e>
                      </m:d>
                      <m:r>
                        <a:rPr lang="en-US" sz="2800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𝒎𝒊𝒏</m:t>
                      </m:r>
                      <m:r>
                        <a:rPr lang="en-US" sz="2800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</m:t>
                      </m:r>
                      <m:r>
                        <a:rPr lang="en-US" sz="2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𝝀</m:t>
                      </m:r>
                      <m:d>
                        <m:dPr>
                          <m:ctrlPr>
                            <a:rPr lang="en-US" sz="2800" b="1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𝑿</m:t>
                          </m:r>
                        </m:e>
                      </m:d>
                      <m:r>
                        <a:rPr lang="en-US" sz="2800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,</m:t>
                      </m:r>
                      <m:r>
                        <a:rPr lang="en-US" sz="2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𝝀</m:t>
                      </m:r>
                      <m:d>
                        <m:dPr>
                          <m:ctrlPr>
                            <a:rPr lang="en-US" sz="2800" b="1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𝒀</m:t>
                          </m:r>
                        </m:e>
                      </m:d>
                      <m:r>
                        <a:rPr lang="en-US" sz="2800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1981" y="5252887"/>
                <a:ext cx="4068037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8821033" y="4982420"/>
            <a:ext cx="230134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For sets, this is </a:t>
            </a:r>
            <a:r>
              <a:rPr lang="en-US" sz="2400" b="1" dirty="0" smtClean="0">
                <a:latin typeface="+mj-lt"/>
              </a:rPr>
              <a:t>intersection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735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62CE-480A-44CE-B867-ADB1FE527ED4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8780" y="-22510"/>
              <a:ext cx="29886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Set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2171538"/>
                  </p:ext>
                </p:extLst>
              </p:nvPr>
            </p:nvGraphicFramePr>
            <p:xfrm>
              <a:off x="838200" y="2504088"/>
              <a:ext cx="2522250" cy="1935400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968872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553378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</a:tblGrid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Tuple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𝝀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𝑿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a)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b)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(2, c)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</a:t>
                          </a:r>
                          <a:r>
                            <a:rPr lang="en-US" baseline="0" dirty="0" smtClean="0"/>
                            <a:t> d)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2171538"/>
                  </p:ext>
                </p:extLst>
              </p:nvPr>
            </p:nvGraphicFramePr>
            <p:xfrm>
              <a:off x="838200" y="2504088"/>
              <a:ext cx="2522250" cy="1935400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968872"/>
                    <a:gridCol w="1553378"/>
                  </a:tblGrid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Tuple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62500" t="-7813" r="-391" b="-417188"/>
                          </a:stretch>
                        </a:blipFill>
                      </a:tcPr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a)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b)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(2, c)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</a:t>
                          </a:r>
                          <a:r>
                            <a:rPr lang="en-US" baseline="0" dirty="0" smtClean="0"/>
                            <a:t> d)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TextBox 3"/>
          <p:cNvSpPr txBox="1"/>
          <p:nvPr/>
        </p:nvSpPr>
        <p:spPr>
          <a:xfrm>
            <a:off x="760777" y="2017933"/>
            <a:ext cx="1227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+mj-lt"/>
              </a:rPr>
              <a:t>Multiset</a:t>
            </a:r>
            <a:r>
              <a:rPr lang="en-US" sz="2000" b="1" dirty="0" smtClean="0">
                <a:latin typeface="+mj-lt"/>
              </a:rPr>
              <a:t> X</a:t>
            </a:r>
            <a:endParaRPr lang="en-US" sz="2000" b="1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35748022"/>
                  </p:ext>
                </p:extLst>
              </p:nvPr>
            </p:nvGraphicFramePr>
            <p:xfrm>
              <a:off x="4796163" y="2504088"/>
              <a:ext cx="2522250" cy="1935400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968872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553378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</a:tblGrid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Tuple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𝝀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𝒀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a)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b)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(2, c)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</a:t>
                          </a:r>
                          <a:r>
                            <a:rPr lang="en-US" baseline="0" dirty="0" smtClean="0"/>
                            <a:t> d)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35748022"/>
                  </p:ext>
                </p:extLst>
              </p:nvPr>
            </p:nvGraphicFramePr>
            <p:xfrm>
              <a:off x="4796163" y="2504088"/>
              <a:ext cx="2522250" cy="1935400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968872"/>
                    <a:gridCol w="1553378"/>
                  </a:tblGrid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Tuple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2109" t="-7813" r="-391" b="-417188"/>
                          </a:stretch>
                        </a:blipFill>
                      </a:tcPr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a)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b)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(2, c)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</a:t>
                          </a:r>
                          <a:r>
                            <a:rPr lang="en-US" baseline="0" dirty="0" smtClean="0"/>
                            <a:t> d)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15" name="TextBox 14"/>
          <p:cNvSpPr txBox="1"/>
          <p:nvPr/>
        </p:nvSpPr>
        <p:spPr>
          <a:xfrm>
            <a:off x="4718740" y="2017933"/>
            <a:ext cx="1219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+mj-lt"/>
              </a:rPr>
              <a:t>Multiset</a:t>
            </a:r>
            <a:r>
              <a:rPr lang="en-US" sz="2000" b="1" dirty="0" smtClean="0">
                <a:latin typeface="+mj-lt"/>
              </a:rPr>
              <a:t> Y</a:t>
            </a:r>
            <a:endParaRPr lang="en-US" sz="2000" b="1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3173512"/>
                  </p:ext>
                </p:extLst>
              </p:nvPr>
            </p:nvGraphicFramePr>
            <p:xfrm>
              <a:off x="8831550" y="2504088"/>
              <a:ext cx="2522250" cy="1935400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968872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553378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</a:tblGrid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Tuple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𝝀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𝒁</m:t>
                                </m:r>
                                <m:r>
                                  <a:rPr lang="en-US" b="1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a)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b)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(2, c)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</a:t>
                          </a:r>
                          <a:r>
                            <a:rPr lang="en-US" baseline="0" dirty="0" smtClean="0"/>
                            <a:t> d)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3173512"/>
                  </p:ext>
                </p:extLst>
              </p:nvPr>
            </p:nvGraphicFramePr>
            <p:xfrm>
              <a:off x="8831550" y="2504088"/>
              <a:ext cx="2522250" cy="1935400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968872"/>
                    <a:gridCol w="1553378"/>
                  </a:tblGrid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Tuple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62109" t="-7813" r="-391" b="-417188"/>
                          </a:stretch>
                        </a:blipFill>
                      </a:tcPr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a)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 b)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(2, c)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87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</a:t>
                          </a:r>
                          <a:r>
                            <a:rPr lang="en-US" baseline="0" dirty="0" smtClean="0"/>
                            <a:t> d)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17" name="TextBox 16"/>
          <p:cNvSpPr txBox="1"/>
          <p:nvPr/>
        </p:nvSpPr>
        <p:spPr>
          <a:xfrm>
            <a:off x="8754127" y="2017933"/>
            <a:ext cx="121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+mj-lt"/>
              </a:rPr>
              <a:t>Multiset</a:t>
            </a:r>
            <a:r>
              <a:rPr lang="en-US" sz="2000" b="1" dirty="0" smtClean="0">
                <a:latin typeface="+mj-lt"/>
              </a:rPr>
              <a:t> Z</a:t>
            </a:r>
            <a:endParaRPr lang="en-US" sz="2000" b="1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77553" y="2810068"/>
                <a:ext cx="6283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∪</m:t>
                      </m:r>
                    </m:oMath>
                  </m:oMathPara>
                </a14:m>
                <a:endParaRPr lang="en-US" sz="5400" dirty="0" smtClean="0"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553" y="2810068"/>
                <a:ext cx="628377" cy="8309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760793" y="3056289"/>
                <a:ext cx="67486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0793" y="3056289"/>
                <a:ext cx="674865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374407" y="5297258"/>
                <a:ext cx="344318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𝝀</m:t>
                      </m:r>
                      <m:d>
                        <m:dPr>
                          <m:ctrlPr>
                            <a:rPr lang="en-US" sz="2800" b="1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𝒁</m:t>
                          </m:r>
                        </m:e>
                      </m:d>
                      <m:r>
                        <a:rPr lang="en-US" sz="2800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𝝀</m:t>
                      </m:r>
                      <m:d>
                        <m:dPr>
                          <m:ctrlPr>
                            <a:rPr lang="en-US" sz="2800" b="1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𝑿</m:t>
                          </m:r>
                        </m:e>
                      </m:d>
                      <m:r>
                        <a:rPr lang="en-US" sz="2800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+ </m:t>
                      </m:r>
                      <m:r>
                        <a:rPr lang="en-US" sz="2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𝝀</m:t>
                      </m:r>
                      <m:d>
                        <m:dPr>
                          <m:ctrlPr>
                            <a:rPr lang="en-US" sz="2800" b="1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𝒀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407" y="5297258"/>
                <a:ext cx="3443186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8821033" y="4982420"/>
            <a:ext cx="230134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For sets, </a:t>
            </a:r>
          </a:p>
          <a:p>
            <a:pPr algn="ctr"/>
            <a:r>
              <a:rPr lang="en-US" sz="2400" dirty="0" smtClean="0">
                <a:latin typeface="+mj-lt"/>
              </a:rPr>
              <a:t>this is </a:t>
            </a:r>
            <a:r>
              <a:rPr lang="en-US" sz="2400" b="1" dirty="0" smtClean="0">
                <a:latin typeface="+mj-lt"/>
              </a:rPr>
              <a:t>union</a:t>
            </a:r>
            <a:endParaRPr lang="en-US" sz="2400" b="1" dirty="0">
              <a:latin typeface="+mj-lt"/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Generalizing Set Operations to </a:t>
            </a:r>
            <a:r>
              <a:rPr lang="en-US" dirty="0" err="1" smtClean="0"/>
              <a:t>Multiset</a:t>
            </a:r>
            <a:r>
              <a:rPr lang="en-US" dirty="0" smtClean="0"/>
              <a:t>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34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5251-FD48-4EFD-BC81-08BA09D58607}" type="slidenum">
              <a:rPr lang="en-US"/>
              <a:pPr/>
              <a:t>2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Joins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4953000" y="2571750"/>
            <a:ext cx="2375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1781888" y="2861524"/>
            <a:ext cx="7191375" cy="89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sz="2400" i="1" dirty="0" smtClean="0"/>
              <a:t>Ex: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Find </a:t>
            </a:r>
            <a:r>
              <a:rPr lang="en-US" sz="2400" dirty="0"/>
              <a:t>all products under $200 manufactured in Japan;</a:t>
            </a:r>
            <a:br>
              <a:rPr lang="en-US" sz="2400" dirty="0"/>
            </a:br>
            <a:r>
              <a:rPr lang="en-US" sz="2400" dirty="0"/>
              <a:t>return their names and prices. </a:t>
            </a: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3130806" y="4006756"/>
            <a:ext cx="4493538" cy="16312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Price</a:t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Product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Company</a:t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 </a:t>
            </a:r>
            <a:r>
              <a:rPr lang="en-US" sz="2000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Manufacturer = </a:t>
            </a:r>
            <a:r>
              <a:rPr lang="en-US" sz="2000" dirty="0" err="1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CName</a:t>
            </a:r>
            <a:r>
              <a:rPr lang="en-US" sz="2000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pPr eaLnBrk="0" hangingPunct="0"/>
            <a: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	 </a:t>
            </a:r>
            <a:r>
              <a:rPr lang="en-US" sz="2000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AND </a:t>
            </a:r>
            <a: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Country=‘Japan’</a:t>
            </a:r>
            <a:b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       </a:t>
            </a:r>
            <a:r>
              <a:rPr lang="en-US" sz="2000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AND </a:t>
            </a:r>
            <a: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Price &lt;= 200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780" y="-22510"/>
              <a:ext cx="28729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3  &gt;  Joins: Basics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1699797" y="1678109"/>
            <a:ext cx="7355558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</a:t>
            </a:r>
            <a:r>
              <a:rPr lang="en-US" sz="2000" u="sng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Price, Category, Manufacturer)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Company(</a:t>
            </a:r>
            <a:r>
              <a:rPr lang="en-US" sz="2000" u="sng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CName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</a:t>
            </a:r>
            <a:r>
              <a:rPr lang="en-US" sz="20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tockPrice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Country)</a:t>
            </a:r>
            <a:endParaRPr lang="en-US" sz="20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29036" y="2372589"/>
            <a:ext cx="2617038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i="1" dirty="0" smtClean="0"/>
              <a:t>Note: we will often omit attribute types in schema definitions for brevity, but assume attributes are always atomic types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5811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Multiset</a:t>
            </a:r>
            <a:r>
              <a:rPr lang="en-US" dirty="0" smtClean="0"/>
              <a:t> Operations in SQL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20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25407" y="59160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8780" y="-22510"/>
              <a:ext cx="29886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Set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213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Set Operators: INTERSECT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62CE-480A-44CE-B867-ADB1FE527ED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308704" y="2283268"/>
            <a:ext cx="2940085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R.A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R, S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R.A=S.B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INTERSECT</a:t>
            </a:r>
            <a:endParaRPr lang="en-US" sz="2400" dirty="0">
              <a:solidFill>
                <a:srgbClr val="FF0000"/>
              </a:solidFill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R.A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R, T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R.A=T.A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8780" y="-22510"/>
              <a:ext cx="29886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Set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cxnSp>
        <p:nvCxnSpPr>
          <p:cNvPr id="6" name="Straight Arrow Connector 5"/>
          <p:cNvCxnSpPr/>
          <p:nvPr/>
        </p:nvCxnSpPr>
        <p:spPr>
          <a:xfrm>
            <a:off x="6744800" y="3582527"/>
            <a:ext cx="0" cy="8714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5588059" y="3955228"/>
            <a:ext cx="2305614" cy="1381688"/>
            <a:chOff x="8905312" y="3952260"/>
            <a:chExt cx="2305614" cy="1381688"/>
          </a:xfrm>
        </p:grpSpPr>
        <p:sp>
          <p:nvSpPr>
            <p:cNvPr id="19" name="Oval 18"/>
            <p:cNvSpPr/>
            <p:nvPr/>
          </p:nvSpPr>
          <p:spPr>
            <a:xfrm>
              <a:off x="8905312" y="3952260"/>
              <a:ext cx="1381688" cy="1381688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9829238" y="3952260"/>
              <a:ext cx="1381688" cy="1381688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38549" y="3257677"/>
                <a:ext cx="3647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 </m:t>
                          </m:r>
                        </m:e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∩</m:t>
                      </m:r>
                      <m:d>
                        <m:dPr>
                          <m:begChr m:val="{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d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𝑟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.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𝐴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𝑡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.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𝐴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549" y="3257677"/>
                <a:ext cx="3647793" cy="276999"/>
              </a:xfrm>
              <a:prstGeom prst="rect">
                <a:avLst/>
              </a:prstGeom>
              <a:blipFill rotWithShape="0">
                <a:blip r:embed="rId2"/>
                <a:stretch>
                  <a:fillRect t="-143478" r="-1839" b="-17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4869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62CE-480A-44CE-B867-ADB1FE527ED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43025" y="2280300"/>
            <a:ext cx="2940085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R.A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R, S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R.A=S.B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UNION</a:t>
            </a:r>
            <a:endParaRPr lang="en-US" sz="2400" dirty="0">
              <a:solidFill>
                <a:srgbClr val="FF0000"/>
              </a:solidFill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R.A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R, T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R.A=T.A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8780" y="-22510"/>
              <a:ext cx="29886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Set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522380" y="3952260"/>
            <a:ext cx="2305614" cy="1381688"/>
            <a:chOff x="8905312" y="3952260"/>
            <a:chExt cx="2305614" cy="1381688"/>
          </a:xfrm>
        </p:grpSpPr>
        <p:sp>
          <p:nvSpPr>
            <p:cNvPr id="21" name="Oval 20"/>
            <p:cNvSpPr/>
            <p:nvPr/>
          </p:nvSpPr>
          <p:spPr>
            <a:xfrm>
              <a:off x="8905312" y="3952260"/>
              <a:ext cx="1381688" cy="13816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9829238" y="3952260"/>
              <a:ext cx="1381688" cy="13816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272870" y="3512983"/>
                <a:ext cx="36467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charset="0"/>
                            </a:rPr>
                            <m:t>𝑟</m:t>
                          </m:r>
                          <m:r>
                            <a:rPr lang="en-US" i="1">
                              <a:latin typeface="Cambria Math" charset="0"/>
                            </a:rPr>
                            <m:t>.</m:t>
                          </m:r>
                          <m:r>
                            <a:rPr lang="en-US" i="1">
                              <a:latin typeface="Cambria Math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charset="0"/>
                            </a:rPr>
                            <m:t> </m:t>
                          </m:r>
                        </m:e>
                        <m:e>
                          <m:r>
                            <a:rPr lang="en-US" i="1">
                              <a:latin typeface="Cambria Math" charset="0"/>
                            </a:rPr>
                            <m:t> </m:t>
                          </m:r>
                          <m:r>
                            <a:rPr lang="en-US" i="1">
                              <a:latin typeface="Cambria Math" charset="0"/>
                            </a:rPr>
                            <m:t>𝑟</m:t>
                          </m:r>
                          <m:r>
                            <a:rPr lang="en-US" i="1">
                              <a:latin typeface="Cambria Math" charset="0"/>
                            </a:rPr>
                            <m:t>.</m:t>
                          </m:r>
                          <m:r>
                            <a:rPr lang="en-US" i="1">
                              <a:latin typeface="Cambria Math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charset="0"/>
                            </a:rPr>
                            <m:t>=</m:t>
                          </m:r>
                          <m:r>
                            <a:rPr lang="en-US" i="1">
                              <a:latin typeface="Cambria Math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charset="0"/>
                            </a:rPr>
                            <m:t>.</m:t>
                          </m:r>
                          <m:r>
                            <a:rPr lang="en-US" i="1">
                              <a:latin typeface="Cambria Math" charset="0"/>
                            </a:rPr>
                            <m:t>𝐴</m:t>
                          </m:r>
                        </m:e>
                      </m:d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∪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𝑟</m:t>
                          </m:r>
                          <m:r>
                            <a:rPr lang="en-US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.</m:t>
                          </m:r>
                          <m:r>
                            <a:rPr lang="en-US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𝑟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.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𝐴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𝑡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.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𝐴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2870" y="3512983"/>
                <a:ext cx="3646704" cy="276999"/>
              </a:xfrm>
              <a:prstGeom prst="rect">
                <a:avLst/>
              </a:prstGeom>
              <a:blipFill rotWithShape="0">
                <a:blip r:embed="rId2"/>
                <a:stretch>
                  <a:fillRect t="-143478" r="-1839" b="-17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8473196" y="4068964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Why aren’t there duplicates?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473196" y="5211964"/>
            <a:ext cx="304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What if we want duplicates?</a:t>
            </a:r>
          </a:p>
        </p:txBody>
      </p:sp>
    </p:spTree>
    <p:extLst>
      <p:ext uri="{BB962C8B-B14F-4D97-AF65-F5344CB8AC3E}">
        <p14:creationId xmlns:p14="http://schemas.microsoft.com/office/powerpoint/2010/main" val="180393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0"/>
      <p:bldP spid="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 ALL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62CE-480A-44CE-B867-ADB1FE527ED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47799" y="2280300"/>
            <a:ext cx="2940085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R.A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R, S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R.A=S.B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UNION ALL</a:t>
            </a:r>
            <a:endParaRPr lang="en-US" sz="2400" dirty="0">
              <a:solidFill>
                <a:srgbClr val="FF0000"/>
              </a:solidFill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R.A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R, T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R.A=T.A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8780" y="-22510"/>
              <a:ext cx="29886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Set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527154" y="3952260"/>
            <a:ext cx="2305614" cy="1381688"/>
            <a:chOff x="8905312" y="3952260"/>
            <a:chExt cx="2305614" cy="1381688"/>
          </a:xfrm>
        </p:grpSpPr>
        <p:sp>
          <p:nvSpPr>
            <p:cNvPr id="21" name="Oval 20"/>
            <p:cNvSpPr/>
            <p:nvPr/>
          </p:nvSpPr>
          <p:spPr>
            <a:xfrm>
              <a:off x="8905312" y="3952260"/>
              <a:ext cx="1381688" cy="13816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9829238" y="3952260"/>
              <a:ext cx="1381688" cy="13816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277644" y="3512983"/>
                <a:ext cx="36467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charset="0"/>
                            </a:rPr>
                            <m:t>𝑟</m:t>
                          </m:r>
                          <m:r>
                            <a:rPr lang="en-US" i="1">
                              <a:latin typeface="Cambria Math" charset="0"/>
                            </a:rPr>
                            <m:t>.</m:t>
                          </m:r>
                          <m:r>
                            <a:rPr lang="en-US" i="1">
                              <a:latin typeface="Cambria Math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charset="0"/>
                            </a:rPr>
                            <m:t> </m:t>
                          </m:r>
                        </m:e>
                        <m:e>
                          <m:r>
                            <a:rPr lang="en-US" i="1">
                              <a:latin typeface="Cambria Math" charset="0"/>
                            </a:rPr>
                            <m:t> </m:t>
                          </m:r>
                          <m:r>
                            <a:rPr lang="en-US" i="1">
                              <a:latin typeface="Cambria Math" charset="0"/>
                            </a:rPr>
                            <m:t>𝑟</m:t>
                          </m:r>
                          <m:r>
                            <a:rPr lang="en-US" i="1">
                              <a:latin typeface="Cambria Math" charset="0"/>
                            </a:rPr>
                            <m:t>.</m:t>
                          </m:r>
                          <m:r>
                            <a:rPr lang="en-US" i="1">
                              <a:latin typeface="Cambria Math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charset="0"/>
                            </a:rPr>
                            <m:t>=</m:t>
                          </m:r>
                          <m:r>
                            <a:rPr lang="en-US" i="1">
                              <a:latin typeface="Cambria Math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charset="0"/>
                            </a:rPr>
                            <m:t>.</m:t>
                          </m:r>
                          <m:r>
                            <a:rPr lang="en-US" i="1">
                              <a:latin typeface="Cambria Math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∪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𝑟</m:t>
                          </m:r>
                          <m:r>
                            <a:rPr lang="en-US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.</m:t>
                          </m:r>
                          <m:r>
                            <a:rPr lang="en-US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𝑟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.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𝐴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𝑡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.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𝐴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644" y="3512983"/>
                <a:ext cx="3646704" cy="276999"/>
              </a:xfrm>
              <a:prstGeom prst="rect">
                <a:avLst/>
              </a:prstGeom>
              <a:blipFill rotWithShape="0">
                <a:blip r:embed="rId2"/>
                <a:stretch>
                  <a:fillRect t="-143478" r="-1839" b="-17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8610600" y="4257056"/>
            <a:ext cx="2301342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+mj-lt"/>
              </a:rPr>
              <a:t>ALL indicates </a:t>
            </a:r>
            <a:r>
              <a:rPr lang="en-US" sz="2800" i="1" dirty="0" err="1" smtClean="0">
                <a:latin typeface="+mj-lt"/>
              </a:rPr>
              <a:t>Multiset</a:t>
            </a:r>
            <a:r>
              <a:rPr lang="en-US" sz="2800" i="1" dirty="0" smtClean="0">
                <a:latin typeface="+mj-lt"/>
              </a:rPr>
              <a:t> operations</a:t>
            </a:r>
            <a:endParaRPr lang="en-US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76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62CE-480A-44CE-B867-ADB1FE527ED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59420" y="2280300"/>
            <a:ext cx="2940085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R.A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R, S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R.A=S.B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EXCEPT</a:t>
            </a:r>
            <a:endParaRPr lang="en-US" sz="2400" dirty="0">
              <a:solidFill>
                <a:srgbClr val="FF0000"/>
              </a:solidFill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R.A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R, T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R.A=T.A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8780" y="-22510"/>
              <a:ext cx="29886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Set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538775" y="3952260"/>
            <a:ext cx="2305614" cy="1381688"/>
            <a:chOff x="8905312" y="3952260"/>
            <a:chExt cx="2305614" cy="1381688"/>
          </a:xfrm>
        </p:grpSpPr>
        <p:sp>
          <p:nvSpPr>
            <p:cNvPr id="19" name="Oval 18"/>
            <p:cNvSpPr/>
            <p:nvPr/>
          </p:nvSpPr>
          <p:spPr>
            <a:xfrm>
              <a:off x="8905312" y="3952260"/>
              <a:ext cx="1381688" cy="13816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9829238" y="3952260"/>
              <a:ext cx="1381688" cy="13816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2"/>
                  </a:solidFill>
                </a:rPr>
                <a:t>Q</a:t>
              </a:r>
              <a:r>
                <a:rPr lang="en-US" baseline="-25000" dirty="0" smtClean="0">
                  <a:solidFill>
                    <a:schemeClr val="accent2"/>
                  </a:solidFill>
                </a:rPr>
                <a:t>2</a:t>
              </a:r>
              <a:endParaRPr lang="en-US" baseline="-25000" dirty="0">
                <a:solidFill>
                  <a:schemeClr val="accent2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17705" y="3480628"/>
                <a:ext cx="3450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 </m:t>
                          </m:r>
                        </m:e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\{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𝑟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.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𝐴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|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𝑟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.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𝐴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𝑡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.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𝐴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705" y="3480628"/>
                <a:ext cx="3450625" cy="276999"/>
              </a:xfrm>
              <a:prstGeom prst="rect">
                <a:avLst/>
              </a:prstGeom>
              <a:blipFill rotWithShape="0">
                <a:blip r:embed="rId2"/>
                <a:stretch>
                  <a:fillRect t="-146667" r="-1943" b="-18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8531975" y="4356636"/>
            <a:ext cx="2821825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+mj-lt"/>
              </a:rPr>
              <a:t>What is the </a:t>
            </a:r>
            <a:r>
              <a:rPr lang="en-US" sz="2800" i="1" dirty="0" err="1" smtClean="0">
                <a:latin typeface="+mj-lt"/>
              </a:rPr>
              <a:t>multiset</a:t>
            </a:r>
            <a:r>
              <a:rPr lang="en-US" sz="2800" i="1" dirty="0" smtClean="0">
                <a:latin typeface="+mj-lt"/>
              </a:rPr>
              <a:t> version?</a:t>
            </a:r>
            <a:endParaRPr lang="en-US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244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6" grpId="0" animBg="1"/>
      <p:bldP spid="16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INTERSECT: Still some </a:t>
            </a:r>
            <a:r>
              <a:rPr lang="en-US" dirty="0"/>
              <a:t>s</a:t>
            </a:r>
            <a:r>
              <a:rPr lang="en-US" dirty="0" smtClean="0"/>
              <a:t>ubtle problems…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62CE-480A-44CE-B867-ADB1FE527ED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76400" y="1589048"/>
            <a:ext cx="5416868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Company(</a:t>
            </a:r>
            <a:r>
              <a:rPr lang="en-US" sz="2000" u="sng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hq_city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</a:p>
          <a:p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</a:t>
            </a:r>
            <a:r>
              <a:rPr lang="en-US" sz="2000" u="sng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maker, </a:t>
            </a:r>
            <a:r>
              <a:rPr lang="en-US" sz="2000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factory_loc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76400" y="2592358"/>
            <a:ext cx="5416868" cy="28623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hq_city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Company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Product</a:t>
            </a:r>
          </a:p>
          <a:p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maker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= name </a:t>
            </a:r>
            <a:endParaRPr lang="en-US" sz="2000" dirty="0" smtClean="0">
              <a:latin typeface="Menlo" charset="0"/>
              <a:ea typeface="Menlo" charset="0"/>
              <a:cs typeface="Menlo" charset="0"/>
            </a:endParaRPr>
          </a:p>
          <a:p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    AND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factory_loc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= ‘US’</a:t>
            </a:r>
          </a:p>
          <a:p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INTERSECT</a:t>
            </a:r>
          </a:p>
          <a:p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hq_city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Company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Product</a:t>
            </a:r>
          </a:p>
          <a:p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maker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= name </a:t>
            </a:r>
            <a:endParaRPr lang="en-US" sz="2000" dirty="0" smtClean="0">
              <a:latin typeface="Menlo" charset="0"/>
              <a:ea typeface="Menlo" charset="0"/>
              <a:cs typeface="Menlo" charset="0"/>
            </a:endParaRPr>
          </a:p>
          <a:p>
            <a:r>
              <a:rPr lang="en-US" sz="20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AND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factory_loc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= ‘China’</a:t>
            </a:r>
            <a:endParaRPr lang="en-US" sz="2000" i="1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71700" y="5714640"/>
            <a:ext cx="784860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if two </a:t>
            </a:r>
            <a:r>
              <a:rPr lang="en-US" sz="2400" dirty="0" smtClean="0">
                <a:latin typeface="+mj-lt"/>
              </a:rPr>
              <a:t>companies have </a:t>
            </a:r>
            <a:r>
              <a:rPr lang="en-US" sz="2400" dirty="0">
                <a:latin typeface="+mj-lt"/>
              </a:rPr>
              <a:t>HQ in US: BUT one has </a:t>
            </a:r>
            <a:r>
              <a:rPr lang="en-US" sz="2400" dirty="0" smtClean="0">
                <a:latin typeface="+mj-lt"/>
              </a:rPr>
              <a:t>factory in </a:t>
            </a:r>
            <a:r>
              <a:rPr lang="en-US" sz="2400" dirty="0">
                <a:latin typeface="+mj-lt"/>
              </a:rPr>
              <a:t>China (but not US) and vice versa? 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What goes </a:t>
            </a:r>
            <a:r>
              <a:rPr lang="en-US" sz="2400" b="1" dirty="0">
                <a:latin typeface="+mj-lt"/>
              </a:rPr>
              <a:t>wrong?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85100" y="2592358"/>
            <a:ext cx="3009900" cy="181588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+mj-lt"/>
              </a:rPr>
              <a:t>“Headquarters of companies which make </a:t>
            </a:r>
            <a:r>
              <a:rPr lang="en-US" sz="2800" i="1" dirty="0">
                <a:latin typeface="+mj-lt"/>
              </a:rPr>
              <a:t>gizmos in US </a:t>
            </a:r>
            <a:r>
              <a:rPr lang="en-US" sz="2800" b="1" i="1" dirty="0">
                <a:latin typeface="+mj-lt"/>
              </a:rPr>
              <a:t>AND</a:t>
            </a:r>
            <a:r>
              <a:rPr lang="en-US" sz="2800" i="1" dirty="0">
                <a:latin typeface="+mj-lt"/>
              </a:rPr>
              <a:t> China”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8780" y="-22510"/>
              <a:ext cx="29886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Set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475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INTERSECT: Remember the semantics!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62CE-480A-44CE-B867-ADB1FE527ED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8985" y="1589048"/>
            <a:ext cx="3975693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Company(</a:t>
            </a:r>
            <a:r>
              <a:rPr lang="en-US" u="sng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</a:t>
            </a: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hq_city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 AS C</a:t>
            </a:r>
          </a:p>
          <a:p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</a:t>
            </a:r>
            <a:r>
              <a:rPr lang="en-US" u="sng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maker, </a:t>
            </a:r>
            <a:r>
              <a:rPr lang="en-US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factory_loc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 AS P</a:t>
            </a:r>
            <a:endParaRPr lang="en-US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8986" y="2755572"/>
            <a:ext cx="3547430" cy="2585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dirty="0" err="1">
                <a:solidFill>
                  <a:schemeClr val="bg2">
                    <a:lumMod val="90000"/>
                  </a:schemeClr>
                </a:solidFill>
                <a:latin typeface="Menlo" charset="0"/>
                <a:ea typeface="Menlo" charset="0"/>
                <a:cs typeface="Menlo" charset="0"/>
              </a:rPr>
              <a:t>hq_city</a:t>
            </a:r>
            <a:endParaRPr lang="en-US" dirty="0">
              <a:solidFill>
                <a:schemeClr val="bg2">
                  <a:lumMod val="90000"/>
                </a:schemeClr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Company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, Product</a:t>
            </a:r>
          </a:p>
          <a:p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maker 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= name </a:t>
            </a:r>
            <a:endParaRPr lang="en-US" dirty="0" smtClean="0">
              <a:latin typeface="Menlo" charset="0"/>
              <a:ea typeface="Menlo" charset="0"/>
              <a:cs typeface="Menlo" charset="0"/>
            </a:endParaRPr>
          </a:p>
          <a:p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AND </a:t>
            </a:r>
            <a:r>
              <a:rPr lang="en-US" dirty="0" err="1" smtClean="0">
                <a:latin typeface="Menlo" charset="0"/>
                <a:ea typeface="Menlo" charset="0"/>
                <a:cs typeface="Menlo" charset="0"/>
              </a:rPr>
              <a:t>factory_loc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=‘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US’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Menlo" charset="0"/>
                <a:ea typeface="Menlo" charset="0"/>
                <a:cs typeface="Menlo" charset="0"/>
              </a:rPr>
              <a:t>INTERSECT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dirty="0" err="1">
                <a:solidFill>
                  <a:schemeClr val="bg2">
                    <a:lumMod val="90000"/>
                  </a:schemeClr>
                </a:solidFill>
                <a:latin typeface="Menlo" charset="0"/>
                <a:ea typeface="Menlo" charset="0"/>
                <a:cs typeface="Menlo" charset="0"/>
              </a:rPr>
              <a:t>hq_city</a:t>
            </a:r>
            <a:endParaRPr lang="en-US" dirty="0">
              <a:solidFill>
                <a:schemeClr val="bg2">
                  <a:lumMod val="90000"/>
                </a:schemeClr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 Company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, Product</a:t>
            </a:r>
          </a:p>
          <a:p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maker 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name</a:t>
            </a:r>
          </a:p>
          <a:p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AND </a:t>
            </a:r>
            <a:r>
              <a:rPr lang="en-US" dirty="0" err="1" smtClean="0">
                <a:latin typeface="Menlo" charset="0"/>
                <a:ea typeface="Menlo" charset="0"/>
                <a:cs typeface="Menlo" charset="0"/>
              </a:rPr>
              <a:t>factory_loc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=‘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China’</a:t>
            </a:r>
            <a:endParaRPr lang="en-US" i="1" dirty="0">
              <a:latin typeface="Menlo" charset="0"/>
              <a:ea typeface="Menlo" charset="0"/>
              <a:cs typeface="Menlo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8780" y="-22510"/>
              <a:ext cx="29886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Set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960396" y="1409035"/>
            <a:ext cx="483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  C  JOIN  P on maker = name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366770"/>
              </p:ext>
            </p:extLst>
          </p:nvPr>
        </p:nvGraphicFramePr>
        <p:xfrm>
          <a:off x="4960396" y="1870700"/>
          <a:ext cx="6753185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06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506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506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660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3526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C.name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C.hq_city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P.pname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P.maker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P.factory_loc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 Co.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Seattle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 Co.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U.S.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Seattle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r>
                        <a:rPr lang="en-US" baseline="0" dirty="0" smtClean="0"/>
                        <a:t>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China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370390" y="3078866"/>
            <a:ext cx="3738623" cy="868101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73389" y="4438069"/>
            <a:ext cx="3738623" cy="868101"/>
          </a:xfrm>
          <a:prstGeom prst="roundRect">
            <a:avLst/>
          </a:prstGeom>
          <a:solidFill>
            <a:srgbClr val="C00000">
              <a:alpha val="3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871977" y="2210766"/>
            <a:ext cx="6934200" cy="416688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867799" y="2627454"/>
            <a:ext cx="6938378" cy="429202"/>
          </a:xfrm>
          <a:prstGeom prst="roundRect">
            <a:avLst/>
          </a:prstGeom>
          <a:solidFill>
            <a:srgbClr val="C00000">
              <a:alpha val="3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1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INTERSECT: Remember the semantics!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62CE-480A-44CE-B867-ADB1FE527ED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8985" y="1589048"/>
            <a:ext cx="3975693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Company(</a:t>
            </a:r>
            <a:r>
              <a:rPr lang="en-US" u="sng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</a:t>
            </a: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hq_city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 AS C</a:t>
            </a:r>
          </a:p>
          <a:p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</a:t>
            </a:r>
            <a:r>
              <a:rPr lang="en-US" u="sng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maker, </a:t>
            </a:r>
            <a:r>
              <a:rPr lang="en-US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factory_loc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 AS P</a:t>
            </a:r>
            <a:endParaRPr lang="en-US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8986" y="2755572"/>
            <a:ext cx="3547430" cy="2585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dirty="0" err="1">
                <a:solidFill>
                  <a:schemeClr val="bg2">
                    <a:lumMod val="90000"/>
                  </a:schemeClr>
                </a:solidFill>
                <a:latin typeface="Menlo" charset="0"/>
                <a:ea typeface="Menlo" charset="0"/>
                <a:cs typeface="Menlo" charset="0"/>
              </a:rPr>
              <a:t>hq_city</a:t>
            </a:r>
            <a:endParaRPr lang="en-US" dirty="0">
              <a:solidFill>
                <a:schemeClr val="bg2">
                  <a:lumMod val="90000"/>
                </a:schemeClr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Company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, Product</a:t>
            </a:r>
          </a:p>
          <a:p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maker 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= name </a:t>
            </a:r>
            <a:endParaRPr lang="en-US" dirty="0" smtClean="0">
              <a:latin typeface="Menlo" charset="0"/>
              <a:ea typeface="Menlo" charset="0"/>
              <a:cs typeface="Menlo" charset="0"/>
            </a:endParaRPr>
          </a:p>
          <a:p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AND </a:t>
            </a:r>
            <a:r>
              <a:rPr lang="en-US" dirty="0" err="1" smtClean="0">
                <a:latin typeface="Menlo" charset="0"/>
                <a:ea typeface="Menlo" charset="0"/>
                <a:cs typeface="Menlo" charset="0"/>
              </a:rPr>
              <a:t>factory_loc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=‘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US’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Menlo" charset="0"/>
                <a:ea typeface="Menlo" charset="0"/>
                <a:cs typeface="Menlo" charset="0"/>
              </a:rPr>
              <a:t>INTERSECT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dirty="0" err="1">
                <a:solidFill>
                  <a:schemeClr val="bg2">
                    <a:lumMod val="90000"/>
                  </a:schemeClr>
                </a:solidFill>
                <a:latin typeface="Menlo" charset="0"/>
                <a:ea typeface="Menlo" charset="0"/>
                <a:cs typeface="Menlo" charset="0"/>
              </a:rPr>
              <a:t>hq_city</a:t>
            </a:r>
            <a:endParaRPr lang="en-US" dirty="0">
              <a:solidFill>
                <a:schemeClr val="bg2">
                  <a:lumMod val="90000"/>
                </a:schemeClr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 Company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, Product</a:t>
            </a:r>
          </a:p>
          <a:p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maker 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name</a:t>
            </a:r>
          </a:p>
          <a:p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AND </a:t>
            </a:r>
            <a:r>
              <a:rPr lang="en-US" dirty="0" err="1" smtClean="0">
                <a:latin typeface="Menlo" charset="0"/>
                <a:ea typeface="Menlo" charset="0"/>
                <a:cs typeface="Menlo" charset="0"/>
              </a:rPr>
              <a:t>factory_loc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=‘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China’</a:t>
            </a:r>
            <a:endParaRPr lang="en-US" i="1" dirty="0">
              <a:latin typeface="Menlo" charset="0"/>
              <a:ea typeface="Menlo" charset="0"/>
              <a:cs typeface="Menlo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8780" y="-22510"/>
              <a:ext cx="29886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Set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960396" y="1409035"/>
            <a:ext cx="4995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  C  JOIN  P on maker = name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960396" y="1870700"/>
          <a:ext cx="6753185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06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506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506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660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3526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C.name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C.hq_city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P.pname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P.maker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P.factory_loc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 Co.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Seattle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 Co.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U.S.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Seattle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r>
                        <a:rPr lang="en-US" baseline="0" dirty="0" smtClean="0"/>
                        <a:t>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China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370390" y="3078866"/>
            <a:ext cx="3738623" cy="868101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73389" y="4438069"/>
            <a:ext cx="3738623" cy="868101"/>
          </a:xfrm>
          <a:prstGeom prst="roundRect">
            <a:avLst/>
          </a:prstGeom>
          <a:solidFill>
            <a:srgbClr val="C00000">
              <a:alpha val="3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871977" y="2210766"/>
            <a:ext cx="6934200" cy="416688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867799" y="2627454"/>
            <a:ext cx="6938378" cy="429202"/>
          </a:xfrm>
          <a:prstGeom prst="roundRect">
            <a:avLst/>
          </a:prstGeom>
          <a:solidFill>
            <a:srgbClr val="C00000">
              <a:alpha val="3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249763" y="3661844"/>
            <a:ext cx="6174449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X Co has a factory in the US (but not China)</a:t>
            </a:r>
          </a:p>
          <a:p>
            <a:r>
              <a:rPr lang="en-US" sz="2400" dirty="0" smtClean="0">
                <a:latin typeface="+mj-lt"/>
              </a:rPr>
              <a:t>Y Inc. has a factor in China </a:t>
            </a:r>
            <a:r>
              <a:rPr lang="en-US" sz="2400" dirty="0">
                <a:latin typeface="+mj-lt"/>
              </a:rPr>
              <a:t>(but not </a:t>
            </a:r>
            <a:r>
              <a:rPr lang="en-US" sz="2400" dirty="0" smtClean="0">
                <a:latin typeface="+mj-lt"/>
              </a:rPr>
              <a:t>US)</a:t>
            </a:r>
          </a:p>
          <a:p>
            <a:endParaRPr lang="en-US" sz="2400" b="1" dirty="0">
              <a:latin typeface="+mj-lt"/>
            </a:endParaRPr>
          </a:p>
          <a:p>
            <a:r>
              <a:rPr lang="en-US" sz="2400" b="1" dirty="0" smtClean="0">
                <a:latin typeface="+mj-lt"/>
              </a:rPr>
              <a:t>But Seattle is returned by the query!</a:t>
            </a:r>
            <a:endParaRPr lang="en-US" sz="2400" b="1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50369" y="5647750"/>
            <a:ext cx="3727048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We did the INTERSECT on the </a:t>
            </a:r>
            <a:r>
              <a:rPr lang="en-US" sz="2800" smtClean="0">
                <a:latin typeface="+mj-lt"/>
              </a:rPr>
              <a:t>wrong attributes!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665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Solution: </a:t>
            </a:r>
            <a:r>
              <a:rPr lang="en-US" b="1" dirty="0" smtClean="0"/>
              <a:t>Nested Queries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62CE-480A-44CE-B867-ADB1FE527ED4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76400" y="1589048"/>
            <a:ext cx="5416868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Company(</a:t>
            </a:r>
            <a:r>
              <a:rPr lang="en-US" sz="2000" u="sng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hq_city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</a:p>
          <a:p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</a:t>
            </a:r>
            <a:r>
              <a:rPr lang="en-US" sz="2000" u="sng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maker, </a:t>
            </a:r>
            <a:r>
              <a:rPr lang="en-US" sz="2000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factory_loc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76400" y="2592358"/>
            <a:ext cx="6540500" cy="37856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DISTINCT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hq_city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Company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Product</a:t>
            </a:r>
          </a:p>
          <a:p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maker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= name </a:t>
            </a:r>
            <a:endParaRPr lang="en-US" sz="2000" dirty="0" smtClean="0">
              <a:latin typeface="Menlo" charset="0"/>
              <a:ea typeface="Menlo" charset="0"/>
              <a:cs typeface="Menlo" charset="0"/>
            </a:endParaRPr>
          </a:p>
          <a:p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    AND name </a:t>
            </a:r>
            <a:r>
              <a:rPr lang="en-US" sz="20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IN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(</a:t>
            </a:r>
          </a:p>
          <a:p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SELECT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maker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  	FROM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 Product</a:t>
            </a:r>
          </a:p>
          <a:p>
            <a:r>
              <a:rPr lang="en-US" sz="2000" dirty="0">
                <a:latin typeface="Menlo" charset="0"/>
                <a:ea typeface="Menlo" charset="0"/>
                <a:cs typeface="Menlo" charset="0"/>
              </a:rPr>
              <a:t>	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	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factory_loc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‘US’)</a:t>
            </a:r>
          </a:p>
          <a:p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	 AND name </a:t>
            </a:r>
            <a:r>
              <a:rPr lang="en-US" sz="20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IN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(</a:t>
            </a:r>
          </a:p>
          <a:p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SELECT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maker</a:t>
            </a:r>
          </a:p>
          <a:p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 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FROM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Product</a:t>
            </a:r>
          </a:p>
          <a:p>
            <a:r>
              <a:rPr lang="en-US" sz="2000" dirty="0">
                <a:latin typeface="Menlo" charset="0"/>
                <a:ea typeface="Menlo" charset="0"/>
                <a:cs typeface="Menlo" charset="0"/>
              </a:rPr>
              <a:t>	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factory_loc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= ‘China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’)</a:t>
            </a:r>
            <a:endParaRPr lang="en-US" sz="2000" i="1" dirty="0">
              <a:latin typeface="Menlo" charset="0"/>
              <a:ea typeface="Menlo" charset="0"/>
              <a:cs typeface="Menlo" charset="0"/>
            </a:endParaRPr>
          </a:p>
          <a:p>
            <a:endParaRPr lang="en-US" sz="2000" i="1" dirty="0">
              <a:latin typeface="Menlo" charset="0"/>
              <a:ea typeface="Menlo" charset="0"/>
              <a:cs typeface="Menlo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8780" y="-22510"/>
              <a:ext cx="30913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Nested Queries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610600" y="1770546"/>
            <a:ext cx="3009900" cy="181588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+mj-lt"/>
              </a:rPr>
              <a:t>“Headquarters of companies which make </a:t>
            </a:r>
            <a:r>
              <a:rPr lang="en-US" sz="2800" i="1" dirty="0">
                <a:latin typeface="+mj-lt"/>
              </a:rPr>
              <a:t>gizmos in US </a:t>
            </a:r>
            <a:r>
              <a:rPr lang="en-US" sz="2800" b="1" i="1" dirty="0">
                <a:latin typeface="+mj-lt"/>
              </a:rPr>
              <a:t>AND</a:t>
            </a:r>
            <a:r>
              <a:rPr lang="en-US" sz="2800" i="1" dirty="0">
                <a:latin typeface="+mj-lt"/>
              </a:rPr>
              <a:t> China”</a:t>
            </a:r>
          </a:p>
        </p:txBody>
      </p:sp>
    </p:spTree>
    <p:extLst>
      <p:ext uri="{BB962C8B-B14F-4D97-AF65-F5344CB8AC3E}">
        <p14:creationId xmlns:p14="http://schemas.microsoft.com/office/powerpoint/2010/main" val="152377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note on nested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do nested queries because SQL is </a:t>
            </a:r>
            <a:r>
              <a:rPr lang="en-US" b="1" i="1" dirty="0" smtClean="0"/>
              <a:t>compositional: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Everything (inputs / outputs) is represented as </a:t>
            </a:r>
            <a:r>
              <a:rPr lang="en-US" dirty="0" err="1" smtClean="0"/>
              <a:t>multisets</a:t>
            </a:r>
            <a:r>
              <a:rPr lang="en-US" dirty="0" smtClean="0"/>
              <a:t>- the output of one query can thus be used as the input to another (nesting)!</a:t>
            </a:r>
          </a:p>
          <a:p>
            <a:pPr lvl="1"/>
            <a:endParaRPr lang="en-US" dirty="0"/>
          </a:p>
          <a:p>
            <a:r>
              <a:rPr lang="en-US" dirty="0" smtClean="0"/>
              <a:t>This is </a:t>
            </a:r>
            <a:r>
              <a:rPr lang="en-US" u="sng" dirty="0" smtClean="0"/>
              <a:t>extremely</a:t>
            </a:r>
            <a:r>
              <a:rPr lang="en-US" dirty="0" smtClean="0"/>
              <a:t> powerful!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8780" y="-22510"/>
              <a:ext cx="30913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Nested Queries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963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5251-FD48-4EFD-BC81-08BA09D58607}" type="slidenum">
              <a:rPr lang="en-US"/>
              <a:pPr/>
              <a:t>3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Joins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4953000" y="2571750"/>
            <a:ext cx="2375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2500312" y="2861524"/>
            <a:ext cx="7191375" cy="89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sz="2400" i="1" dirty="0" smtClean="0"/>
              <a:t>Ex: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Find </a:t>
            </a:r>
            <a:r>
              <a:rPr lang="en-US" sz="2400" dirty="0"/>
              <a:t>all products under $200 manufactured in Japan;</a:t>
            </a:r>
            <a:br>
              <a:rPr lang="en-US" sz="2400" dirty="0"/>
            </a:br>
            <a:r>
              <a:rPr lang="en-US" sz="2400" dirty="0"/>
              <a:t>return their names and prices. </a:t>
            </a: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1914832" y="4006756"/>
            <a:ext cx="4493538" cy="16312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Price</a:t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Product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Company</a:t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 </a:t>
            </a:r>
            <a:r>
              <a:rPr lang="en-US" sz="2000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Manufacturer = </a:t>
            </a:r>
            <a:r>
              <a:rPr lang="en-US" sz="2000" dirty="0" err="1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CName</a:t>
            </a:r>
            <a:r>
              <a:rPr lang="en-US" sz="2000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pPr eaLnBrk="0" hangingPunct="0"/>
            <a: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	 </a:t>
            </a:r>
            <a:r>
              <a:rPr lang="en-US" sz="2000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AND </a:t>
            </a:r>
            <a: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Country=‘Japan’</a:t>
            </a:r>
            <a:b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       </a:t>
            </a:r>
            <a:r>
              <a:rPr lang="en-US" sz="2000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AND </a:t>
            </a:r>
            <a: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Price &lt;= 200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780" y="-22510"/>
              <a:ext cx="28729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3  &gt;  Joins: Basics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2929812" y="4634421"/>
            <a:ext cx="3340359" cy="331352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813254" y="4037534"/>
            <a:ext cx="3796947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</a:t>
            </a:r>
            <a:r>
              <a:rPr lang="en-US" sz="2400" b="1" u="sng" dirty="0" smtClean="0">
                <a:latin typeface="+mj-lt"/>
              </a:rPr>
              <a:t>join</a:t>
            </a:r>
            <a:r>
              <a:rPr lang="en-US" sz="2400" dirty="0" smtClean="0">
                <a:latin typeface="+mj-lt"/>
              </a:rPr>
              <a:t> between tables returns all unique combinations of their tuples </a:t>
            </a:r>
            <a:r>
              <a:rPr lang="en-US" sz="2400" b="1" dirty="0" smtClean="0">
                <a:latin typeface="+mj-lt"/>
              </a:rPr>
              <a:t>which meet some specified join condition</a:t>
            </a:r>
            <a:endParaRPr lang="en-US" sz="2400" dirty="0">
              <a:latin typeface="+mj-lt"/>
            </a:endParaRPr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2418221" y="1678109"/>
            <a:ext cx="7355558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</a:t>
            </a:r>
            <a:r>
              <a:rPr lang="en-US" sz="2000" u="sng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Price, Category, Manufacturer)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Company(</a:t>
            </a:r>
            <a:r>
              <a:rPr lang="en-US" sz="2000" u="sng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CName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</a:t>
            </a:r>
            <a:r>
              <a:rPr lang="en-US" sz="20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tockPrice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Country)</a:t>
            </a:r>
            <a:endParaRPr lang="en-US" sz="20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34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5DB7-4617-4575-9446-CC3ED7D53B58}" type="slidenum">
              <a:rPr lang="en-US"/>
              <a:pPr/>
              <a:t>30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Nested queries: Sub-queries </a:t>
            </a:r>
            <a:r>
              <a:rPr lang="en-US" dirty="0"/>
              <a:t>Returning Relations</a:t>
            </a:r>
          </a:p>
        </p:txBody>
      </p:sp>
      <p:sp>
        <p:nvSpPr>
          <p:cNvPr id="180227" name="Text Box 3"/>
          <p:cNvSpPr txBox="1">
            <a:spLocks noChangeArrowheads="1"/>
          </p:cNvSpPr>
          <p:nvPr/>
        </p:nvSpPr>
        <p:spPr bwMode="auto">
          <a:xfrm>
            <a:off x="1281570" y="3436008"/>
            <a:ext cx="6756400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c.city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Company c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c.name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smtClean="0">
                <a:solidFill>
                  <a:srgbClr val="FF0066"/>
                </a:solidFill>
                <a:latin typeface="Menlo" charset="0"/>
                <a:ea typeface="Menlo" charset="0"/>
                <a:cs typeface="Menlo" charset="0"/>
              </a:rPr>
              <a:t>IN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(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pr.maker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Purchase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p, Product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pr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p.product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pr.name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AND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p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.buyer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= ‘Joe Blow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‘)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8901570" y="3436008"/>
            <a:ext cx="2452230" cy="2380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smtClean="0">
                <a:latin typeface="+mj-lt"/>
              </a:rPr>
              <a:t>“Cities </a:t>
            </a:r>
            <a:r>
              <a:rPr lang="en-US" sz="2400" dirty="0">
                <a:latin typeface="+mj-lt"/>
              </a:rPr>
              <a:t>where one </a:t>
            </a:r>
            <a:r>
              <a:rPr lang="en-US" sz="2400" dirty="0" smtClean="0">
                <a:latin typeface="+mj-lt"/>
              </a:rPr>
              <a:t>  can </a:t>
            </a:r>
            <a:r>
              <a:rPr lang="en-US" sz="2400" dirty="0">
                <a:latin typeface="+mj-lt"/>
              </a:rPr>
              <a:t>find companies that manufacture products bought by Joe </a:t>
            </a:r>
            <a:r>
              <a:rPr lang="en-US" sz="2400" dirty="0" smtClean="0">
                <a:latin typeface="+mj-lt"/>
              </a:rPr>
              <a:t>Blow”</a:t>
            </a:r>
            <a:endParaRPr lang="en-US" sz="2400" dirty="0">
              <a:latin typeface="+mj-lt"/>
            </a:endParaRP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1981201" y="1823413"/>
            <a:ext cx="4493538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Company(</a:t>
            </a:r>
            <a:r>
              <a:rPr lang="en-US" sz="2000" u="sng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city)</a:t>
            </a:r>
            <a:b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</a:t>
            </a:r>
            <a:r>
              <a:rPr lang="en-US" sz="2000" u="sng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maker)</a:t>
            </a:r>
            <a:b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Purchase(</a:t>
            </a:r>
            <a:r>
              <a:rPr lang="en-US" sz="2000" u="sng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id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product, buyer)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8780" y="-22510"/>
              <a:ext cx="30913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3  &gt;  Section 1  &gt;  Nested Queries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33400" y="1823413"/>
            <a:ext cx="11556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Another example: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animBg="1"/>
      <p:bldP spid="180228" grpId="0"/>
      <p:bldP spid="180230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5251-FD48-4EFD-BC81-08BA09D58607}" type="slidenum">
              <a:rPr lang="en-US"/>
              <a:pPr/>
              <a:t>4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Joins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4953000" y="2571750"/>
            <a:ext cx="2375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578245" y="3003672"/>
            <a:ext cx="7191375" cy="48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sz="2400" dirty="0" smtClean="0"/>
              <a:t>Several equivalent ways to write a basic join in SQL:</a:t>
            </a:r>
            <a:endParaRPr lang="en-US" sz="2400" dirty="0"/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671551" y="3826323"/>
            <a:ext cx="3937771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err="1" smtClean="0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, Price</a:t>
            </a:r>
            <a:br>
              <a:rPr lang="en-US" dirty="0">
                <a:latin typeface="Menlo" charset="0"/>
                <a:ea typeface="Menlo" charset="0"/>
                <a:cs typeface="Menlo" charset="0"/>
              </a:rPr>
            </a:b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Product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, Company</a:t>
            </a:r>
            <a:br>
              <a:rPr lang="en-US" dirty="0">
                <a:latin typeface="Menlo" charset="0"/>
                <a:ea typeface="Menlo" charset="0"/>
                <a:cs typeface="Menlo" charset="0"/>
              </a:rPr>
            </a:b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 </a:t>
            </a:r>
            <a:r>
              <a:rPr lang="en-US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Manufacturer = </a:t>
            </a:r>
            <a:r>
              <a:rPr lang="en-US" dirty="0" err="1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CName</a:t>
            </a:r>
            <a:r>
              <a:rPr lang="en-US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pPr eaLnBrk="0" hangingPunct="0"/>
            <a:r>
              <a:rPr lang="en-US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 AND </a:t>
            </a:r>
            <a:r>
              <a:rPr lang="en-US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Country=‘Japan’</a:t>
            </a:r>
            <a:br>
              <a:rPr lang="en-US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      </a:t>
            </a:r>
            <a:r>
              <a:rPr lang="en-US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 AND </a:t>
            </a:r>
            <a:r>
              <a:rPr lang="en-US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Price &lt;= 200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780" y="-22510"/>
              <a:ext cx="28729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3  &gt;  Joins: Basics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4952999" y="3822144"/>
            <a:ext cx="6794241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err="1" smtClean="0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, Price</a:t>
            </a:r>
            <a:br>
              <a:rPr lang="en-US" dirty="0">
                <a:latin typeface="Menlo" charset="0"/>
                <a:ea typeface="Menlo" charset="0"/>
                <a:cs typeface="Menlo" charset="0"/>
              </a:rPr>
            </a:b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Product</a:t>
            </a:r>
          </a:p>
          <a:p>
            <a:pPr eaLnBrk="0" hangingPunct="0"/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JOIN  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Company 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ON </a:t>
            </a:r>
            <a:r>
              <a:rPr lang="en-US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Manufacturer = </a:t>
            </a:r>
            <a:r>
              <a:rPr lang="en-US" dirty="0" err="1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Cname</a:t>
            </a:r>
            <a:r>
              <a:rPr lang="en-US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pPr eaLnBrk="0" hangingPunct="0"/>
            <a:r>
              <a:rPr lang="en-US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	 </a:t>
            </a:r>
            <a:r>
              <a:rPr lang="en-US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      AND </a:t>
            </a:r>
            <a:r>
              <a:rPr lang="en-US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Country=‘Japan’</a:t>
            </a:r>
            <a:br>
              <a:rPr lang="en-US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  Price </a:t>
            </a:r>
            <a:r>
              <a:rPr lang="en-US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&lt;= 200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249886" y="5784980"/>
            <a:ext cx="222112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A few more later on…</a:t>
            </a:r>
            <a:endParaRPr lang="en-US" dirty="0">
              <a:latin typeface="+mj-lt"/>
            </a:endParaRPr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2418221" y="1678109"/>
            <a:ext cx="7355558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</a:t>
            </a:r>
            <a:r>
              <a:rPr lang="en-US" sz="2000" u="sng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Price, Category, Manufacturer)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Company(</a:t>
            </a:r>
            <a:r>
              <a:rPr lang="en-US" sz="2000" u="sng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CName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</a:t>
            </a:r>
            <a:r>
              <a:rPr lang="en-US" sz="20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tockPrice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Country)</a:t>
            </a:r>
            <a:endParaRPr lang="en-US" sz="20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9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6484-5FE9-4B9D-AD26-033FE1A8F5C0}" type="slidenum">
              <a:rPr lang="en-US"/>
              <a:pPr/>
              <a:t>5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04800"/>
            <a:ext cx="8229600" cy="1143000"/>
          </a:xfrm>
        </p:spPr>
        <p:txBody>
          <a:bodyPr/>
          <a:lstStyle/>
          <a:p>
            <a:r>
              <a:rPr lang="en-US" dirty="0"/>
              <a:t>Joins</a:t>
            </a:r>
          </a:p>
        </p:txBody>
      </p:sp>
      <p:graphicFrame>
        <p:nvGraphicFramePr>
          <p:cNvPr id="156742" name="Group 70"/>
          <p:cNvGraphicFramePr>
            <a:graphicFrameLocks noGrp="1"/>
          </p:cNvGraphicFramePr>
          <p:nvPr>
            <p:extLst/>
          </p:nvPr>
        </p:nvGraphicFramePr>
        <p:xfrm>
          <a:off x="1524000" y="1708151"/>
          <a:ext cx="5029200" cy="2456793"/>
        </p:xfrm>
        <a:graphic>
          <a:graphicData uri="http://schemas.openxmlformats.org/drawingml/2006/table">
            <a:tbl>
              <a:tblPr/>
              <a:tblGrid>
                <a:gridCol w="1600200"/>
                <a:gridCol w="762000"/>
                <a:gridCol w="1524000"/>
                <a:gridCol w="1143000"/>
              </a:tblGrid>
              <a:tr h="3788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Manuf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GWorks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GWorks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6708" name="Text Box 36"/>
          <p:cNvSpPr txBox="1">
            <a:spLocks noChangeArrowheads="1"/>
          </p:cNvSpPr>
          <p:nvPr/>
        </p:nvSpPr>
        <p:spPr bwMode="auto">
          <a:xfrm>
            <a:off x="1524000" y="1244478"/>
            <a:ext cx="1164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156709" name="Text Box 37"/>
          <p:cNvSpPr txBox="1">
            <a:spLocks noChangeArrowheads="1"/>
          </p:cNvSpPr>
          <p:nvPr/>
        </p:nvSpPr>
        <p:spPr bwMode="auto">
          <a:xfrm>
            <a:off x="9347067" y="1489841"/>
            <a:ext cx="13644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Company</a:t>
            </a:r>
          </a:p>
        </p:txBody>
      </p:sp>
      <p:graphicFrame>
        <p:nvGraphicFramePr>
          <p:cNvPr id="156743" name="Group 71"/>
          <p:cNvGraphicFramePr>
            <a:graphicFrameLocks noGrp="1"/>
          </p:cNvGraphicFramePr>
          <p:nvPr>
            <p:extLst/>
          </p:nvPr>
        </p:nvGraphicFramePr>
        <p:xfrm>
          <a:off x="6858000" y="1936751"/>
          <a:ext cx="3810000" cy="1845129"/>
        </p:xfrm>
        <a:graphic>
          <a:graphicData uri="http://schemas.openxmlformats.org/drawingml/2006/table">
            <a:tbl>
              <a:tblPr/>
              <a:tblGrid>
                <a:gridCol w="1371600"/>
                <a:gridCol w="914400"/>
                <a:gridCol w="1524000"/>
              </a:tblGrid>
              <a:tr h="4408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Cname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Stock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GWorks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USA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Canon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2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Hitachi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6785" name="Group 113"/>
          <p:cNvGraphicFramePr>
            <a:graphicFrameLocks noGrp="1"/>
          </p:cNvGraphicFramePr>
          <p:nvPr>
            <p:extLst/>
          </p:nvPr>
        </p:nvGraphicFramePr>
        <p:xfrm>
          <a:off x="6858000" y="5441950"/>
          <a:ext cx="3810000" cy="914400"/>
        </p:xfrm>
        <a:graphic>
          <a:graphicData uri="http://schemas.openxmlformats.org/drawingml/2006/table">
            <a:tbl>
              <a:tblPr/>
              <a:tblGrid>
                <a:gridCol w="2171700"/>
                <a:gridCol w="16383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6786" name="AutoShape 114"/>
          <p:cNvSpPr>
            <a:spLocks noChangeArrowheads="1"/>
          </p:cNvSpPr>
          <p:nvPr/>
        </p:nvSpPr>
        <p:spPr bwMode="auto">
          <a:xfrm>
            <a:off x="8559282" y="4146550"/>
            <a:ext cx="366960" cy="458629"/>
          </a:xfrm>
          <a:prstGeom prst="downArrow">
            <a:avLst>
              <a:gd name="adj1" fmla="val 50000"/>
              <a:gd name="adj2" fmla="val 502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20" name="Elbow Connector 19"/>
          <p:cNvCxnSpPr/>
          <p:nvPr/>
        </p:nvCxnSpPr>
        <p:spPr>
          <a:xfrm rot="16200000" flipH="1">
            <a:off x="6515100" y="2279650"/>
            <a:ext cx="381000" cy="30480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/>
          <p:nvPr/>
        </p:nvCxnSpPr>
        <p:spPr>
          <a:xfrm flipV="1">
            <a:off x="6553200" y="2622550"/>
            <a:ext cx="304800" cy="15240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/>
          <p:nvPr/>
        </p:nvCxnSpPr>
        <p:spPr>
          <a:xfrm flipV="1">
            <a:off x="6553200" y="3155950"/>
            <a:ext cx="304800" cy="15240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>
          <a:xfrm flipV="1">
            <a:off x="6553200" y="3536950"/>
            <a:ext cx="304800" cy="15240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124200" y="2095018"/>
            <a:ext cx="838200" cy="1441932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9525000" y="2774950"/>
            <a:ext cx="838200" cy="11430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8" name="Rectangle 17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8780" y="-22510"/>
              <a:ext cx="28729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3  &gt;  Joins: Basics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1524000" y="4725134"/>
            <a:ext cx="4493538" cy="16312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Price</a:t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Product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Company</a:t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 </a:t>
            </a:r>
            <a:r>
              <a:rPr lang="en-US" sz="2000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Manufacturer = </a:t>
            </a:r>
            <a:r>
              <a:rPr lang="en-US" sz="2000" dirty="0" err="1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CName</a:t>
            </a:r>
            <a:r>
              <a:rPr lang="en-US" sz="2000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pPr eaLnBrk="0" hangingPunct="0"/>
            <a: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	 </a:t>
            </a:r>
            <a:r>
              <a:rPr lang="en-US" sz="2000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AND </a:t>
            </a:r>
            <a: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Country=‘Japan’</a:t>
            </a:r>
            <a:b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       </a:t>
            </a:r>
            <a:r>
              <a:rPr lang="en-US" sz="2000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AND </a:t>
            </a:r>
            <a: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Price &lt;= 200</a:t>
            </a:r>
          </a:p>
        </p:txBody>
      </p:sp>
    </p:spTree>
    <p:extLst>
      <p:ext uri="{BB962C8B-B14F-4D97-AF65-F5344CB8AC3E}">
        <p14:creationId xmlns:p14="http://schemas.microsoft.com/office/powerpoint/2010/main" val="346573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6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6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86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FD01-A463-40E6-8EDF-34ACF87CFEE9}" type="slidenum">
              <a:rPr lang="en-US"/>
              <a:pPr/>
              <a:t>6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 Variable Ambiguity in Multi-Table</a:t>
            </a:r>
            <a:endParaRPr lang="en-US" dirty="0"/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2680685" y="3959736"/>
            <a:ext cx="5109091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DISTINCT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name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address</a:t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  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	    Person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Company</a:t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 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       </a:t>
            </a:r>
            <a:r>
              <a:rPr lang="en-US" sz="2000" dirty="0" err="1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worksfor</a:t>
            </a:r>
            <a:r>
              <a:rPr lang="en-US" sz="2000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000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name</a:t>
            </a:r>
            <a:endParaRPr lang="en-US" sz="2000" dirty="0">
              <a:solidFill>
                <a:schemeClr val="tx2"/>
              </a:solidFill>
              <a:latin typeface="Menlo" charset="0"/>
              <a:ea typeface="Menlo" charset="0"/>
              <a:cs typeface="Menlo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8780" y="-22510"/>
              <a:ext cx="31566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3  &gt;  Joins: Semantics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7" name="Rectangle 35"/>
          <p:cNvSpPr>
            <a:spLocks noChangeArrowheads="1"/>
          </p:cNvSpPr>
          <p:nvPr/>
        </p:nvSpPr>
        <p:spPr bwMode="auto">
          <a:xfrm>
            <a:off x="2590799" y="1900375"/>
            <a:ext cx="5288865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Person(</a:t>
            </a:r>
            <a:r>
              <a:rPr lang="en-US" sz="2000" u="sng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address, </a:t>
            </a:r>
            <a:r>
              <a:rPr lang="en-US" sz="2000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worksfor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b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Company(</a:t>
            </a:r>
            <a:r>
              <a:rPr lang="en-US" sz="2000" u="sng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address)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70641" y="3682737"/>
            <a:ext cx="3167779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Which “address” does this refer to</a:t>
            </a:r>
            <a:r>
              <a:rPr lang="en-US" sz="2400" b="1" dirty="0" smtClean="0">
                <a:latin typeface="+mj-lt"/>
              </a:rPr>
              <a:t>?</a:t>
            </a:r>
          </a:p>
          <a:p>
            <a:endParaRPr lang="en-US" sz="2400" b="1" dirty="0">
              <a:latin typeface="+mj-lt"/>
            </a:endParaRPr>
          </a:p>
          <a:p>
            <a:r>
              <a:rPr lang="en-US" sz="2400" b="1" dirty="0" smtClean="0">
                <a:latin typeface="+mj-lt"/>
              </a:rPr>
              <a:t>Which “</a:t>
            </a:r>
            <a:r>
              <a:rPr lang="en-US" sz="2400" b="1" dirty="0" err="1" smtClean="0">
                <a:latin typeface="+mj-lt"/>
              </a:rPr>
              <a:t>name”s</a:t>
            </a:r>
            <a:r>
              <a:rPr lang="en-US" sz="2400" b="1" dirty="0" smtClean="0">
                <a:latin typeface="+mj-lt"/>
              </a:rPr>
              <a:t>??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192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FD01-A463-40E6-8EDF-34ACF87CFEE9}" type="slidenum">
              <a:rPr lang="en-US"/>
              <a:pPr/>
              <a:t>7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8780" y="-22510"/>
              <a:ext cx="31566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3  &gt;  Joins: Semantics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7" name="Rectangle 35"/>
          <p:cNvSpPr>
            <a:spLocks noChangeArrowheads="1"/>
          </p:cNvSpPr>
          <p:nvPr/>
        </p:nvSpPr>
        <p:spPr bwMode="auto">
          <a:xfrm>
            <a:off x="2590799" y="1900375"/>
            <a:ext cx="5288865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Person(</a:t>
            </a:r>
            <a:r>
              <a:rPr lang="en-US" sz="2000" u="sng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address, </a:t>
            </a:r>
            <a:r>
              <a:rPr lang="en-US" sz="2000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worksfor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b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Company(</a:t>
            </a:r>
            <a:r>
              <a:rPr lang="en-US" sz="2000" u="sng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address)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90799" y="3275513"/>
            <a:ext cx="7417415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DISTINCT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Person.name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Person.address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  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	    Person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Company</a:t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 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       </a:t>
            </a:r>
            <a:r>
              <a:rPr lang="en-US" sz="2000" dirty="0" err="1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Person.worksfor</a:t>
            </a:r>
            <a:r>
              <a:rPr lang="en-US" sz="2000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000" dirty="0" err="1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Company.name</a:t>
            </a:r>
            <a:endParaRPr lang="en-US" sz="2000" dirty="0">
              <a:solidFill>
                <a:schemeClr val="tx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590799" y="4650651"/>
            <a:ext cx="5570756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DISTINCT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p.name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p.address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  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	    Person p, Company c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 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       </a:t>
            </a:r>
            <a:r>
              <a:rPr lang="en-US" sz="2000" dirty="0" err="1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p.worksfor</a:t>
            </a:r>
            <a:r>
              <a:rPr lang="en-US" sz="2000" dirty="0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000" dirty="0" err="1" smtClean="0">
                <a:solidFill>
                  <a:schemeClr val="tx2"/>
                </a:solidFill>
                <a:latin typeface="Menlo" charset="0"/>
                <a:ea typeface="Menlo" charset="0"/>
                <a:cs typeface="Menlo" charset="0"/>
              </a:rPr>
              <a:t>c.name</a:t>
            </a:r>
            <a:endParaRPr lang="en-US" sz="2000" dirty="0">
              <a:solidFill>
                <a:schemeClr val="tx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2146041" y="3116424"/>
            <a:ext cx="233265" cy="280851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73225" y="3853543"/>
            <a:ext cx="1772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Both equivalent ways to resolve </a:t>
            </a:r>
            <a:r>
              <a:rPr lang="en-US" smtClean="0">
                <a:latin typeface="+mj-lt"/>
              </a:rPr>
              <a:t>variable ambiguity</a:t>
            </a:r>
            <a:endParaRPr lang="en-US">
              <a:latin typeface="+mj-lt"/>
            </a:endParaRP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Tuple Variable Ambiguity in Multi-Table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35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279F-C85C-4384-9BE6-F588BE1D5F0F}" type="slidenum">
              <a:rPr lang="en-US"/>
              <a:pPr/>
              <a:t>8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Meaning (Semantics) of SQL Queries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47067"/>
            <a:ext cx="5878532" cy="923330"/>
          </a:xfrm>
          <a:solidFill>
            <a:schemeClr val="bg1"/>
          </a:solidFill>
          <a:ln cap="flat">
            <a:solidFill>
              <a:schemeClr val="tx1"/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x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1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.a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1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x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1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.a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2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…,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en-US" sz="2000" baseline="-25000" dirty="0" err="1">
                <a:latin typeface="Menlo" charset="0"/>
                <a:ea typeface="Menlo" charset="0"/>
                <a:cs typeface="Menlo" charset="0"/>
              </a:rPr>
              <a:t>n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.a</a:t>
            </a:r>
            <a:r>
              <a:rPr lang="en-US" sz="2000" baseline="-25000" dirty="0" err="1">
                <a:latin typeface="Menlo" charset="0"/>
                <a:ea typeface="Menlo" charset="0"/>
                <a:cs typeface="Menlo" charset="0"/>
              </a:rPr>
              <a:t>k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R</a:t>
            </a:r>
            <a:r>
              <a:rPr lang="en-US" sz="2000" baseline="-25000" dirty="0" smtClean="0">
                <a:latin typeface="Menlo" charset="0"/>
                <a:ea typeface="Menlo" charset="0"/>
                <a:cs typeface="Menlo" charset="0"/>
              </a:rPr>
              <a:t>1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AS x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1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R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2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AS x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2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…, R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n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AS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en-US" sz="2000" baseline="-25000" dirty="0" err="1">
                <a:latin typeface="Menlo" charset="0"/>
                <a:ea typeface="Menlo" charset="0"/>
                <a:cs typeface="Menlo" charset="0"/>
              </a:rPr>
              <a:t>n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Conditions(x</a:t>
            </a:r>
            <a:r>
              <a:rPr lang="en-US" sz="2000" baseline="-25000" dirty="0">
                <a:latin typeface="Menlo" charset="0"/>
                <a:ea typeface="Menlo" charset="0"/>
                <a:cs typeface="Menlo" charset="0"/>
              </a:rPr>
              <a:t>1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,…,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en-US" sz="2000" baseline="-25000" dirty="0" err="1">
                <a:latin typeface="Menlo" charset="0"/>
                <a:ea typeface="Menlo" charset="0"/>
                <a:cs typeface="Menlo" charset="0"/>
              </a:rPr>
              <a:t>n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)</a:t>
            </a: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838200" y="3178864"/>
            <a:ext cx="8153400" cy="27515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90000"/>
              </a:lnSpc>
            </a:pPr>
            <a:r>
              <a:rPr lang="en-US" sz="2400" dirty="0"/>
              <a:t>Answer = {}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en-US" sz="2400" b="1" dirty="0"/>
              <a:t>for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b="1" dirty="0"/>
              <a:t>in</a:t>
            </a:r>
            <a:r>
              <a:rPr lang="en-US" sz="2400" dirty="0"/>
              <a:t> R</a:t>
            </a:r>
            <a:r>
              <a:rPr lang="en-US" sz="2400" b="1" baseline="-25000" dirty="0"/>
              <a:t>1</a:t>
            </a:r>
            <a:r>
              <a:rPr lang="en-US" sz="2400" dirty="0"/>
              <a:t> </a:t>
            </a:r>
            <a:r>
              <a:rPr lang="en-US" sz="2400" b="1" dirty="0"/>
              <a:t>do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en-US" sz="2400" dirty="0"/>
              <a:t>      </a:t>
            </a:r>
            <a:r>
              <a:rPr lang="en-US" sz="2400" b="1" dirty="0"/>
              <a:t>for</a:t>
            </a:r>
            <a:r>
              <a:rPr lang="en-US" sz="2400" dirty="0"/>
              <a:t> x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b="1" dirty="0"/>
              <a:t>in</a:t>
            </a:r>
            <a:r>
              <a:rPr lang="en-US" sz="2400" dirty="0"/>
              <a:t> R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b="1" dirty="0"/>
              <a:t>do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en-US" sz="2400" dirty="0"/>
              <a:t>           …..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en-US" sz="2400" dirty="0"/>
              <a:t>                </a:t>
            </a:r>
            <a:r>
              <a:rPr lang="en-US" sz="2400" b="1" dirty="0"/>
              <a:t>for</a:t>
            </a:r>
            <a:r>
              <a:rPr lang="en-US" sz="2400" dirty="0"/>
              <a:t>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r>
              <a:rPr lang="en-US" sz="2400" dirty="0"/>
              <a:t> </a:t>
            </a:r>
            <a:r>
              <a:rPr lang="en-US" sz="2400" b="1" dirty="0"/>
              <a:t>in</a:t>
            </a:r>
            <a:r>
              <a:rPr lang="en-US" sz="2400" dirty="0"/>
              <a:t> </a:t>
            </a:r>
            <a:r>
              <a:rPr lang="en-US" sz="2400" dirty="0" err="1"/>
              <a:t>R</a:t>
            </a:r>
            <a:r>
              <a:rPr lang="en-US" sz="2400" baseline="-25000" dirty="0" err="1"/>
              <a:t>n</a:t>
            </a:r>
            <a:r>
              <a:rPr lang="en-US" sz="2400" dirty="0"/>
              <a:t> </a:t>
            </a:r>
            <a:r>
              <a:rPr lang="en-US" sz="2400" b="1" dirty="0"/>
              <a:t>do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en-US" sz="2400" dirty="0"/>
              <a:t>                       </a:t>
            </a:r>
            <a:r>
              <a:rPr lang="en-US" sz="2400" b="1" dirty="0"/>
              <a:t>if</a:t>
            </a:r>
            <a:r>
              <a:rPr lang="en-US" sz="2400" dirty="0"/>
              <a:t> Conditions(x</a:t>
            </a:r>
            <a:r>
              <a:rPr lang="en-US" sz="2400" baseline="-25000" dirty="0"/>
              <a:t>1</a:t>
            </a:r>
            <a:r>
              <a:rPr lang="en-US" sz="2400" dirty="0"/>
              <a:t>,…,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r>
              <a:rPr lang="en-US" sz="2400" dirty="0"/>
              <a:t>)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en-US" sz="2400" dirty="0"/>
              <a:t>                             </a:t>
            </a:r>
            <a:r>
              <a:rPr lang="en-US" sz="2400" b="1" dirty="0"/>
              <a:t>then</a:t>
            </a:r>
            <a:r>
              <a:rPr lang="en-US" sz="2400" dirty="0"/>
              <a:t> Answer = Answer </a:t>
            </a:r>
            <a:r>
              <a:rPr lang="en-US" sz="2400" dirty="0">
                <a:sym typeface="Symbol" charset="2"/>
              </a:rPr>
              <a:t></a:t>
            </a:r>
            <a:r>
              <a:rPr lang="en-US" sz="2400" dirty="0"/>
              <a:t> {(x</a:t>
            </a:r>
            <a:r>
              <a:rPr lang="en-US" sz="2400" baseline="-25000" dirty="0"/>
              <a:t>1</a:t>
            </a:r>
            <a:r>
              <a:rPr lang="en-US" sz="2400" dirty="0"/>
              <a:t>.a</a:t>
            </a:r>
            <a:r>
              <a:rPr lang="en-US" sz="2400" baseline="-25000" dirty="0"/>
              <a:t>1</a:t>
            </a:r>
            <a:r>
              <a:rPr lang="en-US" sz="2400" dirty="0"/>
              <a:t>, x</a:t>
            </a:r>
            <a:r>
              <a:rPr lang="en-US" sz="2400" baseline="-25000" dirty="0"/>
              <a:t>1</a:t>
            </a:r>
            <a:r>
              <a:rPr lang="en-US" sz="2400" dirty="0"/>
              <a:t>.a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r>
              <a:rPr lang="en-US" sz="2400" dirty="0" err="1"/>
              <a:t>.a</a:t>
            </a:r>
            <a:r>
              <a:rPr lang="en-US" sz="2400" baseline="-25000" dirty="0" err="1"/>
              <a:t>k</a:t>
            </a:r>
            <a:r>
              <a:rPr lang="en-US" sz="2400" dirty="0"/>
              <a:t>)}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en-US" sz="2400" b="1" dirty="0"/>
              <a:t>return</a:t>
            </a:r>
            <a:r>
              <a:rPr lang="en-US" sz="2400" dirty="0"/>
              <a:t> Answer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72569" y="2057219"/>
            <a:ext cx="324161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Almost never the </a:t>
            </a:r>
            <a:r>
              <a:rPr lang="en-US" sz="2000" i="1" dirty="0">
                <a:latin typeface="+mj-lt"/>
              </a:rPr>
              <a:t>fastest</a:t>
            </a:r>
            <a:r>
              <a:rPr lang="en-US" sz="2000" dirty="0">
                <a:latin typeface="+mj-lt"/>
              </a:rPr>
              <a:t> way to </a:t>
            </a:r>
            <a:r>
              <a:rPr lang="en-US" sz="2000" dirty="0" smtClean="0">
                <a:latin typeface="+mj-lt"/>
              </a:rPr>
              <a:t>compute it</a:t>
            </a:r>
            <a:r>
              <a:rPr lang="en-US" sz="2000" dirty="0">
                <a:latin typeface="+mj-lt"/>
              </a:rPr>
              <a:t>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84979" y="6125517"/>
            <a:ext cx="387220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Note: </a:t>
            </a:r>
            <a:r>
              <a:rPr lang="en-US" sz="2400" dirty="0" smtClean="0">
                <a:latin typeface="+mj-lt"/>
              </a:rPr>
              <a:t>this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is </a:t>
            </a:r>
            <a:r>
              <a:rPr lang="en-US" sz="2400" dirty="0">
                <a:latin typeface="+mj-lt"/>
              </a:rPr>
              <a:t>a </a:t>
            </a:r>
            <a:r>
              <a:rPr lang="en-US" sz="2400" i="1" dirty="0" err="1">
                <a:latin typeface="+mj-lt"/>
              </a:rPr>
              <a:t>multiset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union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577232" y="5019357"/>
            <a:ext cx="609600" cy="649188"/>
          </a:xfrm>
          <a:prstGeom prst="ellipse">
            <a:avLst/>
          </a:prstGeom>
          <a:noFill/>
          <a:ln w="50800" cap="flat" cmpd="sng" algn="ctr">
            <a:solidFill>
              <a:srgbClr val="FF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8780" y="-22510"/>
              <a:ext cx="31566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3  &gt;  Joins: semantics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377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 animBg="1" autoUpdateAnimBg="0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SQL semantics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62CE-480A-44CE-B867-ADB1FE527ED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648901" y="1443866"/>
            <a:ext cx="2895600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R.A</a:t>
            </a:r>
          </a:p>
          <a:p>
            <a:pPr eaLnBrk="0" hangingPunct="0"/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 R, S</a:t>
            </a:r>
          </a:p>
          <a:p>
            <a:pPr eaLnBrk="0" hangingPunct="0"/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R.A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= S.B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974813" y="2590773"/>
          <a:ext cx="609600" cy="15544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974813" y="4511013"/>
          <a:ext cx="990600" cy="20726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283532" y="2972853"/>
          <a:ext cx="1447800" cy="362712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334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 bwMode="auto">
          <a:xfrm>
            <a:off x="2783744" y="4358167"/>
            <a:ext cx="956042" cy="496555"/>
          </a:xfrm>
          <a:prstGeom prst="rightArrow">
            <a:avLst/>
          </a:prstGeom>
          <a:solidFill>
            <a:srgbClr val="FF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58489" y="3368013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Cross Product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8033661" y="4801870"/>
          <a:ext cx="1447800" cy="15544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334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ight Arrow 15"/>
          <p:cNvSpPr/>
          <p:nvPr/>
        </p:nvSpPr>
        <p:spPr bwMode="auto">
          <a:xfrm>
            <a:off x="7041414" y="1849845"/>
            <a:ext cx="1021646" cy="458859"/>
          </a:xfrm>
          <a:prstGeom prst="rightArrow">
            <a:avLst/>
          </a:prstGeom>
          <a:solidFill>
            <a:srgbClr val="C0C0C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8559973" y="1460152"/>
          <a:ext cx="533400" cy="15544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ight Brace 6"/>
          <p:cNvSpPr/>
          <p:nvPr/>
        </p:nvSpPr>
        <p:spPr>
          <a:xfrm>
            <a:off x="1889213" y="2436195"/>
            <a:ext cx="576944" cy="4340500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 bwMode="auto">
          <a:xfrm rot="16200000">
            <a:off x="8508990" y="3591539"/>
            <a:ext cx="625778" cy="481649"/>
          </a:xfrm>
          <a:prstGeom prst="rightArrow">
            <a:avLst/>
          </a:prstGeom>
          <a:solidFill>
            <a:srgbClr val="FF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093374" y="3416864"/>
            <a:ext cx="1562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Apply </a:t>
            </a:r>
            <a:r>
              <a:rPr lang="en-US" sz="2400" dirty="0" smtClean="0">
                <a:latin typeface="+mj-lt"/>
              </a:rPr>
              <a:t>Projection</a:t>
            </a:r>
            <a:endParaRPr lang="en-US" sz="2400" dirty="0">
              <a:latin typeface="+mj-lt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8780" y="-22510"/>
              <a:ext cx="31566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3  &gt;  Joins: semantics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23" name="Right Arrow 22"/>
          <p:cNvSpPr/>
          <p:nvPr/>
        </p:nvSpPr>
        <p:spPr bwMode="auto">
          <a:xfrm>
            <a:off x="6489229" y="5328730"/>
            <a:ext cx="956042" cy="496555"/>
          </a:xfrm>
          <a:prstGeom prst="rightArrow">
            <a:avLst/>
          </a:prstGeom>
          <a:solidFill>
            <a:srgbClr val="FF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81068" y="3900801"/>
            <a:ext cx="1761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Apply Selections / Conditions</a:t>
            </a:r>
            <a:endParaRPr lang="en-US" sz="24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70103" y="1381851"/>
            <a:ext cx="1562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+mj-lt"/>
              </a:rPr>
              <a:t>Output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922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6" grpId="0" animBg="1"/>
      <p:bldP spid="7" grpId="0" animBg="1"/>
      <p:bldP spid="20" grpId="0" animBg="1"/>
      <p:bldP spid="21" grpId="0"/>
      <p:bldP spid="23" grpId="0" animBg="1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3834</TotalTime>
  <Words>1838</Words>
  <Application>Microsoft Office PowerPoint</Application>
  <PresentationFormat>Widescreen</PresentationFormat>
  <Paragraphs>543</Paragraphs>
  <Slides>30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Menlo</vt:lpstr>
      <vt:lpstr>Symbol</vt:lpstr>
      <vt:lpstr>Times New Roman</vt:lpstr>
      <vt:lpstr>Office Theme</vt:lpstr>
      <vt:lpstr>Lectures 4: Introduction to SQL 3</vt:lpstr>
      <vt:lpstr>Joins</vt:lpstr>
      <vt:lpstr>Joins</vt:lpstr>
      <vt:lpstr>Joins</vt:lpstr>
      <vt:lpstr>Joins</vt:lpstr>
      <vt:lpstr>Tuple Variable Ambiguity in Multi-Table</vt:lpstr>
      <vt:lpstr>Tuple Variable Ambiguity in Multi-Table</vt:lpstr>
      <vt:lpstr>Meaning (Semantics) of SQL Queries</vt:lpstr>
      <vt:lpstr>An example of SQL semantics</vt:lpstr>
      <vt:lpstr>An Unintuitive Query</vt:lpstr>
      <vt:lpstr>An Unintuitive Query</vt:lpstr>
      <vt:lpstr>What does this look like in Python?</vt:lpstr>
      <vt:lpstr>What does this look like in Python?</vt:lpstr>
      <vt:lpstr>1. Set Operators &amp; Nested Queries</vt:lpstr>
      <vt:lpstr>What you will learn about in this section</vt:lpstr>
      <vt:lpstr>Multiset Operations</vt:lpstr>
      <vt:lpstr>Recall Multisets</vt:lpstr>
      <vt:lpstr>Generalizing Set Operations to Multiset Operations</vt:lpstr>
      <vt:lpstr>Generalizing Set Operations to Multiset Operations</vt:lpstr>
      <vt:lpstr>Multiset Operations in SQL</vt:lpstr>
      <vt:lpstr>Explicit Set Operators: INTERSECT</vt:lpstr>
      <vt:lpstr>UNION</vt:lpstr>
      <vt:lpstr>UNION ALL</vt:lpstr>
      <vt:lpstr>EXCEPT</vt:lpstr>
      <vt:lpstr>INTERSECT: Still some subtle problems…</vt:lpstr>
      <vt:lpstr>INTERSECT: Remember the semantics!</vt:lpstr>
      <vt:lpstr>INTERSECT: Remember the semantics!</vt:lpstr>
      <vt:lpstr>One Solution: Nested Queries</vt:lpstr>
      <vt:lpstr>High-level note on nested queries</vt:lpstr>
      <vt:lpstr>Nested queries: Sub-queries Returning Relations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Lectures 2&amp;3: Introduction to SQL</dc:title>
  <dc:creator>Alex Ratner</dc:creator>
  <cp:lastModifiedBy>Xiannong Meng</cp:lastModifiedBy>
  <cp:revision>254</cp:revision>
  <dcterms:created xsi:type="dcterms:W3CDTF">2015-09-12T15:05:51Z</dcterms:created>
  <dcterms:modified xsi:type="dcterms:W3CDTF">2018-02-07T14:16:09Z</dcterms:modified>
</cp:coreProperties>
</file>