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312" r:id="rId3"/>
    <p:sldId id="313" r:id="rId4"/>
    <p:sldId id="424" r:id="rId5"/>
    <p:sldId id="315" r:id="rId6"/>
    <p:sldId id="425" r:id="rId7"/>
    <p:sldId id="435" r:id="rId8"/>
    <p:sldId id="319" r:id="rId9"/>
    <p:sldId id="321" r:id="rId10"/>
    <p:sldId id="32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8"/>
    <p:restoredTop sz="93945"/>
  </p:normalViewPr>
  <p:slideViewPr>
    <p:cSldViewPr snapToGrid="0" snapToObjects="1">
      <p:cViewPr varScale="1">
        <p:scale>
          <a:sx n="82" d="100"/>
          <a:sy n="82" d="100"/>
        </p:scale>
        <p:origin x="141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DB4B4-F88A-A045-ABD5-7624204FA17F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FC2BF-AFBC-2D4F-9C77-81B71514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7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774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12AF0-E292-4706-98CF-7E02414A816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8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D0B4B-A99C-4EA3-BB61-D5CE1032B3EB}" type="slidenum">
              <a:rPr lang="en-US"/>
              <a:pPr/>
              <a:t>2</a:t>
            </a:fld>
            <a:endParaRPr 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5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2BF1F8-ED5A-425B-853D-68E023615F06}" type="slidenum">
              <a:rPr lang="en-US"/>
              <a:pPr/>
              <a:t>3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1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2BF1F8-ED5A-425B-853D-68E023615F06}" type="slidenum">
              <a:rPr lang="en-US"/>
              <a:pPr/>
              <a:t>4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77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E6A1E7-D163-48F1-B323-726834F1BCA6}" type="slidenum">
              <a:rPr lang="en-US"/>
              <a:pPr/>
              <a:t>5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43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E6A1E7-D163-48F1-B323-726834F1BCA6}" type="slidenum">
              <a:rPr lang="en-US"/>
              <a:pPr/>
              <a:t>6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82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0D662C-68B4-41D2-B634-ACFA1283DC81}" type="slidenum">
              <a:rPr lang="en-US"/>
              <a:pPr/>
              <a:t>7</a:t>
            </a:fld>
            <a:endParaRPr lang="en-US"/>
          </a:p>
        </p:txBody>
      </p:sp>
      <p:sp>
        <p:nvSpPr>
          <p:cNvPr id="2447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49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E48071-1762-407E-992A-3F778AEF61A8}" type="slidenum">
              <a:rPr lang="en-US"/>
              <a:pPr/>
              <a:t>8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76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F093F-2565-4BC4-88E5-437546BE3F98}" type="slidenum">
              <a:rPr lang="en-US"/>
              <a:pPr/>
              <a:t>9</a:t>
            </a:fld>
            <a:endParaRPr 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8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2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4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9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3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8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3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5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6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1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8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0095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Lectures 5:</a:t>
            </a:r>
            <a:br>
              <a:rPr lang="en-US" dirty="0" smtClean="0"/>
            </a:br>
            <a:r>
              <a:rPr lang="en-US" dirty="0" smtClean="0"/>
              <a:t>Introduction to SQL 4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2627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5" name="TextBox 2"/>
          <p:cNvSpPr txBox="1"/>
          <p:nvPr/>
        </p:nvSpPr>
        <p:spPr>
          <a:xfrm>
            <a:off x="2183358" y="4762417"/>
            <a:ext cx="782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Lecture and activity contents are based on what Prof Chris </a:t>
            </a:r>
            <a:r>
              <a:rPr lang="en-US" sz="2400" dirty="0" err="1"/>
              <a:t>Ré</a:t>
            </a:r>
            <a:endParaRPr lang="en-US" sz="2400" dirty="0"/>
          </a:p>
          <a:p>
            <a:r>
              <a:rPr lang="en-US" sz="2400" dirty="0"/>
              <a:t>used in his CS 145 in the fall 2016 </a:t>
            </a:r>
            <a:r>
              <a:rPr lang="en-US" sz="2400" dirty="0" smtClean="0"/>
              <a:t>term with permission.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SQL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SQL provides a high-level declarative language for manipulating data (DML)</a:t>
            </a:r>
          </a:p>
          <a:p>
            <a:endParaRPr lang="en-US" dirty="0"/>
          </a:p>
          <a:p>
            <a:r>
              <a:rPr lang="en-US" dirty="0" smtClean="0"/>
              <a:t>The workhorse is the SFW block</a:t>
            </a:r>
          </a:p>
          <a:p>
            <a:endParaRPr lang="en-US" dirty="0"/>
          </a:p>
          <a:p>
            <a:r>
              <a:rPr lang="en-US" dirty="0" smtClean="0"/>
              <a:t>Set operators are powerful but have some subtleties</a:t>
            </a:r>
          </a:p>
          <a:p>
            <a:endParaRPr lang="en-US" dirty="0"/>
          </a:p>
          <a:p>
            <a:r>
              <a:rPr lang="en-US" dirty="0" smtClean="0"/>
              <a:t>Powerful, nested queries also allowed.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9F4F-503A-4A35-BDFA-CB903A9A9F13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8780" y="-22510"/>
              <a:ext cx="26876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Summary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5DB7-4617-4575-9446-CC3ED7D53B58}" type="slidenum">
              <a:rPr lang="en-US"/>
              <a:pPr/>
              <a:t>2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Nested queries: Sub-queries </a:t>
            </a:r>
            <a:r>
              <a:rPr lang="en-US" dirty="0"/>
              <a:t>Returning Relations</a:t>
            </a:r>
          </a:p>
        </p:txBody>
      </p:sp>
      <p:sp>
        <p:nvSpPr>
          <p:cNvPr id="180227" name="Text Box 3"/>
          <p:cNvSpPr txBox="1">
            <a:spLocks noChangeArrowheads="1"/>
          </p:cNvSpPr>
          <p:nvPr/>
        </p:nvSpPr>
        <p:spPr bwMode="auto">
          <a:xfrm>
            <a:off x="1281570" y="3436008"/>
            <a:ext cx="6756400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c.city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Company c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c.name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solidFill>
                  <a:srgbClr val="FF0066"/>
                </a:solidFill>
                <a:latin typeface="Menlo" charset="0"/>
                <a:ea typeface="Menlo" charset="0"/>
                <a:cs typeface="Menlo" charset="0"/>
              </a:rPr>
              <a:t>IN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pr.maker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Purchase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p, Product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p.product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pr.name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AND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.buyer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= ‘Joe Blow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‘)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8901570" y="3436008"/>
            <a:ext cx="2452230" cy="2380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>
                <a:latin typeface="+mj-lt"/>
              </a:rPr>
              <a:t>“Cities </a:t>
            </a:r>
            <a:r>
              <a:rPr lang="en-US" sz="2400" dirty="0">
                <a:latin typeface="+mj-lt"/>
              </a:rPr>
              <a:t>where one </a:t>
            </a:r>
            <a:r>
              <a:rPr lang="en-US" sz="2400" dirty="0" smtClean="0">
                <a:latin typeface="+mj-lt"/>
              </a:rPr>
              <a:t>  can </a:t>
            </a:r>
            <a:r>
              <a:rPr lang="en-US" sz="2400" dirty="0">
                <a:latin typeface="+mj-lt"/>
              </a:rPr>
              <a:t>find companies that manufacture products bought by Joe </a:t>
            </a:r>
            <a:r>
              <a:rPr lang="en-US" sz="2400" dirty="0" smtClean="0">
                <a:latin typeface="+mj-lt"/>
              </a:rPr>
              <a:t>Blow”</a:t>
            </a:r>
            <a:endParaRPr lang="en-US" sz="2400" dirty="0">
              <a:latin typeface="+mj-lt"/>
            </a:endParaRP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1981201" y="1823413"/>
            <a:ext cx="4493538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</a:t>
            </a:r>
            <a:r>
              <a:rPr lang="en-US" sz="2000" u="sng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city)</a:t>
            </a:r>
            <a:b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sz="2000" u="sng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maker)</a:t>
            </a:r>
            <a:b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Purchase(</a:t>
            </a:r>
            <a:r>
              <a:rPr lang="en-US" sz="2000" u="sng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id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product, buyer)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8780" y="-22510"/>
              <a:ext cx="30913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Nested Queries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33400" y="1823413"/>
            <a:ext cx="1155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Another example: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animBg="1"/>
      <p:bldP spid="180228" grpId="0"/>
      <p:bldP spid="180230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05A5-3EC9-41E9-BEDA-F94199773880}" type="slidenum">
              <a:rPr lang="en-US"/>
              <a:pPr/>
              <a:t>3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Queries</a:t>
            </a:r>
            <a:endParaRPr lang="en-US" dirty="0"/>
          </a:p>
        </p:txBody>
      </p:sp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3400390" y="2684691"/>
            <a:ext cx="5391219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c.city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Company c, 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    Product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, 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    Purchase p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c.name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pr.maker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AND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pr.name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.product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AND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p.buyer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= ‘Joe Blow’</a:t>
            </a:r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4227732" y="1690688"/>
            <a:ext cx="3736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latin typeface="+mj-lt"/>
              </a:rPr>
              <a:t>Is </a:t>
            </a:r>
            <a:r>
              <a:rPr lang="en-US" sz="2800" dirty="0" smtClean="0">
                <a:latin typeface="+mj-lt"/>
              </a:rPr>
              <a:t>this query equivalent?</a:t>
            </a:r>
            <a:endParaRPr lang="en-US" sz="2800" dirty="0">
              <a:latin typeface="+mj-lt"/>
            </a:endParaRPr>
          </a:p>
        </p:txBody>
      </p:sp>
      <p:sp>
        <p:nvSpPr>
          <p:cNvPr id="181254" name="Rectangle 6"/>
          <p:cNvSpPr>
            <a:spLocks noChangeArrowheads="1"/>
          </p:cNvSpPr>
          <p:nvPr/>
        </p:nvSpPr>
        <p:spPr bwMode="auto">
          <a:xfrm>
            <a:off x="4099298" y="5884287"/>
            <a:ext cx="399340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dirty="0">
                <a:latin typeface="+mj-lt"/>
              </a:rPr>
              <a:t>Beware of duplicates! </a:t>
            </a:r>
            <a:endParaRPr lang="en-US" dirty="0">
              <a:solidFill>
                <a:srgbClr val="FF5050"/>
              </a:solidFill>
              <a:latin typeface="+mj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8780" y="-22510"/>
              <a:ext cx="30913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Nested Queries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animBg="1"/>
      <p:bldP spid="181252" grpId="0"/>
      <p:bldP spid="18125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05A5-3EC9-41E9-BEDA-F9419977388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Queries</a:t>
            </a:r>
            <a:endParaRPr lang="en-US" dirty="0"/>
          </a:p>
        </p:txBody>
      </p:sp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428590" y="2243574"/>
            <a:ext cx="4493538" cy="22467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c.city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Company c, </a:t>
            </a:r>
          </a:p>
          <a:p>
            <a:pPr eaLnBrk="0" hangingPunct="0"/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     Product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pr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, </a:t>
            </a:r>
          </a:p>
          <a:p>
            <a:pPr eaLnBrk="0" hangingPunct="0"/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     Purchase p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c.name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pr.maker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AND 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pr.name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.product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AND 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p.buyer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= ‘Joe Blow’</a:t>
            </a:r>
          </a:p>
        </p:txBody>
      </p:sp>
      <p:sp>
        <p:nvSpPr>
          <p:cNvPr id="181254" name="Rectangle 6"/>
          <p:cNvSpPr>
            <a:spLocks noChangeArrowheads="1"/>
          </p:cNvSpPr>
          <p:nvPr/>
        </p:nvSpPr>
        <p:spPr bwMode="auto">
          <a:xfrm>
            <a:off x="3986770" y="5125220"/>
            <a:ext cx="421846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dirty="0" smtClean="0">
                <a:latin typeface="+mj-lt"/>
              </a:rPr>
              <a:t>Now they are equivalent</a:t>
            </a:r>
            <a:endParaRPr lang="en-US" dirty="0">
              <a:solidFill>
                <a:srgbClr val="FF5050"/>
              </a:solidFill>
              <a:latin typeface="+mj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8780" y="-22510"/>
              <a:ext cx="30913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Nested Queries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489609" y="2232097"/>
            <a:ext cx="6059030" cy="22467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c.city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Company c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c.name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smtClean="0">
                <a:solidFill>
                  <a:srgbClr val="FF0066"/>
                </a:solidFill>
                <a:latin typeface="Menlo" charset="0"/>
                <a:ea typeface="Menlo" charset="0"/>
                <a:cs typeface="Menlo" charset="0"/>
              </a:rPr>
              <a:t>IN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(</a:t>
            </a:r>
          </a:p>
          <a:p>
            <a:pPr eaLnBrk="0" hangingPunct="0"/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 SELECT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pr.maker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Purchase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p, Product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pr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p.product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pr.name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pPr eaLnBrk="0" hangingPunct="0"/>
            <a:r>
              <a:rPr lang="en-US" sz="20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.buyer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= ‘Joe Blow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‘)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09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D40D-2378-4F8B-8576-98768B62F35F}" type="slidenum">
              <a:rPr lang="en-US"/>
              <a:pPr/>
              <a:t>5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Subqueries</a:t>
            </a:r>
            <a:r>
              <a:rPr lang="en-US" dirty="0"/>
              <a:t> Returning Relations</a:t>
            </a:r>
          </a:p>
        </p:txBody>
      </p:sp>
      <p:sp>
        <p:nvSpPr>
          <p:cNvPr id="183299" name="Text Box 3"/>
          <p:cNvSpPr txBox="1">
            <a:spLocks noChangeArrowheads="1"/>
          </p:cNvSpPr>
          <p:nvPr/>
        </p:nvSpPr>
        <p:spPr bwMode="auto">
          <a:xfrm>
            <a:off x="1531259" y="4197709"/>
            <a:ext cx="6506909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name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Product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price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&gt; </a:t>
            </a:r>
            <a:r>
              <a:rPr lang="en-US" sz="2400" dirty="0" smtClean="0">
                <a:solidFill>
                  <a:srgbClr val="FF0066"/>
                </a:solidFill>
                <a:latin typeface="Menlo" charset="0"/>
                <a:ea typeface="Menlo" charset="0"/>
                <a:cs typeface="Menlo" charset="0"/>
              </a:rPr>
              <a:t>ALL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price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Product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maker = ‘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Gizmo-Works’)</a:t>
            </a:r>
          </a:p>
        </p:txBody>
      </p:sp>
      <p:sp>
        <p:nvSpPr>
          <p:cNvPr id="183300" name="Text Box 4"/>
          <p:cNvSpPr txBox="1">
            <a:spLocks noChangeArrowheads="1"/>
          </p:cNvSpPr>
          <p:nvPr/>
        </p:nvSpPr>
        <p:spPr bwMode="auto">
          <a:xfrm>
            <a:off x="1531259" y="3482089"/>
            <a:ext cx="5878532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Product(name, price, category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maker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0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83301" name="Text Box 5"/>
          <p:cNvSpPr txBox="1">
            <a:spLocks noChangeArrowheads="1"/>
          </p:cNvSpPr>
          <p:nvPr/>
        </p:nvSpPr>
        <p:spPr bwMode="auto">
          <a:xfrm>
            <a:off x="838200" y="1596919"/>
            <a:ext cx="52345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You can also </a:t>
            </a:r>
            <a:r>
              <a:rPr lang="en-US" sz="2400" dirty="0" smtClean="0"/>
              <a:t>use operations of the form:    </a:t>
            </a:r>
          </a:p>
          <a:p>
            <a:pPr marL="800100" lvl="1" indent="-342900" eaLnBrk="0" hangingPunct="0">
              <a:buFont typeface="Arial" charset="0"/>
              <a:buChar char="•"/>
            </a:pPr>
            <a:r>
              <a:rPr lang="en-US" sz="2400" u="sng" dirty="0" smtClean="0"/>
              <a:t>s </a:t>
            </a:r>
            <a:r>
              <a:rPr lang="en-US" sz="2400" u="sng" dirty="0"/>
              <a:t>&gt; ALL </a:t>
            </a:r>
            <a:r>
              <a:rPr lang="en-US" sz="2400" u="sng" dirty="0" smtClean="0"/>
              <a:t>R</a:t>
            </a:r>
          </a:p>
          <a:p>
            <a:pPr marL="800100" lvl="1" indent="-342900" eaLnBrk="0" hangingPunct="0">
              <a:buFont typeface="Arial" charset="0"/>
              <a:buChar char="•"/>
            </a:pPr>
            <a:r>
              <a:rPr lang="en-US" sz="2400" dirty="0" smtClean="0"/>
              <a:t>s &lt; </a:t>
            </a:r>
            <a:r>
              <a:rPr lang="en-US" sz="2400" dirty="0"/>
              <a:t>ANY </a:t>
            </a:r>
            <a:r>
              <a:rPr lang="en-US" sz="2400" dirty="0" smtClean="0"/>
              <a:t>R</a:t>
            </a:r>
          </a:p>
          <a:p>
            <a:pPr marL="800100" lvl="1" indent="-342900" eaLnBrk="0" hangingPunct="0">
              <a:buFont typeface="Arial" charset="0"/>
              <a:buChar char="•"/>
            </a:pPr>
            <a:r>
              <a:rPr lang="en-US" sz="2400" dirty="0" smtClean="0"/>
              <a:t>EXISTS </a:t>
            </a:r>
            <a:r>
              <a:rPr lang="en-US" sz="2400" dirty="0"/>
              <a:t>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8780" y="-22510"/>
              <a:ext cx="30913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Nested Queries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8633536" y="4232567"/>
            <a:ext cx="26973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j-lt"/>
              </a:rPr>
              <a:t>Find products that are more expensive than all those </a:t>
            </a:r>
            <a:r>
              <a:rPr lang="en-US" sz="2400" dirty="0" smtClean="0">
                <a:latin typeface="+mj-lt"/>
              </a:rPr>
              <a:t>produced by </a:t>
            </a:r>
            <a:r>
              <a:rPr lang="en-US" sz="2400" dirty="0">
                <a:latin typeface="+mj-lt"/>
              </a:rPr>
              <a:t>“Gizmo-Works”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38200" y="3482089"/>
            <a:ext cx="26973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>
                <a:latin typeface="+mj-lt"/>
              </a:rPr>
              <a:t>Ex:</a:t>
            </a:r>
            <a:endParaRPr lang="en-US" sz="2400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27803" y="1538419"/>
            <a:ext cx="4125997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ANY and ALL not supported by SQLite.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animBg="1"/>
      <p:bldP spid="183300" grpId="0" animBg="1"/>
      <p:bldP spid="2" grpId="0"/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D40D-2378-4F8B-8576-98768B62F35F}" type="slidenum">
              <a:rPr lang="en-US"/>
              <a:pPr/>
              <a:t>6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Subqueries Returning Relations</a:t>
            </a:r>
          </a:p>
        </p:txBody>
      </p:sp>
      <p:sp>
        <p:nvSpPr>
          <p:cNvPr id="183299" name="Text Box 3"/>
          <p:cNvSpPr txBox="1">
            <a:spLocks noChangeArrowheads="1"/>
          </p:cNvSpPr>
          <p:nvPr/>
        </p:nvSpPr>
        <p:spPr bwMode="auto">
          <a:xfrm>
            <a:off x="1180923" y="4132015"/>
            <a:ext cx="6032421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p1.name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Product p1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p1.maker = ‘Gizmo-Works’</a:t>
            </a:r>
          </a:p>
          <a:p>
            <a:pPr eaLnBrk="0" hangingPunct="0"/>
            <a:r>
              <a:rPr lang="en-US" sz="2000" dirty="0">
                <a:solidFill>
                  <a:srgbClr val="FF0066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rgbClr val="FF0066"/>
                </a:solidFill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AND</a:t>
            </a:r>
            <a:r>
              <a:rPr lang="en-US" sz="2000" dirty="0" smtClean="0">
                <a:solidFill>
                  <a:srgbClr val="FF0066"/>
                </a:solidFill>
                <a:latin typeface="Menlo" charset="0"/>
                <a:ea typeface="Menlo" charset="0"/>
                <a:cs typeface="Menlo" charset="0"/>
              </a:rPr>
              <a:t> EXISTS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(</a:t>
            </a:r>
          </a:p>
          <a:p>
            <a:pPr eaLnBrk="0" hangingPunct="0"/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SELECT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p2.name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Product p2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p2.maker &lt;&gt; ‘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Gizmo-Works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’</a:t>
            </a:r>
          </a:p>
          <a:p>
            <a:pPr eaLnBrk="0" hangingPunct="0"/>
            <a:r>
              <a:rPr lang="en-US" sz="2000" dirty="0">
                <a:latin typeface="Menlo" charset="0"/>
                <a:ea typeface="Menlo" charset="0"/>
                <a:cs typeface="Menlo" charset="0"/>
              </a:rPr>
              <a:t>	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AND p1.name = p2.name)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83300" name="Text Box 4"/>
          <p:cNvSpPr txBox="1">
            <a:spLocks noChangeArrowheads="1"/>
          </p:cNvSpPr>
          <p:nvPr/>
        </p:nvSpPr>
        <p:spPr bwMode="auto">
          <a:xfrm>
            <a:off x="1180923" y="3416395"/>
            <a:ext cx="5878532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Product(name, price, category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maker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0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83301" name="Text Box 5"/>
          <p:cNvSpPr txBox="1">
            <a:spLocks noChangeArrowheads="1"/>
          </p:cNvSpPr>
          <p:nvPr/>
        </p:nvSpPr>
        <p:spPr bwMode="auto">
          <a:xfrm>
            <a:off x="838200" y="1596919"/>
            <a:ext cx="546797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You can also </a:t>
            </a:r>
            <a:r>
              <a:rPr lang="en-US" sz="2400" dirty="0" smtClean="0"/>
              <a:t>use operations of the form:    </a:t>
            </a:r>
          </a:p>
          <a:p>
            <a:pPr marL="800100" lvl="1" indent="-342900" eaLnBrk="0" hangingPunct="0">
              <a:buFont typeface="Arial" charset="0"/>
              <a:buChar char="•"/>
            </a:pPr>
            <a:r>
              <a:rPr lang="en-US" sz="2400" dirty="0" smtClean="0"/>
              <a:t>s </a:t>
            </a:r>
            <a:r>
              <a:rPr lang="en-US" sz="2400" dirty="0"/>
              <a:t>&gt; ALL </a:t>
            </a:r>
            <a:r>
              <a:rPr lang="en-US" sz="2400" dirty="0" smtClean="0"/>
              <a:t>R</a:t>
            </a:r>
          </a:p>
          <a:p>
            <a:pPr marL="800100" lvl="1" indent="-342900" eaLnBrk="0" hangingPunct="0">
              <a:buFont typeface="Arial" charset="0"/>
              <a:buChar char="•"/>
            </a:pPr>
            <a:r>
              <a:rPr lang="en-US" sz="2400" dirty="0" smtClean="0"/>
              <a:t>s &lt; </a:t>
            </a:r>
            <a:r>
              <a:rPr lang="en-US" sz="2400" dirty="0"/>
              <a:t>ANY </a:t>
            </a:r>
            <a:r>
              <a:rPr lang="en-US" sz="2400" dirty="0" smtClean="0"/>
              <a:t>R</a:t>
            </a:r>
          </a:p>
          <a:p>
            <a:pPr marL="800100" lvl="1" indent="-342900" eaLnBrk="0" hangingPunct="0">
              <a:buFont typeface="Arial" charset="0"/>
              <a:buChar char="•"/>
            </a:pPr>
            <a:r>
              <a:rPr lang="en-US" sz="2400" u="sng" dirty="0" smtClean="0"/>
              <a:t>EXISTS </a:t>
            </a:r>
            <a:r>
              <a:rPr lang="en-US" sz="2400" u="sng" dirty="0"/>
              <a:t>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8780" y="-22510"/>
              <a:ext cx="30913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Nested Queries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8950737" y="3968931"/>
            <a:ext cx="269732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j-lt"/>
              </a:rPr>
              <a:t>Find </a:t>
            </a:r>
            <a:r>
              <a:rPr lang="en-US" sz="2400" dirty="0" smtClean="0">
                <a:latin typeface="+mj-lt"/>
              </a:rPr>
              <a:t>‘copycat’ products, i.e. products made by competitors with the same names as products made by “Gizmo-Works</a:t>
            </a:r>
            <a:r>
              <a:rPr lang="en-US" sz="2400" dirty="0">
                <a:latin typeface="+mj-lt"/>
              </a:rPr>
              <a:t>”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7864" y="3416395"/>
            <a:ext cx="26973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>
                <a:latin typeface="+mj-lt"/>
              </a:rPr>
              <a:t>Ex:</a:t>
            </a:r>
            <a:endParaRPr lang="en-US" sz="2400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97280" y="5858392"/>
            <a:ext cx="137006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smtClean="0">
                <a:latin typeface="+mj-lt"/>
              </a:rPr>
              <a:t>&lt;&gt; means !=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084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animBg="1"/>
      <p:bldP spid="183300" grpId="0" animBg="1"/>
      <p:bldP spid="2" grpId="0"/>
      <p:bldP spid="11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E7F1-00A3-4FC2-89CA-DCEFAF8DBF03}" type="slidenum">
              <a:rPr lang="en-US"/>
              <a:pPr/>
              <a:t>7</a:t>
            </a:fld>
            <a:endParaRPr lang="en-US"/>
          </a:p>
        </p:txBody>
      </p:sp>
      <p:sp>
        <p:nvSpPr>
          <p:cNvPr id="2242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8200" y="671382"/>
            <a:ext cx="10515600" cy="1325563"/>
          </a:xfrm>
        </p:spPr>
        <p:txBody>
          <a:bodyPr/>
          <a:lstStyle/>
          <a:p>
            <a:r>
              <a:rPr lang="en-US" dirty="0" smtClean="0"/>
              <a:t>Nested queries </a:t>
            </a:r>
            <a:r>
              <a:rPr lang="en-US" smtClean="0"/>
              <a:t>as alternatives to INTERSECT </a:t>
            </a:r>
            <a:r>
              <a:rPr lang="en-US" dirty="0"/>
              <a:t>and </a:t>
            </a:r>
            <a:r>
              <a:rPr lang="en-US" dirty="0" smtClean="0"/>
              <a:t>EXCEPT</a:t>
            </a:r>
            <a:endParaRPr lang="en-US" dirty="0"/>
          </a:p>
        </p:txBody>
      </p:sp>
      <p:sp>
        <p:nvSpPr>
          <p:cNvPr id="224259" name="Rectangle 1027"/>
          <p:cNvSpPr>
            <a:spLocks noChangeArrowheads="1"/>
          </p:cNvSpPr>
          <p:nvPr/>
        </p:nvSpPr>
        <p:spPr bwMode="auto">
          <a:xfrm>
            <a:off x="838200" y="2594508"/>
            <a:ext cx="2416046" cy="13388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(SELECT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R.A, R.B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FROM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  R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)</a:t>
            </a:r>
            <a:br>
              <a:rPr lang="en-US" dirty="0">
                <a:latin typeface="Menlo" charset="0"/>
                <a:ea typeface="Menlo" charset="0"/>
                <a:cs typeface="Menlo" charset="0"/>
              </a:rPr>
            </a:br>
            <a:r>
              <a:rPr lang="en-US" dirty="0" smtClean="0">
                <a:solidFill>
                  <a:srgbClr val="FF5050"/>
                </a:solidFill>
                <a:latin typeface="Menlo" charset="0"/>
                <a:ea typeface="Menlo" charset="0"/>
                <a:cs typeface="Menlo" charset="0"/>
              </a:rPr>
              <a:t>INTERSECT</a:t>
            </a:r>
            <a:endParaRPr lang="en-US" dirty="0">
              <a:solidFill>
                <a:srgbClr val="FF5050"/>
              </a:solidFill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S.A, S.B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FROM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  S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)</a:t>
            </a:r>
          </a:p>
        </p:txBody>
      </p:sp>
      <p:sp>
        <p:nvSpPr>
          <p:cNvPr id="224260" name="Rectangle 1028"/>
          <p:cNvSpPr>
            <a:spLocks noChangeArrowheads="1"/>
          </p:cNvSpPr>
          <p:nvPr/>
        </p:nvSpPr>
        <p:spPr bwMode="auto">
          <a:xfrm>
            <a:off x="4343399" y="2594508"/>
            <a:ext cx="4786888" cy="15881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R.A, R.B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R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dirty="0">
                <a:latin typeface="Menlo" charset="0"/>
                <a:ea typeface="Menlo" charset="0"/>
                <a:cs typeface="Menlo" charset="0"/>
              </a:rPr>
            </a:b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solidFill>
                  <a:srgbClr val="FF5050"/>
                </a:solidFill>
                <a:latin typeface="Menlo" charset="0"/>
                <a:ea typeface="Menlo" charset="0"/>
                <a:cs typeface="Menlo" charset="0"/>
              </a:rPr>
              <a:t>EXISTS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(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  	SELECT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*</a:t>
            </a:r>
            <a:br>
              <a:rPr lang="en-US" dirty="0">
                <a:latin typeface="Menlo" charset="0"/>
                <a:ea typeface="Menlo" charset="0"/>
                <a:cs typeface="Menlo" charset="0"/>
              </a:rPr>
            </a:b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S</a:t>
            </a:r>
            <a:br>
              <a:rPr lang="en-US" dirty="0">
                <a:latin typeface="Menlo" charset="0"/>
                <a:ea typeface="Menlo" charset="0"/>
                <a:cs typeface="Menlo" charset="0"/>
              </a:rPr>
            </a:br>
            <a:r>
              <a:rPr lang="en-US" dirty="0">
                <a:latin typeface="Menlo" charset="0"/>
                <a:ea typeface="Menlo" charset="0"/>
                <a:cs typeface="Menlo" charset="0"/>
              </a:rPr>
              <a:t>     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R.A=S.A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R.B=S.B)</a:t>
            </a:r>
          </a:p>
        </p:txBody>
      </p:sp>
      <p:sp>
        <p:nvSpPr>
          <p:cNvPr id="224261" name="AutoShape 1029"/>
          <p:cNvSpPr>
            <a:spLocks noChangeArrowheads="1"/>
          </p:cNvSpPr>
          <p:nvPr/>
        </p:nvSpPr>
        <p:spPr bwMode="auto">
          <a:xfrm>
            <a:off x="3609816" y="3163791"/>
            <a:ext cx="504984" cy="443010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4263" name="Rectangle 1031"/>
          <p:cNvSpPr>
            <a:spLocks noChangeArrowheads="1"/>
          </p:cNvSpPr>
          <p:nvPr/>
        </p:nvSpPr>
        <p:spPr bwMode="auto">
          <a:xfrm>
            <a:off x="4419599" y="4804308"/>
            <a:ext cx="4786888" cy="15881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R.A, R.B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R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dirty="0">
                <a:latin typeface="Menlo" charset="0"/>
                <a:ea typeface="Menlo" charset="0"/>
                <a:cs typeface="Menlo" charset="0"/>
              </a:rPr>
            </a:b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solidFill>
                  <a:srgbClr val="FF5050"/>
                </a:solidFill>
                <a:latin typeface="Menlo" charset="0"/>
                <a:ea typeface="Menlo" charset="0"/>
                <a:cs typeface="Menlo" charset="0"/>
              </a:rPr>
              <a:t>NOT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solidFill>
                  <a:srgbClr val="FF5050"/>
                </a:solidFill>
                <a:latin typeface="Menlo" charset="0"/>
                <a:ea typeface="Menlo" charset="0"/>
                <a:cs typeface="Menlo" charset="0"/>
              </a:rPr>
              <a:t>EXISTS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(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*</a:t>
            </a:r>
            <a:br>
              <a:rPr lang="en-US" dirty="0">
                <a:latin typeface="Menlo" charset="0"/>
                <a:ea typeface="Menlo" charset="0"/>
                <a:cs typeface="Menlo" charset="0"/>
              </a:rPr>
            </a:br>
            <a:r>
              <a:rPr lang="en-US" dirty="0">
                <a:latin typeface="Menlo" charset="0"/>
                <a:ea typeface="Menlo" charset="0"/>
                <a:cs typeface="Menlo" charset="0"/>
              </a:rPr>
              <a:t>       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S</a:t>
            </a:r>
            <a:br>
              <a:rPr lang="en-US" dirty="0">
                <a:latin typeface="Menlo" charset="0"/>
                <a:ea typeface="Menlo" charset="0"/>
                <a:cs typeface="Menlo" charset="0"/>
              </a:rPr>
            </a:br>
            <a:r>
              <a:rPr lang="en-US" dirty="0">
                <a:latin typeface="Menlo" charset="0"/>
                <a:ea typeface="Menlo" charset="0"/>
                <a:cs typeface="Menlo" charset="0"/>
              </a:rPr>
              <a:t>     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R.A=S.A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AND R.B=S.B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8780" y="-22510"/>
              <a:ext cx="30913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Nested Queries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227803" y="1538419"/>
            <a:ext cx="4125997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INTERSECT </a:t>
            </a:r>
            <a:r>
              <a:rPr lang="en-US" sz="2400" dirty="0">
                <a:latin typeface="+mj-lt"/>
              </a:rPr>
              <a:t>and EXCEPT not in some </a:t>
            </a:r>
            <a:r>
              <a:rPr lang="en-US" sz="2400" dirty="0" smtClean="0">
                <a:latin typeface="+mj-lt"/>
              </a:rPr>
              <a:t>DBMSs!</a:t>
            </a:r>
            <a:endParaRPr lang="en-US" sz="24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664700" y="3688104"/>
            <a:ext cx="1955800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If R, S have no duplicates, then can write without </a:t>
            </a:r>
            <a:r>
              <a:rPr lang="en-US" dirty="0" smtClean="0">
                <a:latin typeface="+mj-lt"/>
              </a:rPr>
              <a:t>sub-queries </a:t>
            </a:r>
            <a:r>
              <a:rPr lang="en-US" dirty="0">
                <a:latin typeface="+mj-lt"/>
              </a:rPr>
              <a:t>(</a:t>
            </a:r>
            <a:r>
              <a:rPr lang="en-US" dirty="0" smtClean="0">
                <a:latin typeface="+mj-lt"/>
              </a:rPr>
              <a:t>HOW?)</a:t>
            </a:r>
            <a:endParaRPr lang="en-US" dirty="0">
              <a:latin typeface="+mj-lt"/>
            </a:endParaRPr>
          </a:p>
        </p:txBody>
      </p:sp>
      <p:sp>
        <p:nvSpPr>
          <p:cNvPr id="18" name="Rectangle 1027"/>
          <p:cNvSpPr>
            <a:spLocks noChangeArrowheads="1"/>
          </p:cNvSpPr>
          <p:nvPr/>
        </p:nvSpPr>
        <p:spPr bwMode="auto">
          <a:xfrm>
            <a:off x="838200" y="4804308"/>
            <a:ext cx="2416046" cy="13388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(SELECT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R.A, R.B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FROM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  R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)</a:t>
            </a:r>
            <a:br>
              <a:rPr lang="en-US" dirty="0">
                <a:latin typeface="Menlo" charset="0"/>
                <a:ea typeface="Menlo" charset="0"/>
                <a:cs typeface="Menlo" charset="0"/>
              </a:rPr>
            </a:br>
            <a:r>
              <a:rPr lang="en-US" dirty="0" smtClean="0">
                <a:solidFill>
                  <a:srgbClr val="FF5050"/>
                </a:solidFill>
                <a:latin typeface="Menlo" charset="0"/>
                <a:ea typeface="Menlo" charset="0"/>
                <a:cs typeface="Menlo" charset="0"/>
              </a:rPr>
              <a:t>EXCEPT</a:t>
            </a:r>
            <a:endParaRPr lang="en-US" dirty="0">
              <a:solidFill>
                <a:srgbClr val="FF5050"/>
              </a:solidFill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S.A, S.B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FROM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  S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)</a:t>
            </a:r>
          </a:p>
        </p:txBody>
      </p:sp>
      <p:sp>
        <p:nvSpPr>
          <p:cNvPr id="19" name="AutoShape 1029"/>
          <p:cNvSpPr>
            <a:spLocks noChangeArrowheads="1"/>
          </p:cNvSpPr>
          <p:nvPr/>
        </p:nvSpPr>
        <p:spPr bwMode="auto">
          <a:xfrm>
            <a:off x="3609816" y="5373591"/>
            <a:ext cx="504984" cy="443010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7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4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animBg="1"/>
      <p:bldP spid="224260" grpId="0" animBg="1" autoUpdateAnimBg="0"/>
      <p:bldP spid="224261" grpId="0" animBg="1"/>
      <p:bldP spid="224263" grpId="0" animBg="1" autoUpdateAnimBg="0"/>
      <p:bldP spid="3" grpId="0" animBg="1"/>
      <p:bldP spid="4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310C-327C-4CB2-B85E-5B7845518CE8}" type="slidenum">
              <a:rPr lang="en-US"/>
              <a:pPr/>
              <a:t>8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Correlated Queries</a:t>
            </a:r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834172" y="2624882"/>
            <a:ext cx="6882834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title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Movie AS </a:t>
            </a:r>
            <a:r>
              <a:rPr lang="en-US" sz="2400" dirty="0">
                <a:solidFill>
                  <a:srgbClr val="FF5050"/>
                </a:solidFill>
                <a:latin typeface="Menlo" charset="0"/>
                <a:ea typeface="Menlo" charset="0"/>
                <a:cs typeface="Menlo" charset="0"/>
              </a:rPr>
              <a:t>m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year &lt;&gt;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ANY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SELECT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year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Movie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title =  </a:t>
            </a:r>
            <a:r>
              <a:rPr lang="en-US" sz="2400" dirty="0" err="1">
                <a:solidFill>
                  <a:srgbClr val="FF5050"/>
                </a:solidFill>
                <a:latin typeface="Menlo" charset="0"/>
                <a:ea typeface="Menlo" charset="0"/>
                <a:cs typeface="Menlo" charset="0"/>
              </a:rPr>
              <a:t>m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.title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)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838200" y="1716236"/>
            <a:ext cx="6878806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Movie(</a:t>
            </a:r>
            <a:r>
              <a:rPr lang="en-US" sz="2400" u="sng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title,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u="sng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year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director, length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4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85349" name="Text Box 5"/>
          <p:cNvSpPr txBox="1">
            <a:spLocks noChangeArrowheads="1"/>
          </p:cNvSpPr>
          <p:nvPr/>
        </p:nvSpPr>
        <p:spPr bwMode="auto">
          <a:xfrm>
            <a:off x="3038368" y="5380187"/>
            <a:ext cx="6115264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000" i="1" dirty="0" smtClean="0">
                <a:latin typeface="+mj-lt"/>
              </a:rPr>
              <a:t>Note also: this </a:t>
            </a:r>
            <a:r>
              <a:rPr lang="en-US" sz="2000" i="1" dirty="0">
                <a:latin typeface="+mj-lt"/>
              </a:rPr>
              <a:t>can still be expressed as single </a:t>
            </a:r>
            <a:r>
              <a:rPr lang="en-US" sz="2000" i="1" dirty="0" smtClean="0">
                <a:latin typeface="+mj-lt"/>
              </a:rPr>
              <a:t>SFW query…</a:t>
            </a:r>
            <a:endParaRPr lang="en-US" sz="2000" i="1" dirty="0">
              <a:latin typeface="+mj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30913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Nested Queries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8390587" y="2177901"/>
            <a:ext cx="27219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j-lt"/>
              </a:rPr>
              <a:t>Find movies whose title appears more than once.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129713" y="3009045"/>
            <a:ext cx="1997788" cy="369186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098212" y="4135660"/>
            <a:ext cx="1146888" cy="369186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622212" y="4482478"/>
            <a:ext cx="1489788" cy="369186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90587" y="3865443"/>
            <a:ext cx="2370446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the scoping of the variables!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animBg="1"/>
      <p:bldP spid="185349" grpId="0" animBg="1"/>
      <p:bldP spid="2" grpId="0"/>
      <p:bldP spid="14" grpId="0" animBg="1"/>
      <p:bldP spid="15" grpId="0" animBg="1"/>
      <p:bldP spid="16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DBF21-8A9E-45B5-920E-882710C83F38}" type="slidenum">
              <a:rPr lang="en-US"/>
              <a:pPr/>
              <a:t>9</a:t>
            </a:fld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 Correlated Query</a:t>
            </a:r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838200" y="2544279"/>
            <a:ext cx="6692858" cy="24191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DISTINCT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.name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.maker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AS x</a:t>
            </a: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.price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&gt;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ALL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</a:t>
            </a: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SELECT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y.price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    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Product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AS y</a:t>
            </a: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    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x.maker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y.maker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endParaRPr lang="en-US" sz="2400" dirty="0" smtClean="0">
              <a:latin typeface="Menlo" charset="0"/>
              <a:ea typeface="Menlo" charset="0"/>
              <a:cs typeface="Menlo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   AND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y.year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&lt; 1972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)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8780" y="-22510"/>
              <a:ext cx="30913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Nested Queries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8267658" y="2544279"/>
            <a:ext cx="3200442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+mj-lt"/>
              </a:rPr>
              <a:t>Find products (and their manufacturers) that are more expensive than all products made by the same manufacturer before 1972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632929"/>
            <a:ext cx="680186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Product(name</a:t>
            </a:r>
            <a:r>
              <a:rPr lang="en-US" sz="200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price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category, maker, year)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18504" y="5790006"/>
            <a:ext cx="6754991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Can be </a:t>
            </a:r>
            <a:r>
              <a:rPr lang="en-US" sz="2400" smtClean="0">
                <a:latin typeface="+mj-lt"/>
              </a:rPr>
              <a:t>very powerful (also much harder to optimize)</a:t>
            </a:r>
            <a:endParaRPr lang="en-US" sz="240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animBg="1"/>
      <p:bldP spid="2" grpId="0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3807</TotalTime>
  <Words>607</Words>
  <Application>Microsoft Office PowerPoint</Application>
  <PresentationFormat>Widescreen</PresentationFormat>
  <Paragraphs>147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Menlo</vt:lpstr>
      <vt:lpstr>Office Theme</vt:lpstr>
      <vt:lpstr>Lectures 5: Introduction to SQL 4</vt:lpstr>
      <vt:lpstr>Nested queries: Sub-queries Returning Relations</vt:lpstr>
      <vt:lpstr>Nested Queries</vt:lpstr>
      <vt:lpstr>Nested Queries</vt:lpstr>
      <vt:lpstr>Subqueries Returning Relations</vt:lpstr>
      <vt:lpstr>Subqueries Returning Relations</vt:lpstr>
      <vt:lpstr>Nested queries as alternatives to INTERSECT and EXCEPT</vt:lpstr>
      <vt:lpstr>Correlated Queries</vt:lpstr>
      <vt:lpstr>Complex Correlated Query</vt:lpstr>
      <vt:lpstr>Basic SQL 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2&amp;3: Introduction to SQL</dc:title>
  <dc:creator>Alex Ratner</dc:creator>
  <cp:lastModifiedBy>Xiannong Meng</cp:lastModifiedBy>
  <cp:revision>253</cp:revision>
  <dcterms:created xsi:type="dcterms:W3CDTF">2015-09-12T15:05:51Z</dcterms:created>
  <dcterms:modified xsi:type="dcterms:W3CDTF">2018-02-07T14:16:59Z</dcterms:modified>
</cp:coreProperties>
</file>