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41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427" r:id="rId11"/>
    <p:sldId id="428" r:id="rId12"/>
    <p:sldId id="332" r:id="rId13"/>
    <p:sldId id="335" r:id="rId14"/>
    <p:sldId id="337" r:id="rId15"/>
    <p:sldId id="429" r:id="rId16"/>
    <p:sldId id="430" r:id="rId17"/>
    <p:sldId id="431" r:id="rId18"/>
    <p:sldId id="432" r:id="rId19"/>
    <p:sldId id="4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3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11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5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EDB32-9059-411C-B470-4F17C612DB19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78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2A3D-8256-43D1-9D37-64AE574CDA46}" type="slidenum">
              <a:rPr lang="en-US"/>
              <a:pPr/>
              <a:t>13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1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3612-B2B7-415B-BD0B-C3DDB45ED59C}" type="slidenum">
              <a:rPr lang="en-US"/>
              <a:pPr/>
              <a:t>14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5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3612-B2B7-415B-BD0B-C3DDB45ED59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12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E0670-3023-4BB7-A747-16ED1710E089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AE8DC-4C15-40A1-B210-B3F44905FF19}" type="slidenum">
              <a:rPr lang="en-US"/>
              <a:pPr/>
              <a:t>17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8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0E02B-ACB9-47AA-97EC-D40AD3B49C47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30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EA1FD-D7DE-487C-A13B-48CB7B3FCB1B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AD5BE-2861-4996-A59C-547EA546E5C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68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C2B3F-2EE9-48CD-B642-AB6348E9EFC4}" type="slidenum">
              <a:rPr lang="en-US"/>
              <a:pPr/>
              <a:t>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2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CD93C-A1AB-4F9D-A73F-E272AA11FBB9}" type="slidenum">
              <a:rPr lang="en-US"/>
              <a:pPr/>
              <a:t>7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0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87893-6C22-4EAA-8362-768E961E3E74}" type="slidenum">
              <a:rPr lang="en-US"/>
              <a:pPr/>
              <a:t>8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9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FFB4CD0-E1CF-4347-8A81-77586409F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6:</a:t>
            </a:r>
            <a:br>
              <a:rPr lang="en-US" dirty="0" smtClean="0"/>
            </a:br>
            <a:r>
              <a:rPr lang="en-US" dirty="0" smtClean="0"/>
              <a:t>Introduction to SQL 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3358" y="4539678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31408"/>
              </p:ext>
            </p:extLst>
          </p:nvPr>
        </p:nvGraphicFramePr>
        <p:xfrm>
          <a:off x="240440" y="3939002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10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/>
          </a:bodyPr>
          <a:lstStyle/>
          <a:p>
            <a:pPr eaLnBrk="0" hangingPunct="0"/>
            <a:r>
              <a:rPr lang="en-US" dirty="0"/>
              <a:t>2. Group by the attributes in the </a:t>
            </a:r>
            <a:r>
              <a:rPr lang="en-US" dirty="0">
                <a:solidFill>
                  <a:schemeClr val="accent2"/>
                </a:solidFill>
              </a:rPr>
              <a:t>GROUP BY</a:t>
            </a:r>
          </a:p>
        </p:txBody>
      </p:sp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4952050" y="4431385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0" y="2094051"/>
            <a:ext cx="728840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WHERE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09524" y="4073486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endParaRPr lang="en-US" dirty="0"/>
          </a:p>
        </p:txBody>
      </p:sp>
      <p:graphicFrame>
        <p:nvGraphicFramePr>
          <p:cNvPr id="1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75747"/>
              </p:ext>
            </p:extLst>
          </p:nvPr>
        </p:nvGraphicFramePr>
        <p:xfrm>
          <a:off x="6096000" y="3939002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9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dirty="0"/>
              <a:t>3. Compute the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clause: grouped attributes and </a:t>
            </a:r>
            <a:r>
              <a:rPr lang="en-US" dirty="0" smtClean="0"/>
              <a:t>aggregates</a:t>
            </a:r>
            <a:endParaRPr lang="en-US" dirty="0"/>
          </a:p>
        </p:txBody>
      </p:sp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6453610" y="4300000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0" y="1986284"/>
            <a:ext cx="727228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WHERE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7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16580"/>
              </p:ext>
            </p:extLst>
          </p:nvPr>
        </p:nvGraphicFramePr>
        <p:xfrm>
          <a:off x="7771442" y="3776079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TotalSales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340981" y="3930668"/>
            <a:ext cx="101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endParaRPr lang="en-US" dirty="0"/>
          </a:p>
        </p:txBody>
      </p:sp>
      <p:graphicFrame>
        <p:nvGraphicFramePr>
          <p:cNvPr id="1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99711"/>
              </p:ext>
            </p:extLst>
          </p:nvPr>
        </p:nvGraphicFramePr>
        <p:xfrm>
          <a:off x="806450" y="3776079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9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7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799A-A04E-4773-B15B-034B0121996E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358492"/>
            <a:ext cx="7772400" cy="1143000"/>
          </a:xfrm>
        </p:spPr>
        <p:txBody>
          <a:bodyPr/>
          <a:lstStyle/>
          <a:p>
            <a:r>
              <a:rPr lang="en-US"/>
              <a:t>GROUP BY </a:t>
            </a:r>
            <a:r>
              <a:rPr lang="en-US" dirty="0" err="1"/>
              <a:t>v.s</a:t>
            </a:r>
            <a:r>
              <a:rPr lang="en-US" dirty="0"/>
              <a:t>. Nested </a:t>
            </a:r>
            <a:r>
              <a:rPr lang="en-US" dirty="0" err="1"/>
              <a:t>Quereis</a:t>
            </a:r>
            <a:endParaRPr lang="en-US" dirty="0"/>
          </a:p>
        </p:txBody>
      </p:sp>
      <p:sp>
        <p:nvSpPr>
          <p:cNvPr id="196616" name="Text Box 1032"/>
          <p:cNvSpPr txBox="1">
            <a:spLocks noChangeArrowheads="1"/>
          </p:cNvSpPr>
          <p:nvPr/>
        </p:nvSpPr>
        <p:spPr bwMode="auto">
          <a:xfrm>
            <a:off x="1008382" y="1685919"/>
            <a:ext cx="966803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Sum(price*quantity)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96618" name="Text Box 1034"/>
          <p:cNvSpPr txBox="1">
            <a:spLocks noChangeArrowheads="1"/>
          </p:cNvSpPr>
          <p:nvPr/>
        </p:nvSpPr>
        <p:spPr bwMode="auto">
          <a:xfrm>
            <a:off x="1008382" y="3673781"/>
            <a:ext cx="9668031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(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Sum(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y.quantity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Purchase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&gt; ‘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10/1/2005’)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Purchase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x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’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6" grpId="0" animBg="1"/>
      <p:bldP spid="1966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2735-C9B9-4325-BCC9-0EAC5E63928C}" type="slidenum">
              <a:rPr lang="en-US"/>
              <a:pPr/>
              <a:t>13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HAVING Clause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8305800" y="2360063"/>
            <a:ext cx="2933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+mj-lt"/>
              </a:rPr>
              <a:t>Same query as before, except that we consider only products that have more than</a:t>
            </a:r>
          </a:p>
          <a:p>
            <a:pPr eaLnBrk="0" hangingPunct="0"/>
            <a:r>
              <a:rPr lang="en-US" sz="2800" dirty="0">
                <a:latin typeface="+mj-lt"/>
              </a:rPr>
              <a:t>100 </a:t>
            </a:r>
            <a:r>
              <a:rPr lang="en-US" sz="2800" dirty="0" smtClean="0">
                <a:latin typeface="+mj-lt"/>
              </a:rPr>
              <a:t>buyers</a:t>
            </a:r>
            <a:endParaRPr lang="en-US" sz="2800" dirty="0">
              <a:latin typeface="+mj-lt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838200" y="4809119"/>
            <a:ext cx="657628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HAVING </a:t>
            </a:r>
            <a:r>
              <a:rPr lang="en-US" sz="2400" dirty="0" smtClean="0">
                <a:latin typeface="+mj-lt"/>
              </a:rPr>
              <a:t>clauses </a:t>
            </a:r>
            <a:r>
              <a:rPr lang="en-US" sz="2400" dirty="0">
                <a:latin typeface="+mj-lt"/>
              </a:rPr>
              <a:t>contains conditions on </a:t>
            </a:r>
            <a:r>
              <a:rPr lang="en-US" sz="2400" b="1" dirty="0" smtClean="0">
                <a:latin typeface="+mj-lt"/>
              </a:rPr>
              <a:t>aggregates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838200" y="2381482"/>
            <a:ext cx="706475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SUM(price*quantity)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 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SUM(quantity) &gt; 100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38200" y="5759429"/>
            <a:ext cx="71042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+mj-lt"/>
              </a:rPr>
              <a:t>Whereas WHERE clauses condition on </a:t>
            </a:r>
            <a:r>
              <a:rPr lang="en-US" sz="2400" b="1" i="1" dirty="0" smtClean="0">
                <a:latin typeface="+mj-lt"/>
              </a:rPr>
              <a:t>individual tuples…</a:t>
            </a:r>
            <a:endParaRPr lang="en-US" sz="24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  <p:bldP spid="186373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6A94-9259-4A86-8439-1E49423A5C0C}" type="slidenum">
              <a:rPr lang="en-US"/>
              <a:pPr/>
              <a:t>14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4654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General form of Grouping and Aggregation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637361"/>
            <a:ext cx="10515600" cy="1228131"/>
          </a:xfrm>
        </p:spPr>
        <p:txBody>
          <a:bodyPr>
            <a:noAutofit/>
          </a:bodyPr>
          <a:lstStyle/>
          <a:p>
            <a:r>
              <a:rPr lang="en-US" sz="2400" dirty="0" smtClean="0"/>
              <a:t>S = </a:t>
            </a:r>
            <a:r>
              <a:rPr lang="en-US" sz="2400" dirty="0"/>
              <a:t>Can ONLY contain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and/or aggregates over other </a:t>
            </a:r>
            <a:r>
              <a:rPr lang="en-US" sz="2400" dirty="0" smtClean="0"/>
              <a:t>attributes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is any condition on the attributes in R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n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is any condition on the aggregate expressions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6050" y="2002685"/>
            <a:ext cx="42799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S</a:t>
            </a:r>
            <a:endParaRPr lang="en-US" sz="28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R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,…,R</a:t>
            </a:r>
            <a:r>
              <a:rPr lang="en-US" sz="2800" baseline="-25000" dirty="0">
                <a:latin typeface="Menlo" charset="0"/>
                <a:ea typeface="Menlo" charset="0"/>
                <a:cs typeface="Menlo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a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,…,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en-US" sz="28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2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86817" y="4264842"/>
            <a:ext cx="8924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Why?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34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6A94-9259-4A86-8439-1E49423A5C0C}" type="slidenum">
              <a:rPr lang="en-US"/>
              <a:pPr/>
              <a:t>15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4654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General form of Grouping and Aggregation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6050" y="1790217"/>
            <a:ext cx="42799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R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,…,R</a:t>
            </a:r>
            <a:r>
              <a:rPr lang="en-US" sz="2400" baseline="-25000" dirty="0">
                <a:latin typeface="Menlo" charset="0"/>
                <a:ea typeface="Menlo" charset="0"/>
                <a:cs typeface="Menlo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a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,…,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en-US" sz="24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2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33601" y="3809998"/>
            <a:ext cx="8240486" cy="26058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Arial"/>
              <a:buNone/>
            </a:pPr>
            <a:r>
              <a:rPr lang="en-US" sz="2400" dirty="0" smtClean="0"/>
              <a:t>Evaluation steps: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Evaluate </a:t>
            </a:r>
            <a:r>
              <a:rPr lang="en-US" sz="2400" dirty="0" smtClean="0">
                <a:solidFill>
                  <a:schemeClr val="accent2"/>
                </a:solidFill>
              </a:rPr>
              <a:t>FROM-WHERE</a:t>
            </a:r>
            <a:r>
              <a:rPr lang="en-US" sz="2400" dirty="0" smtClean="0"/>
              <a:t>: apply condition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on the  attributes in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,…,R</a:t>
            </a:r>
            <a:r>
              <a:rPr lang="en-US" sz="2400" baseline="-25000" dirty="0" smtClean="0"/>
              <a:t>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GROUP BY </a:t>
            </a:r>
            <a:r>
              <a:rPr lang="en-US" sz="2400" dirty="0" smtClean="0"/>
              <a:t>the attributes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baseline="-25000" dirty="0" smtClean="0"/>
              <a:t> </a:t>
            </a: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Apply condition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to each group (may have aggregates)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 Compute aggregates in S and return the result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45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EFFA-C79D-4CA6-BC1B-EBA359CCE9EC}" type="slidenum">
              <a:rPr lang="en-US"/>
              <a:pPr/>
              <a:t>16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</a:t>
            </a:r>
            <a:r>
              <a:rPr lang="en-US" dirty="0" err="1"/>
              <a:t>v.s</a:t>
            </a:r>
            <a:r>
              <a:rPr lang="en-US" dirty="0"/>
              <a:t>. Nested Query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42614"/>
            <a:ext cx="7772400" cy="2209800"/>
          </a:xfrm>
        </p:spPr>
        <p:txBody>
          <a:bodyPr/>
          <a:lstStyle/>
          <a:p>
            <a:r>
              <a:rPr lang="en-US" dirty="0"/>
              <a:t>Find authors who wrote </a:t>
            </a:r>
            <a:r>
              <a:rPr lang="en-US" dirty="0">
                <a:latin typeface="Symbol" charset="2"/>
              </a:rPr>
              <a:t>³</a:t>
            </a:r>
            <a:r>
              <a:rPr lang="en-US" dirty="0"/>
              <a:t> 10 documents:</a:t>
            </a:r>
          </a:p>
          <a:p>
            <a:r>
              <a:rPr lang="en-US" dirty="0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38200" y="4048026"/>
            <a:ext cx="836639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Author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Wrote.url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Wrote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&gt;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10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838200" y="1668629"/>
            <a:ext cx="3717684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Author(</a:t>
            </a:r>
            <a:r>
              <a:rPr lang="en-US" sz="2400" u="sng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login</a:t>
            </a:r>
            <a:r>
              <a:rPr lang="en-US" sz="24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Wrote(login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url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9893300" y="4129084"/>
            <a:ext cx="10795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>
                <a:latin typeface="+mj-lt"/>
              </a:rPr>
              <a:t>This is</a:t>
            </a:r>
            <a:br>
              <a:rPr lang="en-US">
                <a:latin typeface="+mj-lt"/>
              </a:rPr>
            </a:br>
            <a:r>
              <a:rPr lang="en-US">
                <a:latin typeface="+mj-lt"/>
              </a:rPr>
              <a:t>SQL by</a:t>
            </a:r>
            <a:br>
              <a:rPr lang="en-US">
                <a:latin typeface="+mj-lt"/>
              </a:rPr>
            </a:br>
            <a:r>
              <a:rPr lang="en-US">
                <a:latin typeface="+mj-lt"/>
              </a:rPr>
              <a:t>a novice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3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  <p:bldP spid="164873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BD1-4CEC-473C-A992-0164528D1046}" type="slidenum">
              <a:rPr lang="en-US"/>
              <a:pPr/>
              <a:t>17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</a:t>
            </a:r>
            <a:r>
              <a:rPr lang="en-US" dirty="0" err="1"/>
              <a:t>v.s</a:t>
            </a:r>
            <a:r>
              <a:rPr lang="en-US" dirty="0"/>
              <a:t>. Nested Query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all authors who wrote at least 10 documents:</a:t>
            </a:r>
          </a:p>
          <a:p>
            <a:r>
              <a:rPr lang="en-US" dirty="0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838200" y="3161320"/>
            <a:ext cx="669285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Author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Wrote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Wrote.login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W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rote.url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&gt; 10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784788" y="5509071"/>
            <a:ext cx="6746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No need for </a:t>
            </a:r>
            <a:r>
              <a:rPr lang="en-US" sz="2400" dirty="0">
                <a:solidFill>
                  <a:schemeClr val="accent2"/>
                </a:solidFill>
              </a:rPr>
              <a:t>DISTINCT</a:t>
            </a:r>
            <a:r>
              <a:rPr lang="en-US" sz="2400" dirty="0"/>
              <a:t>: automatically from </a:t>
            </a:r>
            <a:r>
              <a:rPr lang="en-US" sz="2400" dirty="0">
                <a:solidFill>
                  <a:schemeClr val="accent2"/>
                </a:solidFill>
              </a:rPr>
              <a:t>GROUP BY</a:t>
            </a:r>
          </a:p>
        </p:txBody>
      </p:sp>
      <p:sp>
        <p:nvSpPr>
          <p:cNvPr id="2" name="Rectangle 1"/>
          <p:cNvSpPr/>
          <p:nvPr/>
        </p:nvSpPr>
        <p:spPr>
          <a:xfrm>
            <a:off x="8674079" y="3190036"/>
            <a:ext cx="15367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This is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SQL  by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an expert</a:t>
            </a:r>
          </a:p>
        </p:txBody>
      </p:sp>
    </p:spTree>
    <p:extLst>
      <p:ext uri="{BB962C8B-B14F-4D97-AF65-F5344CB8AC3E}">
        <p14:creationId xmlns:p14="http://schemas.microsoft.com/office/powerpoint/2010/main" val="16497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vs. Nested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way is more efficient?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Attempt #1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i="1" dirty="0" smtClean="0"/>
              <a:t>With nested: </a:t>
            </a:r>
            <a:r>
              <a:rPr lang="en-US" dirty="0" smtClean="0"/>
              <a:t>How many times do we do a SFW query over all of the Wrote relations?</a:t>
            </a:r>
          </a:p>
          <a:p>
            <a:endParaRPr lang="en-US" dirty="0"/>
          </a:p>
          <a:p>
            <a:r>
              <a:rPr lang="en-US" dirty="0" smtClean="0"/>
              <a:t>Attempt #2- </a:t>
            </a:r>
            <a:r>
              <a:rPr lang="en-US" i="1" dirty="0" smtClean="0"/>
              <a:t>With group-by</a:t>
            </a:r>
            <a:r>
              <a:rPr lang="en-US" dirty="0" smtClean="0"/>
              <a:t>: How about when written this way?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1275" y="5801380"/>
            <a:ext cx="660052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With GROUP BY can be </a:t>
            </a:r>
            <a:r>
              <a:rPr lang="en-US" sz="2800" b="1" u="sng" dirty="0" smtClean="0">
                <a:latin typeface="+mj-lt"/>
              </a:rPr>
              <a:t>much</a:t>
            </a:r>
            <a:r>
              <a:rPr lang="en-US" sz="2800" dirty="0" smtClean="0">
                <a:latin typeface="+mj-lt"/>
              </a:rPr>
              <a:t> more efficient!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33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26831" y="1709739"/>
            <a:ext cx="4736123" cy="1385154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Activity-3-1.ipynb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6831" y="3247293"/>
            <a:ext cx="4736123" cy="138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hlinkClick r:id="rId2" action="ppaction://hlinkfile"/>
              </a:rPr>
              <a:t>Activity-3-2.ipynb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Aggregation operators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GROUP BY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GROUP BY: with HAVING, semantics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Fancy SQL Pt. </a:t>
            </a:r>
            <a:r>
              <a:rPr lang="en-US" dirty="0">
                <a:latin typeface="+mj-lt"/>
              </a:rPr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93A-BDA9-4DDC-BF9B-58FC7DF60248}" type="slidenum">
              <a:rPr lang="en-US"/>
              <a:pPr/>
              <a:t>3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084982" y="1904999"/>
            <a:ext cx="353173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COUNT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(*)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78601" y="4572971"/>
            <a:ext cx="441959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+mj-lt"/>
              </a:rPr>
              <a:t>Except </a:t>
            </a:r>
            <a:r>
              <a:rPr lang="en-US" sz="2400" i="1" smtClean="0">
                <a:latin typeface="+mj-lt"/>
              </a:rPr>
              <a:t>COUNT, </a:t>
            </a:r>
            <a:r>
              <a:rPr lang="en-US" sz="2400" i="1" dirty="0">
                <a:latin typeface="+mj-lt"/>
              </a:rPr>
              <a:t>all aggregations apply to a single attribute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838200" y="1904999"/>
            <a:ext cx="446147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AVG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maker = “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Toyota”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838200" y="3657601"/>
            <a:ext cx="816106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charset="0"/>
              <a:buChar char="•"/>
            </a:pPr>
            <a:r>
              <a:rPr lang="en-US" sz="2800" dirty="0"/>
              <a:t>SQL supports several </a:t>
            </a:r>
            <a:r>
              <a:rPr lang="en-US" sz="2800" b="1" dirty="0"/>
              <a:t>aggregation</a:t>
            </a:r>
            <a:r>
              <a:rPr lang="en-US" sz="2800" dirty="0"/>
              <a:t> </a:t>
            </a:r>
            <a:r>
              <a:rPr lang="en-US" sz="2800" dirty="0" smtClean="0"/>
              <a:t>operations:</a:t>
            </a:r>
          </a:p>
          <a:p>
            <a:pPr marL="914400" lvl="1" indent="-457200" eaLnBrk="0" hangingPunct="0">
              <a:buFont typeface="Arial" charset="0"/>
              <a:buChar char="•"/>
            </a:pPr>
            <a:r>
              <a:rPr lang="en-US" sz="2800" dirty="0" smtClean="0"/>
              <a:t>SUM, COUNT, MIN, MAX, AVG</a:t>
            </a:r>
            <a:endParaRPr lang="en-US" sz="2800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  <p:bldP spid="1771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6AAF-1074-4920-99E0-9D21388DB79E}" type="slidenum">
              <a:rPr lang="en-US"/>
              <a:pPr/>
              <a:t>4</a:t>
            </a:fld>
            <a:endParaRPr lang="en-US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825500" y="1941733"/>
            <a:ext cx="843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en-US" sz="2800" dirty="0"/>
              <a:t>COUNT </a:t>
            </a:r>
            <a:r>
              <a:rPr lang="en-US" sz="2800" dirty="0" smtClean="0"/>
              <a:t>applies </a:t>
            </a:r>
            <a:r>
              <a:rPr lang="en-US" sz="2800" dirty="0"/>
              <a:t>to duplicates, unless otherwise </a:t>
            </a:r>
            <a:r>
              <a:rPr lang="en-US" sz="2800" dirty="0" smtClean="0"/>
              <a:t>stated</a:t>
            </a:r>
            <a:endParaRPr lang="en-US" sz="2800" dirty="0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854988" y="2823189"/>
            <a:ext cx="446147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COUNT(category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5906593" y="2823189"/>
            <a:ext cx="270400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i="1" dirty="0" smtClean="0">
                <a:latin typeface="+mj-lt"/>
              </a:rPr>
              <a:t>Note: Same </a:t>
            </a:r>
            <a:r>
              <a:rPr lang="en-US" i="1" dirty="0">
                <a:latin typeface="+mj-lt"/>
              </a:rPr>
              <a:t>as </a:t>
            </a:r>
            <a:r>
              <a:rPr lang="en-US" i="1" dirty="0" smtClean="0">
                <a:latin typeface="+mj-lt"/>
              </a:rPr>
              <a:t>COUNT(*).  Why?</a:t>
            </a:r>
            <a:endParaRPr lang="en-US" i="1" dirty="0">
              <a:latin typeface="+mj-lt"/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838200" y="4343400"/>
            <a:ext cx="31481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dirty="0"/>
              <a:t>We probably want: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838200" y="5169932"/>
            <a:ext cx="594906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Aggregation: </a:t>
            </a:r>
            <a:r>
              <a:rPr lang="en-US" dirty="0" smtClean="0"/>
              <a:t>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  <p:bldP spid="178180" grpId="0" animBg="1"/>
      <p:bldP spid="178181" grpId="0" animBg="1"/>
      <p:bldP spid="178182" grpId="0"/>
      <p:bldP spid="1781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6CE4-223D-4721-B0AF-061C56D01E44}" type="slidenum">
              <a:rPr lang="en-US"/>
              <a:pPr/>
              <a:t>5</a:t>
            </a:fld>
            <a:endParaRPr 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838200" y="1891736"/>
            <a:ext cx="7622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Purchase(product, date, price, quantity)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838200" y="3060701"/>
            <a:ext cx="539121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838200" y="4737100"/>
            <a:ext cx="539121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‘bagel’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51700" y="4046324"/>
            <a:ext cx="3371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What do these mean?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nimBg="1"/>
      <p:bldP spid="17920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3D0A-9BCB-460A-B87C-22D150A4087A}" type="slidenum">
              <a:rPr lang="en-US"/>
              <a:pPr/>
              <a:t>6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Aggregations</a:t>
            </a: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3084472" y="1546840"/>
            <a:ext cx="17001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Purchase</a:t>
            </a:r>
          </a:p>
        </p:txBody>
      </p:sp>
      <p:graphicFrame>
        <p:nvGraphicFramePr>
          <p:cNvPr id="18027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2143"/>
              </p:ext>
            </p:extLst>
          </p:nvPr>
        </p:nvGraphicFramePr>
        <p:xfrm>
          <a:off x="3155950" y="2191544"/>
          <a:ext cx="5880100" cy="2489200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0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0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00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838200" y="5105341"/>
            <a:ext cx="537209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‘bagel’</a:t>
            </a:r>
          </a:p>
        </p:txBody>
      </p:sp>
      <p:sp>
        <p:nvSpPr>
          <p:cNvPr id="180273" name="AutoShape 49"/>
          <p:cNvSpPr>
            <a:spLocks noChangeArrowheads="1"/>
          </p:cNvSpPr>
          <p:nvPr/>
        </p:nvSpPr>
        <p:spPr bwMode="auto">
          <a:xfrm>
            <a:off x="6584176" y="5400645"/>
            <a:ext cx="1041400" cy="609720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7883992" y="5418239"/>
            <a:ext cx="3508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50  (= </a:t>
            </a:r>
            <a:r>
              <a:rPr lang="en-US" sz="2800" dirty="0" smtClean="0"/>
              <a:t>1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800" dirty="0" smtClean="0"/>
              <a:t>20 + 1.50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800" dirty="0" smtClean="0"/>
              <a:t>20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72" grpId="0" animBg="1"/>
      <p:bldP spid="180273" grpId="0" animBg="1"/>
      <p:bldP spid="180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683-2E2F-4C51-A164-2F22C9DE3054}" type="slidenum">
              <a:rPr lang="en-US" sz="2400"/>
              <a:pPr/>
              <a:t>7</a:t>
            </a:fld>
            <a:endParaRPr lang="en-US" sz="240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and Aggregation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838200" y="3007611"/>
            <a:ext cx="833458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product,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SUM(price * quantity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038609" y="5722003"/>
            <a:ext cx="41147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Let’s see what this means…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9438481" y="3007611"/>
            <a:ext cx="24336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total sales after 10/1/2005 per product.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38200" y="1770546"/>
            <a:ext cx="7622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Purchase(product, date, price, quantity)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81253" grpId="0"/>
      <p:bldP spid="1812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6053-BFB1-44E9-9605-58935677B8A9}" type="slidenum">
              <a:rPr lang="en-US"/>
              <a:pPr/>
              <a:t>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and Aggregation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838200" y="2654300"/>
            <a:ext cx="10515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1</a:t>
            </a:r>
            <a:r>
              <a:rPr lang="en-US" sz="2800" dirty="0"/>
              <a:t>. Compute the </a:t>
            </a:r>
            <a:r>
              <a:rPr lang="en-US" sz="2800" dirty="0">
                <a:solidFill>
                  <a:schemeClr val="accent2"/>
                </a:solidFill>
              </a:rPr>
              <a:t>FROM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WHERE</a:t>
            </a:r>
            <a:r>
              <a:rPr lang="en-US" sz="2800" dirty="0"/>
              <a:t> </a:t>
            </a:r>
            <a:r>
              <a:rPr lang="en-US" sz="2800" dirty="0" smtClean="0"/>
              <a:t>clauses</a:t>
            </a:r>
            <a:endParaRPr lang="en-US" sz="2800" dirty="0"/>
          </a:p>
          <a:p>
            <a:pPr eaLnBrk="0" hangingPunct="0"/>
            <a:endParaRPr lang="en-US" sz="2800" dirty="0"/>
          </a:p>
          <a:p>
            <a:pPr eaLnBrk="0" hangingPunct="0"/>
            <a:endParaRPr lang="en-US" sz="2800" dirty="0" smtClean="0"/>
          </a:p>
          <a:p>
            <a:pPr eaLnBrk="0" hangingPunct="0"/>
            <a:r>
              <a:rPr lang="en-US" sz="2800" dirty="0" smtClean="0"/>
              <a:t>2</a:t>
            </a:r>
            <a:r>
              <a:rPr lang="en-US" sz="2800" dirty="0"/>
              <a:t>. Group by the attributes in the </a:t>
            </a:r>
            <a:r>
              <a:rPr lang="en-US" sz="2800" dirty="0" smtClean="0">
                <a:solidFill>
                  <a:schemeClr val="accent2"/>
                </a:solidFill>
              </a:rPr>
              <a:t>GROUP BY</a:t>
            </a:r>
            <a:endParaRPr lang="en-US" sz="2800" dirty="0">
              <a:solidFill>
                <a:schemeClr val="accent2"/>
              </a:solidFill>
            </a:endParaRPr>
          </a:p>
          <a:p>
            <a:pPr eaLnBrk="0" hangingPunct="0"/>
            <a:endParaRPr lang="en-US" sz="2800" dirty="0"/>
          </a:p>
          <a:p>
            <a:pPr eaLnBrk="0" hangingPunct="0"/>
            <a:endParaRPr lang="en-US" sz="2800" dirty="0" smtClean="0"/>
          </a:p>
          <a:p>
            <a:pPr eaLnBrk="0" hangingPunct="0"/>
            <a:r>
              <a:rPr lang="en-US" sz="2800" dirty="0" smtClean="0"/>
              <a:t>3</a:t>
            </a:r>
            <a:r>
              <a:rPr lang="en-US" sz="2800" dirty="0"/>
              <a:t>. Compute the </a:t>
            </a:r>
            <a:r>
              <a:rPr lang="en-US" sz="2800" dirty="0">
                <a:solidFill>
                  <a:schemeClr val="accent2"/>
                </a:solidFill>
              </a:rPr>
              <a:t>SELECT</a:t>
            </a:r>
            <a:r>
              <a:rPr lang="en-US" sz="2800" dirty="0"/>
              <a:t> clause: grouped attributes and </a:t>
            </a:r>
            <a:r>
              <a:rPr lang="en-US" sz="2800" dirty="0" smtClean="0"/>
              <a:t>aggregates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690688"/>
            <a:ext cx="4092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latin typeface="+mj-lt"/>
              </a:rPr>
              <a:t>Semantics of the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/>
          </a:bodyPr>
          <a:lstStyle/>
          <a:p>
            <a:r>
              <a:rPr lang="en-US" dirty="0"/>
              <a:t>1. Compute the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clauses</a:t>
            </a:r>
            <a:endParaRPr lang="en-US" sz="3200" dirty="0"/>
          </a:p>
        </p:txBody>
      </p:sp>
      <p:graphicFrame>
        <p:nvGraphicFramePr>
          <p:cNvPr id="18335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0053"/>
              </p:ext>
            </p:extLst>
          </p:nvPr>
        </p:nvGraphicFramePr>
        <p:xfrm>
          <a:off x="3638550" y="3807618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2095500" y="4431386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1" y="1760656"/>
            <a:ext cx="732689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5500" y="4062054"/>
            <a:ext cx="740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840</Words>
  <Application>Microsoft Office PowerPoint</Application>
  <PresentationFormat>Widescreen</PresentationFormat>
  <Paragraphs>286</Paragraphs>
  <Slides>19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Menlo</vt:lpstr>
      <vt:lpstr>Symbol</vt:lpstr>
      <vt:lpstr>Times New Roman</vt:lpstr>
      <vt:lpstr>Office Theme</vt:lpstr>
      <vt:lpstr>Lectures 6: Introduction to SQL 5</vt:lpstr>
      <vt:lpstr>What you will learn about in this section</vt:lpstr>
      <vt:lpstr>Aggregation</vt:lpstr>
      <vt:lpstr>Aggregation: COUNT</vt:lpstr>
      <vt:lpstr>More Examples</vt:lpstr>
      <vt:lpstr>Simple Aggregations</vt:lpstr>
      <vt:lpstr>Grouping and Aggregation</vt:lpstr>
      <vt:lpstr>Grouping and Aggregation</vt:lpstr>
      <vt:lpstr>1. Compute the FROM and WHERE clauses</vt:lpstr>
      <vt:lpstr>2. Group by the attributes in the GROUP BY</vt:lpstr>
      <vt:lpstr>3. Compute the SELECT clause: grouped attributes and aggregates</vt:lpstr>
      <vt:lpstr>GROUP BY v.s. Nested Quereis</vt:lpstr>
      <vt:lpstr>HAVING Clause</vt:lpstr>
      <vt:lpstr>General form of Grouping and Aggregation</vt:lpstr>
      <vt:lpstr>General form of Grouping and Aggregation</vt:lpstr>
      <vt:lpstr>Group-by v.s. Nested Query</vt:lpstr>
      <vt:lpstr>Group-by v.s. Nested Query</vt:lpstr>
      <vt:lpstr>Group-by vs. Nested Query</vt:lpstr>
      <vt:lpstr>Activity-3-1.ipynb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257</cp:revision>
  <dcterms:created xsi:type="dcterms:W3CDTF">2015-09-12T15:05:51Z</dcterms:created>
  <dcterms:modified xsi:type="dcterms:W3CDTF">2018-02-07T14:17:56Z</dcterms:modified>
</cp:coreProperties>
</file>