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7" r:id="rId2"/>
    <p:sldId id="412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427" r:id="rId11"/>
    <p:sldId id="428" r:id="rId12"/>
    <p:sldId id="332" r:id="rId13"/>
    <p:sldId id="335" r:id="rId14"/>
    <p:sldId id="337" r:id="rId15"/>
    <p:sldId id="429" r:id="rId16"/>
    <p:sldId id="430" r:id="rId17"/>
    <p:sldId id="431" r:id="rId18"/>
    <p:sldId id="432" r:id="rId19"/>
    <p:sldId id="42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8"/>
    <p:restoredTop sz="93945"/>
  </p:normalViewPr>
  <p:slideViewPr>
    <p:cSldViewPr snapToGrid="0" snapToObjects="1">
      <p:cViewPr varScale="1">
        <p:scale>
          <a:sx n="82" d="100"/>
          <a:sy n="82" d="100"/>
        </p:scale>
        <p:origin x="141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4DB4B4-F88A-A045-ABD5-7624204FA17F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FC2BF-AFBC-2D4F-9C77-81B715142B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78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C2510-E658-4176-9BC5-3335DBD0E44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5774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1AD065-7167-487D-84C4-7B47B901E43C}" type="slidenum">
              <a:rPr lang="en-US"/>
              <a:pPr/>
              <a:t>10</a:t>
            </a:fld>
            <a:endParaRPr lang="en-US"/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5337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1AD065-7167-487D-84C4-7B47B901E43C}" type="slidenum">
              <a:rPr lang="en-US"/>
              <a:pPr/>
              <a:t>11</a:t>
            </a:fld>
            <a:endParaRPr lang="en-US"/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3350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EDB32-9059-411C-B470-4F17C612DB19}" type="slidenum">
              <a:rPr lang="en-US"/>
              <a:pPr/>
              <a:t>12</a:t>
            </a:fld>
            <a:endParaRPr lang="en-US"/>
          </a:p>
        </p:txBody>
      </p:sp>
      <p:sp>
        <p:nvSpPr>
          <p:cNvPr id="2385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2789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732A3D-8256-43D1-9D37-64AE574CDA46}" type="slidenum">
              <a:rPr lang="en-US"/>
              <a:pPr/>
              <a:t>13</a:t>
            </a:fld>
            <a:endParaRPr lang="en-US"/>
          </a:p>
        </p:txBody>
      </p:sp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8516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D73612-B2B7-415B-BD0B-C3DDB45ED59C}" type="slidenum">
              <a:rPr lang="en-US"/>
              <a:pPr/>
              <a:t>14</a:t>
            </a:fld>
            <a:endParaRPr lang="en-US"/>
          </a:p>
        </p:txBody>
      </p:sp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0354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D73612-B2B7-415B-BD0B-C3DDB45ED59C}" type="slidenum">
              <a:rPr lang="en-US"/>
              <a:pPr/>
              <a:t>15</a:t>
            </a:fld>
            <a:endParaRPr lang="en-US"/>
          </a:p>
        </p:txBody>
      </p:sp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1125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7E0670-3023-4BB7-A747-16ED1710E089}" type="slidenum">
              <a:rPr lang="en-US"/>
              <a:pPr/>
              <a:t>16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335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EAE8DC-4C15-40A1-B210-B3F44905FF19}" type="slidenum">
              <a:rPr lang="en-US"/>
              <a:pPr/>
              <a:t>17</a:t>
            </a:fld>
            <a:endParaRPr lang="en-US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258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7C9EC-6344-46D0-ADA9-294A7D3D533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64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C0E02B-ACB9-47AA-97EC-D40AD3B49C47}" type="slidenum">
              <a:rPr lang="en-US"/>
              <a:pPr/>
              <a:t>3</a:t>
            </a:fld>
            <a:endParaRPr lang="en-US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1307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6EA1FD-D7DE-487C-A13B-48CB7B3FCB1B}" type="slidenum">
              <a:rPr lang="en-US"/>
              <a:pPr/>
              <a:t>4</a:t>
            </a:fld>
            <a:endParaRPr lang="en-US"/>
          </a:p>
        </p:txBody>
      </p:sp>
      <p:sp>
        <p:nvSpPr>
          <p:cNvPr id="23142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459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9AD5BE-2861-4996-A59C-547EA546E5CC}" type="slidenum">
              <a:rPr lang="en-US"/>
              <a:pPr/>
              <a:t>5</a:t>
            </a:fld>
            <a:endParaRPr lang="en-US"/>
          </a:p>
        </p:txBody>
      </p:sp>
      <p:sp>
        <p:nvSpPr>
          <p:cNvPr id="23245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5684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6C2B3F-2EE9-48CD-B642-AB6348E9EFC4}" type="slidenum">
              <a:rPr lang="en-US"/>
              <a:pPr/>
              <a:t>6</a:t>
            </a:fld>
            <a:endParaRPr lang="en-US"/>
          </a:p>
        </p:txBody>
      </p:sp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026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0CD93C-A1AB-4F9D-A73F-E272AA11FBB9}" type="slidenum">
              <a:rPr lang="en-US"/>
              <a:pPr/>
              <a:t>7</a:t>
            </a:fld>
            <a:endParaRPr lang="en-US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9207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587893-6C22-4EAA-8362-768E961E3E74}" type="slidenum">
              <a:rPr lang="en-US"/>
              <a:pPr/>
              <a:t>8</a:t>
            </a:fld>
            <a:endParaRPr lang="en-US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307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1AD065-7167-487D-84C4-7B47B901E43C}" type="slidenum">
              <a:rPr lang="en-US"/>
              <a:pPr/>
              <a:t>9</a:t>
            </a:fld>
            <a:endParaRPr lang="en-US"/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6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725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40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90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2FFB4CD0-E1CF-4347-8A81-77586409F3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967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63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87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51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831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54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1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66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FEA7-45D8-2D44-B4D3-34CB831CBB98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F012-ACAC-A44E-A9B3-4984D8786B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110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1FEA7-45D8-2D44-B4D3-34CB831CBB98}" type="datetimeFigureOut">
              <a:rPr lang="en-US" smtClean="0"/>
              <a:pPr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F012-ACAC-A44E-A9B3-4984D8786B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80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Lecture_1_1.ipynb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00095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Lectures 6:</a:t>
            </a:r>
            <a:br>
              <a:rPr lang="en-US" dirty="0" smtClean="0"/>
            </a:br>
            <a:r>
              <a:rPr lang="en-US" dirty="0" smtClean="0"/>
              <a:t>Introduction to SQL 5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183358" y="4539678"/>
            <a:ext cx="78252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Lecture and activity contents are based on what Prof Chris </a:t>
            </a:r>
            <a:r>
              <a:rPr lang="en-US" sz="2400" dirty="0" err="1"/>
              <a:t>Ré</a:t>
            </a:r>
            <a:endParaRPr lang="en-US" sz="2400" dirty="0"/>
          </a:p>
          <a:p>
            <a:r>
              <a:rPr lang="en-US" sz="2400" dirty="0"/>
              <a:t>used in his CS 145 in the fall 2016 </a:t>
            </a:r>
            <a:r>
              <a:rPr lang="en-US" sz="2400" dirty="0" smtClean="0"/>
              <a:t>term with permission.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oup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731408"/>
              </p:ext>
            </p:extLst>
          </p:nvPr>
        </p:nvGraphicFramePr>
        <p:xfrm>
          <a:off x="240440" y="3939002"/>
          <a:ext cx="4381500" cy="1981200"/>
        </p:xfrm>
        <a:graphic>
          <a:graphicData uri="http://schemas.openxmlformats.org/drawingml/2006/table">
            <a:tbl>
              <a:tblPr/>
              <a:tblGrid>
                <a:gridCol w="10953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953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953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869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Product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Quantity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69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10/21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5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10/25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5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10/3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69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10/10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7AEB7-BA22-4EB6-A91B-7EA529618DD9}" type="slidenum">
              <a:rPr lang="en-US"/>
              <a:pPr/>
              <a:t>10</a:t>
            </a:fld>
            <a:endParaRPr 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806450" y="622300"/>
            <a:ext cx="10045700" cy="1143000"/>
          </a:xfrm>
        </p:spPr>
        <p:txBody>
          <a:bodyPr>
            <a:normAutofit/>
          </a:bodyPr>
          <a:lstStyle/>
          <a:p>
            <a:pPr eaLnBrk="0" hangingPunct="0"/>
            <a:r>
              <a:rPr lang="en-US" dirty="0"/>
              <a:t>2. Group by the attributes in the </a:t>
            </a:r>
            <a:r>
              <a:rPr lang="en-US" dirty="0">
                <a:solidFill>
                  <a:schemeClr val="accent2"/>
                </a:solidFill>
              </a:rPr>
              <a:t>GROUP BY</a:t>
            </a:r>
          </a:p>
        </p:txBody>
      </p:sp>
      <p:sp>
        <p:nvSpPr>
          <p:cNvPr id="5" name="AutoShape 79"/>
          <p:cNvSpPr>
            <a:spLocks noChangeArrowheads="1"/>
          </p:cNvSpPr>
          <p:nvPr/>
        </p:nvSpPr>
        <p:spPr bwMode="auto">
          <a:xfrm>
            <a:off x="4952050" y="4431385"/>
            <a:ext cx="905874" cy="733663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C0C0C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06450" y="2094051"/>
            <a:ext cx="7288409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Menlo" charset="0"/>
                <a:ea typeface="Menlo" charset="0"/>
                <a:cs typeface="Menlo" charset="0"/>
              </a:rPr>
              <a:t>SELECT  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  <a:latin typeface="Menlo" charset="0"/>
                <a:ea typeface="Menlo" charset="0"/>
                <a:cs typeface="Menlo" charset="0"/>
              </a:rPr>
              <a:t>product, SUM(price*quantity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Menlo" charset="0"/>
                <a:ea typeface="Menlo" charset="0"/>
                <a:cs typeface="Menlo" charset="0"/>
              </a:rPr>
              <a:t>) AS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Menlo" charset="0"/>
                <a:ea typeface="Menlo" charset="0"/>
                <a:cs typeface="Menlo" charset="0"/>
              </a:rPr>
              <a:t>TotalSales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Menlo" charset="0"/>
                <a:ea typeface="Menlo" charset="0"/>
                <a:cs typeface="Menlo" charset="0"/>
              </a:rPr>
              <a:t>FROM    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  <a:latin typeface="Menlo" charset="0"/>
                <a:ea typeface="Menlo" charset="0"/>
                <a:cs typeface="Menlo" charset="0"/>
              </a:rPr>
              <a:t>Purchase</a:t>
            </a:r>
            <a:endParaRPr lang="en-US" dirty="0">
              <a:solidFill>
                <a:schemeClr val="bg1">
                  <a:lumMod val="85000"/>
                </a:schemeClr>
              </a:solidFill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Menlo" charset="0"/>
                <a:ea typeface="Menlo" charset="0"/>
                <a:cs typeface="Menlo" charset="0"/>
              </a:rPr>
              <a:t>WHERE   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  <a:latin typeface="Menlo" charset="0"/>
                <a:ea typeface="Menlo" charset="0"/>
                <a:cs typeface="Menlo" charset="0"/>
              </a:rPr>
              <a:t>date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Menlo" charset="0"/>
                <a:ea typeface="Menlo" charset="0"/>
                <a:cs typeface="Menlo" charset="0"/>
              </a:rPr>
              <a:t>&gt; ‘10/1/2005’</a:t>
            </a:r>
          </a:p>
          <a:p>
            <a:pPr eaLnBrk="0" hangingPunct="0"/>
            <a:r>
              <a:rPr lang="en-US" dirty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GROUP BY 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product</a:t>
            </a:r>
            <a:endParaRPr lang="en-US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709524" y="4073486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GROUP BY </a:t>
            </a:r>
            <a:endParaRPr lang="en-US" dirty="0"/>
          </a:p>
        </p:txBody>
      </p:sp>
      <p:graphicFrame>
        <p:nvGraphicFramePr>
          <p:cNvPr id="12" name="Group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775747"/>
              </p:ext>
            </p:extLst>
          </p:nvPr>
        </p:nvGraphicFramePr>
        <p:xfrm>
          <a:off x="6096000" y="3939002"/>
          <a:ext cx="4381500" cy="1981200"/>
        </p:xfrm>
        <a:graphic>
          <a:graphicData uri="http://schemas.openxmlformats.org/drawingml/2006/table">
            <a:tbl>
              <a:tblPr/>
              <a:tblGrid>
                <a:gridCol w="10953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953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953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Product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Quantity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698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10/21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592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10/25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592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10/3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69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10/10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6885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7AEB7-BA22-4EB6-A91B-7EA529618DD9}" type="slidenum">
              <a:rPr lang="en-US"/>
              <a:pPr/>
              <a:t>11</a:t>
            </a:fld>
            <a:endParaRPr 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806450" y="622300"/>
            <a:ext cx="10045700" cy="1143000"/>
          </a:xfrm>
        </p:spPr>
        <p:txBody>
          <a:bodyPr>
            <a:normAutofit fontScale="90000"/>
          </a:bodyPr>
          <a:lstStyle/>
          <a:p>
            <a:pPr eaLnBrk="0" hangingPunct="0"/>
            <a:r>
              <a:rPr lang="en-US" dirty="0"/>
              <a:t>3. Compute the </a:t>
            </a:r>
            <a:r>
              <a:rPr lang="en-US" dirty="0">
                <a:solidFill>
                  <a:schemeClr val="accent2"/>
                </a:solidFill>
              </a:rPr>
              <a:t>SELECT</a:t>
            </a:r>
            <a:r>
              <a:rPr lang="en-US" dirty="0"/>
              <a:t> clause: grouped attributes and </a:t>
            </a:r>
            <a:r>
              <a:rPr lang="en-US" dirty="0" smtClean="0"/>
              <a:t>aggregates</a:t>
            </a:r>
            <a:endParaRPr lang="en-US" dirty="0"/>
          </a:p>
        </p:txBody>
      </p:sp>
      <p:sp>
        <p:nvSpPr>
          <p:cNvPr id="5" name="AutoShape 79"/>
          <p:cNvSpPr>
            <a:spLocks noChangeArrowheads="1"/>
          </p:cNvSpPr>
          <p:nvPr/>
        </p:nvSpPr>
        <p:spPr bwMode="auto">
          <a:xfrm>
            <a:off x="6453610" y="4300000"/>
            <a:ext cx="905874" cy="733663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C0C0C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06450" y="1986284"/>
            <a:ext cx="7272281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product, SUM(price*quantity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) AS </a:t>
            </a:r>
            <a:r>
              <a:rPr lang="en-US" dirty="0" err="1">
                <a:latin typeface="Menlo" charset="0"/>
                <a:ea typeface="Menlo" charset="0"/>
                <a:cs typeface="Menlo" charset="0"/>
              </a:rPr>
              <a:t>TotalSales</a:t>
            </a:r>
            <a:endParaRPr lang="en-US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Menlo" charset="0"/>
                <a:ea typeface="Menlo" charset="0"/>
                <a:cs typeface="Menlo" charset="0"/>
              </a:rPr>
              <a:t>FROM    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  <a:latin typeface="Menlo" charset="0"/>
                <a:ea typeface="Menlo" charset="0"/>
                <a:cs typeface="Menlo" charset="0"/>
              </a:rPr>
              <a:t>Purchase</a:t>
            </a:r>
            <a:endParaRPr lang="en-US" dirty="0">
              <a:solidFill>
                <a:schemeClr val="bg1">
                  <a:lumMod val="85000"/>
                </a:schemeClr>
              </a:solidFill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Menlo" charset="0"/>
                <a:ea typeface="Menlo" charset="0"/>
                <a:cs typeface="Menlo" charset="0"/>
              </a:rPr>
              <a:t>WHERE   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  <a:latin typeface="Menlo" charset="0"/>
                <a:ea typeface="Menlo" charset="0"/>
                <a:cs typeface="Menlo" charset="0"/>
              </a:rPr>
              <a:t>date 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Menlo" charset="0"/>
                <a:ea typeface="Menlo" charset="0"/>
                <a:cs typeface="Menlo" charset="0"/>
              </a:rPr>
              <a:t>&gt; ‘10/1/2005’</a:t>
            </a:r>
          </a:p>
          <a:p>
            <a:pPr eaLnBrk="0" hangingPunct="0"/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Menlo" charset="0"/>
                <a:ea typeface="Menlo" charset="0"/>
                <a:cs typeface="Menlo" charset="0"/>
              </a:rPr>
              <a:t>GROUP BY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  <a:latin typeface="Menlo" charset="0"/>
                <a:ea typeface="Menlo" charset="0"/>
                <a:cs typeface="Menlo" charset="0"/>
              </a:rPr>
              <a:t>product</a:t>
            </a:r>
            <a:endParaRPr lang="en-US" dirty="0">
              <a:solidFill>
                <a:schemeClr val="bg1">
                  <a:lumMod val="85000"/>
                </a:schemeClr>
              </a:solidFill>
              <a:latin typeface="Menlo" charset="0"/>
              <a:ea typeface="Menlo" charset="0"/>
              <a:cs typeface="Menlo" charset="0"/>
            </a:endParaRPr>
          </a:p>
        </p:txBody>
      </p:sp>
      <p:graphicFrame>
        <p:nvGraphicFramePr>
          <p:cNvPr id="7" name="Group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216580"/>
              </p:ext>
            </p:extLst>
          </p:nvPr>
        </p:nvGraphicFramePr>
        <p:xfrm>
          <a:off x="7771442" y="3776079"/>
          <a:ext cx="3429000" cy="1803401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01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Product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TotalSales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01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6340981" y="3930668"/>
            <a:ext cx="10185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endParaRPr lang="en-US" dirty="0"/>
          </a:p>
        </p:txBody>
      </p:sp>
      <p:graphicFrame>
        <p:nvGraphicFramePr>
          <p:cNvPr id="12" name="Group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99711"/>
              </p:ext>
            </p:extLst>
          </p:nvPr>
        </p:nvGraphicFramePr>
        <p:xfrm>
          <a:off x="806450" y="3776079"/>
          <a:ext cx="4381500" cy="1981200"/>
        </p:xfrm>
        <a:graphic>
          <a:graphicData uri="http://schemas.openxmlformats.org/drawingml/2006/table">
            <a:tbl>
              <a:tblPr/>
              <a:tblGrid>
                <a:gridCol w="10953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953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953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Product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Quantity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698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10/21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592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10/25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592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10/3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69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10/10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761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799A-A04E-4773-B15B-034B0121996E}" type="slidenum">
              <a:rPr lang="en-US"/>
              <a:pPr/>
              <a:t>12</a:t>
            </a:fld>
            <a:endParaRPr lang="en-US"/>
          </a:p>
        </p:txBody>
      </p:sp>
      <p:sp>
        <p:nvSpPr>
          <p:cNvPr id="1966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09800" y="358492"/>
            <a:ext cx="7772400" cy="1143000"/>
          </a:xfrm>
        </p:spPr>
        <p:txBody>
          <a:bodyPr/>
          <a:lstStyle/>
          <a:p>
            <a:r>
              <a:rPr lang="en-US"/>
              <a:t>GROUP BY </a:t>
            </a:r>
            <a:r>
              <a:rPr lang="en-US" dirty="0" err="1"/>
              <a:t>v.s</a:t>
            </a:r>
            <a:r>
              <a:rPr lang="en-US" dirty="0"/>
              <a:t>. Nested </a:t>
            </a:r>
            <a:r>
              <a:rPr lang="en-US" dirty="0" err="1"/>
              <a:t>Quereis</a:t>
            </a:r>
            <a:endParaRPr lang="en-US" dirty="0"/>
          </a:p>
        </p:txBody>
      </p:sp>
      <p:sp>
        <p:nvSpPr>
          <p:cNvPr id="196616" name="Text Box 1032"/>
          <p:cNvSpPr txBox="1">
            <a:spLocks noChangeArrowheads="1"/>
          </p:cNvSpPr>
          <p:nvPr/>
        </p:nvSpPr>
        <p:spPr bwMode="auto">
          <a:xfrm>
            <a:off x="1008382" y="1685919"/>
            <a:ext cx="9668031" cy="15696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product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, Sum(price*quantity) </a:t>
            </a: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AS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TotalSales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Purchase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date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&gt; ‘10/1/2005’</a:t>
            </a:r>
          </a:p>
          <a:p>
            <a:pPr eaLnBrk="0" hangingPunct="0"/>
            <a:r>
              <a:rPr lang="en-US" sz="2400" dirty="0">
                <a:solidFill>
                  <a:srgbClr val="FF5050"/>
                </a:solidFill>
                <a:latin typeface="Menlo" charset="0"/>
                <a:ea typeface="Menlo" charset="0"/>
                <a:cs typeface="Menlo" charset="0"/>
              </a:rPr>
              <a:t>GROUP BY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product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96618" name="Text Box 1034"/>
          <p:cNvSpPr txBox="1">
            <a:spLocks noChangeArrowheads="1"/>
          </p:cNvSpPr>
          <p:nvPr/>
        </p:nvSpPr>
        <p:spPr bwMode="auto">
          <a:xfrm>
            <a:off x="1008382" y="3673781"/>
            <a:ext cx="9668031" cy="267765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 DISTINCT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x.product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, </a:t>
            </a:r>
            <a:endParaRPr lang="en-US" sz="2400" dirty="0" smtClean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(</a:t>
            </a: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Sum(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y.price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*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y.quantity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)</a:t>
            </a:r>
            <a:br>
              <a:rPr lang="en-US" sz="2400" dirty="0">
                <a:latin typeface="Menlo" charset="0"/>
                <a:ea typeface="Menlo" charset="0"/>
                <a:cs typeface="Menlo" charset="0"/>
              </a:rPr>
            </a:b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     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 Purchase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y</a:t>
            </a:r>
            <a:br>
              <a:rPr lang="en-US" sz="2400" dirty="0">
                <a:latin typeface="Menlo" charset="0"/>
                <a:ea typeface="Menlo" charset="0"/>
                <a:cs typeface="Menlo" charset="0"/>
              </a:rPr>
            </a:b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  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x.product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= 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y.product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br>
              <a:rPr lang="en-US" sz="2400" dirty="0">
                <a:latin typeface="Menlo" charset="0"/>
                <a:ea typeface="Menlo" charset="0"/>
                <a:cs typeface="Menlo" charset="0"/>
              </a:rPr>
            </a:b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      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AND 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y.date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&gt; ‘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10/1/2005’) 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AS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TotalSales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Purchase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x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x.date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&gt; ‘10/1/2005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’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6" grpId="0" animBg="1"/>
      <p:bldP spid="1966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2735-C9B9-4325-BCC9-0EAC5E63928C}" type="slidenum">
              <a:rPr lang="en-US"/>
              <a:pPr/>
              <a:t>13</a:t>
            </a:fld>
            <a:endParaRPr lang="en-US"/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HAVING Clause</a:t>
            </a:r>
          </a:p>
        </p:txBody>
      </p:sp>
      <p:sp>
        <p:nvSpPr>
          <p:cNvPr id="186372" name="Text Box 4"/>
          <p:cNvSpPr txBox="1">
            <a:spLocks noChangeArrowheads="1"/>
          </p:cNvSpPr>
          <p:nvPr/>
        </p:nvSpPr>
        <p:spPr bwMode="auto">
          <a:xfrm>
            <a:off x="8305800" y="2360063"/>
            <a:ext cx="29337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800" dirty="0">
                <a:latin typeface="+mj-lt"/>
              </a:rPr>
              <a:t>Same query as before, except that we consider only products that have more than</a:t>
            </a:r>
          </a:p>
          <a:p>
            <a:pPr eaLnBrk="0" hangingPunct="0"/>
            <a:r>
              <a:rPr lang="en-US" sz="2800" dirty="0">
                <a:latin typeface="+mj-lt"/>
              </a:rPr>
              <a:t>100 </a:t>
            </a:r>
            <a:r>
              <a:rPr lang="en-US" sz="2800" dirty="0" smtClean="0">
                <a:latin typeface="+mj-lt"/>
              </a:rPr>
              <a:t>buyers</a:t>
            </a:r>
            <a:endParaRPr lang="en-US" sz="2800" dirty="0">
              <a:latin typeface="+mj-lt"/>
            </a:endParaRPr>
          </a:p>
        </p:txBody>
      </p:sp>
      <p:sp>
        <p:nvSpPr>
          <p:cNvPr id="186373" name="Text Box 5"/>
          <p:cNvSpPr txBox="1">
            <a:spLocks noChangeArrowheads="1"/>
          </p:cNvSpPr>
          <p:nvPr/>
        </p:nvSpPr>
        <p:spPr bwMode="auto">
          <a:xfrm>
            <a:off x="838200" y="4809119"/>
            <a:ext cx="6576289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+mj-lt"/>
              </a:rPr>
              <a:t>HAVING </a:t>
            </a:r>
            <a:r>
              <a:rPr lang="en-US" sz="2400" dirty="0" smtClean="0">
                <a:latin typeface="+mj-lt"/>
              </a:rPr>
              <a:t>clauses </a:t>
            </a:r>
            <a:r>
              <a:rPr lang="en-US" sz="2400" dirty="0">
                <a:latin typeface="+mj-lt"/>
              </a:rPr>
              <a:t>contains conditions on </a:t>
            </a:r>
            <a:r>
              <a:rPr lang="en-US" sz="2400" b="1" dirty="0" smtClean="0">
                <a:latin typeface="+mj-lt"/>
              </a:rPr>
              <a:t>aggregates</a:t>
            </a:r>
            <a:endParaRPr lang="en-US" sz="2400" b="1" dirty="0">
              <a:latin typeface="+mj-lt"/>
            </a:endParaRPr>
          </a:p>
        </p:txBody>
      </p:sp>
      <p:sp>
        <p:nvSpPr>
          <p:cNvPr id="11" name="Text Box 1032"/>
          <p:cNvSpPr txBox="1">
            <a:spLocks noChangeArrowheads="1"/>
          </p:cNvSpPr>
          <p:nvPr/>
        </p:nvSpPr>
        <p:spPr bwMode="auto">
          <a:xfrm>
            <a:off x="838200" y="2381482"/>
            <a:ext cx="7064755" cy="193899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product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,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SUM(price*quantity)</a:t>
            </a:r>
          </a:p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   Purchase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date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&gt; ‘10/1/2005’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GROUP BY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product</a:t>
            </a:r>
          </a:p>
          <a:p>
            <a:pPr eaLnBrk="0" hangingPunct="0"/>
            <a:r>
              <a:rPr lang="en-US" sz="2400" dirty="0" smtClean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HAVING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 SUM(quantity) &gt; 100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838200" y="5759429"/>
            <a:ext cx="7104253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400" i="1" dirty="0" smtClean="0">
                <a:latin typeface="+mj-lt"/>
              </a:rPr>
              <a:t>Whereas WHERE clauses condition on </a:t>
            </a:r>
            <a:r>
              <a:rPr lang="en-US" sz="2400" b="1" i="1" dirty="0" smtClean="0">
                <a:latin typeface="+mj-lt"/>
              </a:rPr>
              <a:t>individual tuples…</a:t>
            </a:r>
            <a:endParaRPr lang="en-US" sz="2400" b="1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2" grpId="0"/>
      <p:bldP spid="186373" grpId="0" animBg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6A94-9259-4A86-8439-1E49423A5C0C}" type="slidenum">
              <a:rPr lang="en-US"/>
              <a:pPr/>
              <a:t>14</a:t>
            </a:fld>
            <a:endParaRPr lang="en-US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64654"/>
            <a:ext cx="10515600" cy="1325563"/>
          </a:xfrm>
        </p:spPr>
        <p:txBody>
          <a:bodyPr>
            <a:normAutofit/>
          </a:bodyPr>
          <a:lstStyle/>
          <a:p>
            <a:r>
              <a:rPr lang="en-US"/>
              <a:t>General form of Grouping and Aggregation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4637361"/>
            <a:ext cx="10515600" cy="1228131"/>
          </a:xfrm>
        </p:spPr>
        <p:txBody>
          <a:bodyPr>
            <a:noAutofit/>
          </a:bodyPr>
          <a:lstStyle/>
          <a:p>
            <a:r>
              <a:rPr lang="en-US" sz="2400" dirty="0" smtClean="0"/>
              <a:t>S = </a:t>
            </a:r>
            <a:r>
              <a:rPr lang="en-US" sz="2400" dirty="0"/>
              <a:t>Can ONLY contain attributes a</a:t>
            </a:r>
            <a:r>
              <a:rPr lang="en-US" sz="2400" baseline="-25000" dirty="0"/>
              <a:t>1</a:t>
            </a:r>
            <a:r>
              <a:rPr lang="en-US" sz="2400" dirty="0"/>
              <a:t>,…,</a:t>
            </a:r>
            <a:r>
              <a:rPr lang="en-US" sz="2400" dirty="0" err="1"/>
              <a:t>a</a:t>
            </a:r>
            <a:r>
              <a:rPr lang="en-US" sz="2400" baseline="-25000" dirty="0" err="1"/>
              <a:t>k</a:t>
            </a:r>
            <a:r>
              <a:rPr lang="en-US" sz="2400" dirty="0"/>
              <a:t> and/or aggregates over other </a:t>
            </a:r>
            <a:r>
              <a:rPr lang="en-US" sz="2400" dirty="0" smtClean="0"/>
              <a:t>attributes</a:t>
            </a:r>
          </a:p>
          <a:p>
            <a:r>
              <a:rPr lang="en-US" sz="2400" dirty="0" smtClean="0"/>
              <a:t>C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/>
              <a:t>= is any condition on the attributes in R</a:t>
            </a:r>
            <a:r>
              <a:rPr lang="en-US" sz="2400" baseline="-25000" dirty="0"/>
              <a:t>1</a:t>
            </a:r>
            <a:r>
              <a:rPr lang="en-US" sz="2400" dirty="0"/>
              <a:t>,…,</a:t>
            </a:r>
            <a:r>
              <a:rPr lang="en-US" sz="2400" dirty="0" smtClean="0"/>
              <a:t>R</a:t>
            </a:r>
            <a:r>
              <a:rPr lang="en-US" sz="2400" baseline="-25000" dirty="0" smtClean="0"/>
              <a:t>n</a:t>
            </a:r>
          </a:p>
          <a:p>
            <a:r>
              <a:rPr lang="en-US" sz="2400" dirty="0" smtClean="0"/>
              <a:t>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/>
              <a:t>= is any condition on the aggregate expressions</a:t>
            </a:r>
          </a:p>
        </p:txBody>
      </p:sp>
      <p:sp>
        <p:nvSpPr>
          <p:cNvPr id="2" name="Rectangle 1"/>
          <p:cNvSpPr/>
          <p:nvPr/>
        </p:nvSpPr>
        <p:spPr>
          <a:xfrm>
            <a:off x="3956050" y="2002685"/>
            <a:ext cx="4279900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800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800" dirty="0" smtClean="0">
                <a:latin typeface="Menlo" charset="0"/>
                <a:ea typeface="Menlo" charset="0"/>
                <a:cs typeface="Menlo" charset="0"/>
              </a:rPr>
              <a:t>  S</a:t>
            </a:r>
            <a:endParaRPr lang="en-US" sz="2800" dirty="0">
              <a:latin typeface="Menlo" charset="0"/>
              <a:ea typeface="Menlo" charset="0"/>
              <a:cs typeface="Menlo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800" dirty="0">
                <a:latin typeface="Menlo" charset="0"/>
                <a:ea typeface="Menlo" charset="0"/>
                <a:cs typeface="Menlo" charset="0"/>
              </a:rPr>
              <a:t>     </a:t>
            </a:r>
            <a:r>
              <a:rPr lang="en-US" sz="2800" dirty="0" smtClean="0">
                <a:latin typeface="Menlo" charset="0"/>
                <a:ea typeface="Menlo" charset="0"/>
                <a:cs typeface="Menlo" charset="0"/>
              </a:rPr>
              <a:t>  R</a:t>
            </a:r>
            <a:r>
              <a:rPr lang="en-US" sz="2800" baseline="-25000" dirty="0" smtClean="0">
                <a:latin typeface="Menlo" charset="0"/>
                <a:ea typeface="Menlo" charset="0"/>
                <a:cs typeface="Menlo" charset="0"/>
              </a:rPr>
              <a:t>1</a:t>
            </a:r>
            <a:r>
              <a:rPr lang="en-US" sz="2800" dirty="0">
                <a:latin typeface="Menlo" charset="0"/>
                <a:ea typeface="Menlo" charset="0"/>
                <a:cs typeface="Menlo" charset="0"/>
              </a:rPr>
              <a:t>,…,R</a:t>
            </a:r>
            <a:r>
              <a:rPr lang="en-US" sz="2800" baseline="-25000" dirty="0">
                <a:latin typeface="Menlo" charset="0"/>
                <a:ea typeface="Menlo" charset="0"/>
                <a:cs typeface="Menlo" charset="0"/>
              </a:rPr>
              <a:t>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800" dirty="0">
                <a:latin typeface="Menlo" charset="0"/>
                <a:ea typeface="Menlo" charset="0"/>
                <a:cs typeface="Menlo" charset="0"/>
              </a:rPr>
              <a:t>    </a:t>
            </a:r>
            <a:r>
              <a:rPr lang="en-US" sz="2800" dirty="0" smtClean="0">
                <a:latin typeface="Menlo" charset="0"/>
                <a:ea typeface="Menlo" charset="0"/>
                <a:cs typeface="Menlo" charset="0"/>
              </a:rPr>
              <a:t>  C</a:t>
            </a:r>
            <a:r>
              <a:rPr lang="en-US" sz="2800" baseline="-25000" dirty="0" smtClean="0">
                <a:latin typeface="Menlo" charset="0"/>
                <a:ea typeface="Menlo" charset="0"/>
                <a:cs typeface="Menlo" charset="0"/>
              </a:rPr>
              <a:t>1</a:t>
            </a:r>
            <a:endParaRPr lang="en-US" sz="2800" baseline="-25000" dirty="0">
              <a:latin typeface="Menlo" charset="0"/>
              <a:ea typeface="Menlo" charset="0"/>
              <a:cs typeface="Menlo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GROUP BY</a:t>
            </a:r>
            <a:r>
              <a:rPr lang="en-US" sz="28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800" dirty="0" smtClean="0">
                <a:latin typeface="Menlo" charset="0"/>
                <a:ea typeface="Menlo" charset="0"/>
                <a:cs typeface="Menlo" charset="0"/>
              </a:rPr>
              <a:t>  a</a:t>
            </a:r>
            <a:r>
              <a:rPr lang="en-US" sz="2800" baseline="-25000" dirty="0" smtClean="0">
                <a:latin typeface="Menlo" charset="0"/>
                <a:ea typeface="Menlo" charset="0"/>
                <a:cs typeface="Menlo" charset="0"/>
              </a:rPr>
              <a:t>1</a:t>
            </a:r>
            <a:r>
              <a:rPr lang="en-US" sz="2800" dirty="0">
                <a:latin typeface="Menlo" charset="0"/>
                <a:ea typeface="Menlo" charset="0"/>
                <a:cs typeface="Menlo" charset="0"/>
              </a:rPr>
              <a:t>,…,</a:t>
            </a:r>
            <a:r>
              <a:rPr lang="en-US" sz="2800" dirty="0" err="1">
                <a:latin typeface="Menlo" charset="0"/>
                <a:ea typeface="Menlo" charset="0"/>
                <a:cs typeface="Menlo" charset="0"/>
              </a:rPr>
              <a:t>a</a:t>
            </a:r>
            <a:r>
              <a:rPr lang="en-US" sz="2800" baseline="-25000" dirty="0" err="1">
                <a:latin typeface="Menlo" charset="0"/>
                <a:ea typeface="Menlo" charset="0"/>
                <a:cs typeface="Menlo" charset="0"/>
              </a:rPr>
              <a:t>k</a:t>
            </a:r>
            <a:endParaRPr lang="en-US" sz="2800" baseline="-25000" dirty="0">
              <a:latin typeface="Menlo" charset="0"/>
              <a:ea typeface="Menlo" charset="0"/>
              <a:cs typeface="Menlo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HAVING</a:t>
            </a:r>
            <a:r>
              <a:rPr lang="en-US" sz="2800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800" dirty="0" smtClean="0">
                <a:latin typeface="Menlo" charset="0"/>
                <a:ea typeface="Menlo" charset="0"/>
                <a:cs typeface="Menlo" charset="0"/>
              </a:rPr>
              <a:t>  C</a:t>
            </a:r>
            <a:r>
              <a:rPr lang="en-US" sz="2800" baseline="-25000" dirty="0" smtClean="0">
                <a:latin typeface="Menlo" charset="0"/>
                <a:ea typeface="Menlo" charset="0"/>
                <a:cs typeface="Menlo" charset="0"/>
              </a:rPr>
              <a:t>2</a:t>
            </a:r>
            <a:endParaRPr lang="en-US" sz="2800" baseline="-250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986817" y="4264842"/>
            <a:ext cx="892488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Why?</a:t>
            </a:r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4347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16A94-9259-4A86-8439-1E49423A5C0C}" type="slidenum">
              <a:rPr lang="en-US"/>
              <a:pPr/>
              <a:t>15</a:t>
            </a:fld>
            <a:endParaRPr lang="en-US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64654"/>
            <a:ext cx="10515600" cy="1325563"/>
          </a:xfrm>
        </p:spPr>
        <p:txBody>
          <a:bodyPr>
            <a:normAutofit/>
          </a:bodyPr>
          <a:lstStyle/>
          <a:p>
            <a:r>
              <a:rPr lang="en-US"/>
              <a:t>General form of Grouping and Aggregation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3956050" y="1790217"/>
            <a:ext cx="4279900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S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R</a:t>
            </a:r>
            <a:r>
              <a:rPr lang="en-US" sz="2400" baseline="-25000" dirty="0" smtClean="0">
                <a:latin typeface="Menlo" charset="0"/>
                <a:ea typeface="Menlo" charset="0"/>
                <a:cs typeface="Menlo" charset="0"/>
              </a:rPr>
              <a:t>1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,…,R</a:t>
            </a:r>
            <a:r>
              <a:rPr lang="en-US" sz="2400" baseline="-25000" dirty="0">
                <a:latin typeface="Menlo" charset="0"/>
                <a:ea typeface="Menlo" charset="0"/>
                <a:cs typeface="Menlo" charset="0"/>
              </a:rPr>
              <a:t>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C</a:t>
            </a:r>
            <a:r>
              <a:rPr lang="en-US" sz="2400" baseline="-25000" dirty="0" smtClean="0">
                <a:latin typeface="Menlo" charset="0"/>
                <a:ea typeface="Menlo" charset="0"/>
                <a:cs typeface="Menlo" charset="0"/>
              </a:rPr>
              <a:t>1</a:t>
            </a:r>
            <a:endParaRPr lang="en-US" sz="2400" baseline="-25000" dirty="0">
              <a:latin typeface="Menlo" charset="0"/>
              <a:ea typeface="Menlo" charset="0"/>
              <a:cs typeface="Menlo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GROUP BY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a</a:t>
            </a:r>
            <a:r>
              <a:rPr lang="en-US" sz="2400" baseline="-25000" dirty="0" smtClean="0">
                <a:latin typeface="Menlo" charset="0"/>
                <a:ea typeface="Menlo" charset="0"/>
                <a:cs typeface="Menlo" charset="0"/>
              </a:rPr>
              <a:t>1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,…,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a</a:t>
            </a:r>
            <a:r>
              <a:rPr lang="en-US" sz="2400" baseline="-25000" dirty="0" err="1">
                <a:latin typeface="Menlo" charset="0"/>
                <a:ea typeface="Menlo" charset="0"/>
                <a:cs typeface="Menlo" charset="0"/>
              </a:rPr>
              <a:t>k</a:t>
            </a:r>
            <a:endParaRPr lang="en-US" sz="2400" baseline="-25000" dirty="0">
              <a:latin typeface="Menlo" charset="0"/>
              <a:ea typeface="Menlo" charset="0"/>
              <a:cs typeface="Menlo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HAVING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C</a:t>
            </a:r>
            <a:r>
              <a:rPr lang="en-US" sz="2400" baseline="-25000" dirty="0" smtClean="0">
                <a:latin typeface="Menlo" charset="0"/>
                <a:ea typeface="Menlo" charset="0"/>
                <a:cs typeface="Menlo" charset="0"/>
              </a:rPr>
              <a:t>2</a:t>
            </a:r>
            <a:endParaRPr lang="en-US" sz="2400" baseline="-250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2133601" y="3809998"/>
            <a:ext cx="8240486" cy="2605842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Arial"/>
              <a:buNone/>
            </a:pPr>
            <a:r>
              <a:rPr lang="en-US" sz="2400" dirty="0" smtClean="0"/>
              <a:t>Evaluation steps:</a:t>
            </a:r>
          </a:p>
          <a:p>
            <a:pPr marL="609600" indent="-609600">
              <a:buFontTx/>
              <a:buAutoNum type="arabicPeriod"/>
            </a:pPr>
            <a:r>
              <a:rPr lang="en-US" sz="2400" dirty="0" smtClean="0"/>
              <a:t>Evaluate </a:t>
            </a:r>
            <a:r>
              <a:rPr lang="en-US" sz="2400" dirty="0" smtClean="0">
                <a:solidFill>
                  <a:schemeClr val="accent2"/>
                </a:solidFill>
              </a:rPr>
              <a:t>FROM-WHERE</a:t>
            </a:r>
            <a:r>
              <a:rPr lang="en-US" sz="2400" dirty="0" smtClean="0"/>
              <a:t>: apply condition C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on the  attributes in R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,…,R</a:t>
            </a:r>
            <a:r>
              <a:rPr lang="en-US" sz="2400" baseline="-25000" dirty="0" smtClean="0"/>
              <a:t>n</a:t>
            </a:r>
            <a:endParaRPr lang="en-US" sz="2400" dirty="0" smtClean="0">
              <a:solidFill>
                <a:srgbClr val="000000"/>
              </a:solidFill>
            </a:endParaRPr>
          </a:p>
          <a:p>
            <a:pPr marL="609600" indent="-609600">
              <a:buFontTx/>
              <a:buAutoNum type="arabicPeriod"/>
            </a:pP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chemeClr val="accent2"/>
                </a:solidFill>
              </a:rPr>
              <a:t>GROUP BY </a:t>
            </a:r>
            <a:r>
              <a:rPr lang="en-US" sz="2400" dirty="0" smtClean="0"/>
              <a:t>the attributes 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,…,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k</a:t>
            </a:r>
            <a:r>
              <a:rPr lang="en-US" baseline="-25000" dirty="0" smtClean="0"/>
              <a:t> </a:t>
            </a:r>
            <a:endParaRPr lang="en-US" sz="2400" dirty="0" smtClean="0"/>
          </a:p>
          <a:p>
            <a:pPr marL="609600" indent="-609600">
              <a:buFontTx/>
              <a:buAutoNum type="arabicPeriod"/>
            </a:pP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Apply condition C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>
                <a:solidFill>
                  <a:srgbClr val="FF0000"/>
                </a:solidFill>
              </a:rPr>
              <a:t> to each group (may have aggregates)</a:t>
            </a:r>
          </a:p>
          <a:p>
            <a:pPr marL="609600" indent="-609600">
              <a:buFontTx/>
              <a:buAutoNum type="arabicPeriod"/>
            </a:pPr>
            <a:r>
              <a:rPr lang="en-US" sz="2400" dirty="0" smtClean="0"/>
              <a:t> Compute aggregates in S and return the result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0458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AEFFA-C79D-4CA6-BC1B-EBA359CCE9EC}" type="slidenum">
              <a:rPr lang="en-US"/>
              <a:pPr/>
              <a:t>16</a:t>
            </a:fld>
            <a:endParaRPr 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Group-by </a:t>
            </a:r>
            <a:r>
              <a:rPr lang="en-US" dirty="0" err="1"/>
              <a:t>v.s</a:t>
            </a:r>
            <a:r>
              <a:rPr lang="en-US" dirty="0"/>
              <a:t>. Nested Query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842614"/>
            <a:ext cx="7772400" cy="2209800"/>
          </a:xfrm>
        </p:spPr>
        <p:txBody>
          <a:bodyPr/>
          <a:lstStyle/>
          <a:p>
            <a:r>
              <a:rPr lang="en-US" dirty="0"/>
              <a:t>Find authors who wrote </a:t>
            </a:r>
            <a:r>
              <a:rPr lang="en-US" dirty="0">
                <a:latin typeface="Symbol" charset="2"/>
              </a:rPr>
              <a:t>³</a:t>
            </a:r>
            <a:r>
              <a:rPr lang="en-US" dirty="0"/>
              <a:t> 10 documents:</a:t>
            </a:r>
          </a:p>
          <a:p>
            <a:r>
              <a:rPr lang="en-US" dirty="0"/>
              <a:t>Attempt 1: with nested queries</a:t>
            </a:r>
          </a:p>
        </p:txBody>
      </p:sp>
      <p:sp>
        <p:nvSpPr>
          <p:cNvPr id="164869" name="Text Box 5"/>
          <p:cNvSpPr txBox="1">
            <a:spLocks noChangeArrowheads="1"/>
          </p:cNvSpPr>
          <p:nvPr/>
        </p:nvSpPr>
        <p:spPr bwMode="auto">
          <a:xfrm>
            <a:off x="838200" y="4048026"/>
            <a:ext cx="8366393" cy="230832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DISTINCT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Author.name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 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Author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 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COUNT(</a:t>
            </a:r>
          </a:p>
          <a:p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Wrote.url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/>
            </a:r>
            <a:br>
              <a:rPr lang="en-US" sz="2400" dirty="0">
                <a:latin typeface="Menlo" charset="0"/>
                <a:ea typeface="Menlo" charset="0"/>
                <a:cs typeface="Menlo" charset="0"/>
              </a:rPr>
            </a:b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  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 Wrote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/>
            </a:r>
            <a:br>
              <a:rPr lang="en-US" sz="2400" dirty="0">
                <a:latin typeface="Menlo" charset="0"/>
                <a:ea typeface="Menlo" charset="0"/>
                <a:cs typeface="Menlo" charset="0"/>
              </a:rPr>
            </a:b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  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Author.login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=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Wrote.login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)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&gt;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10</a:t>
            </a:r>
          </a:p>
        </p:txBody>
      </p:sp>
      <p:sp>
        <p:nvSpPr>
          <p:cNvPr id="164873" name="Rectangle 9"/>
          <p:cNvSpPr>
            <a:spLocks noChangeArrowheads="1"/>
          </p:cNvSpPr>
          <p:nvPr/>
        </p:nvSpPr>
        <p:spPr bwMode="auto">
          <a:xfrm>
            <a:off x="838200" y="1668629"/>
            <a:ext cx="3717684" cy="9048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Author(</a:t>
            </a:r>
            <a:r>
              <a:rPr lang="en-US" sz="2400" u="sng" err="1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login</a:t>
            </a:r>
            <a:r>
              <a:rPr lang="en-US" sz="240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name</a:t>
            </a: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)</a:t>
            </a:r>
          </a:p>
          <a:p>
            <a:pPr>
              <a:spcBef>
                <a:spcPct val="20000"/>
              </a:spcBef>
            </a:pP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Wrote(login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, url</a:t>
            </a:r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)</a:t>
            </a:r>
          </a:p>
        </p:txBody>
      </p:sp>
      <p:sp>
        <p:nvSpPr>
          <p:cNvPr id="2" name="Rectangle 1"/>
          <p:cNvSpPr/>
          <p:nvPr/>
        </p:nvSpPr>
        <p:spPr>
          <a:xfrm>
            <a:off x="9893300" y="4129084"/>
            <a:ext cx="1079500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>
                <a:latin typeface="+mj-lt"/>
              </a:rPr>
              <a:t>This is</a:t>
            </a:r>
            <a:br>
              <a:rPr lang="en-US">
                <a:latin typeface="+mj-lt"/>
              </a:rPr>
            </a:br>
            <a:r>
              <a:rPr lang="en-US">
                <a:latin typeface="+mj-lt"/>
              </a:rPr>
              <a:t>SQL by</a:t>
            </a:r>
            <a:br>
              <a:rPr lang="en-US">
                <a:latin typeface="+mj-lt"/>
              </a:rPr>
            </a:br>
            <a:r>
              <a:rPr lang="en-US">
                <a:latin typeface="+mj-lt"/>
              </a:rPr>
              <a:t>a novice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4639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9" grpId="0" animBg="1"/>
      <p:bldP spid="164873" grpId="0" animBg="1"/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B6BD1-4CEC-473C-A992-0164528D1046}" type="slidenum">
              <a:rPr lang="en-US"/>
              <a:pPr/>
              <a:t>17</a:t>
            </a:fld>
            <a:endParaRPr lang="en-US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Group-by </a:t>
            </a:r>
            <a:r>
              <a:rPr lang="en-US" dirty="0" err="1"/>
              <a:t>v.s</a:t>
            </a:r>
            <a:r>
              <a:rPr lang="en-US" dirty="0"/>
              <a:t>. Nested Query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Find all authors who wrote at least 10 documents:</a:t>
            </a:r>
          </a:p>
          <a:p>
            <a:r>
              <a:rPr lang="en-US" dirty="0"/>
              <a:t>Attempt 2: SQL style (with GROUP BY)</a:t>
            </a:r>
          </a:p>
        </p:txBody>
      </p:sp>
      <p:sp>
        <p:nvSpPr>
          <p:cNvPr id="195588" name="Text Box 4"/>
          <p:cNvSpPr txBox="1">
            <a:spLocks noChangeArrowheads="1"/>
          </p:cNvSpPr>
          <p:nvPr/>
        </p:nvSpPr>
        <p:spPr bwMode="auto">
          <a:xfrm>
            <a:off x="838200" y="3161320"/>
            <a:ext cx="6692858" cy="193899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Author.name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  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Author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, Wrote</a:t>
            </a:r>
          </a:p>
          <a:p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Author.login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=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Wrote.login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GROUP BY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Author.name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HAVING 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COUNT(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W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rote.url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) &gt; 10</a:t>
            </a:r>
          </a:p>
        </p:txBody>
      </p:sp>
      <p:sp>
        <p:nvSpPr>
          <p:cNvPr id="195590" name="Text Box 6"/>
          <p:cNvSpPr txBox="1">
            <a:spLocks noChangeArrowheads="1"/>
          </p:cNvSpPr>
          <p:nvPr/>
        </p:nvSpPr>
        <p:spPr bwMode="auto">
          <a:xfrm>
            <a:off x="784788" y="5509071"/>
            <a:ext cx="67462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No need for </a:t>
            </a:r>
            <a:r>
              <a:rPr lang="en-US" sz="2400" dirty="0">
                <a:solidFill>
                  <a:schemeClr val="accent2"/>
                </a:solidFill>
              </a:rPr>
              <a:t>DISTINCT</a:t>
            </a:r>
            <a:r>
              <a:rPr lang="en-US" sz="2400" dirty="0"/>
              <a:t>: automatically from </a:t>
            </a:r>
            <a:r>
              <a:rPr lang="en-US" sz="2400" dirty="0">
                <a:solidFill>
                  <a:schemeClr val="accent2"/>
                </a:solidFill>
              </a:rPr>
              <a:t>GROUP BY</a:t>
            </a:r>
          </a:p>
        </p:txBody>
      </p:sp>
      <p:sp>
        <p:nvSpPr>
          <p:cNvPr id="2" name="Rectangle 1"/>
          <p:cNvSpPr/>
          <p:nvPr/>
        </p:nvSpPr>
        <p:spPr>
          <a:xfrm>
            <a:off x="8674079" y="3190036"/>
            <a:ext cx="1536700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dirty="0">
                <a:latin typeface="+mj-lt"/>
              </a:rPr>
              <a:t>This is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SQL  by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an expert</a:t>
            </a:r>
          </a:p>
        </p:txBody>
      </p:sp>
    </p:spTree>
    <p:extLst>
      <p:ext uri="{BB962C8B-B14F-4D97-AF65-F5344CB8AC3E}">
        <p14:creationId xmlns:p14="http://schemas.microsoft.com/office/powerpoint/2010/main" val="1649740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8" grpId="0" animBg="1"/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Group-by vs. Nested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Which way is more efficient?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Attempt #1</a:t>
            </a:r>
            <a:r>
              <a:rPr lang="en-US" dirty="0"/>
              <a:t>-</a:t>
            </a:r>
            <a:r>
              <a:rPr lang="en-US" dirty="0" smtClean="0"/>
              <a:t> </a:t>
            </a:r>
            <a:r>
              <a:rPr lang="en-US" i="1" dirty="0" smtClean="0"/>
              <a:t>With nested: </a:t>
            </a:r>
            <a:r>
              <a:rPr lang="en-US" dirty="0" smtClean="0"/>
              <a:t>How many times do we do a SFW query over all of the Wrote relations?</a:t>
            </a:r>
          </a:p>
          <a:p>
            <a:endParaRPr lang="en-US" dirty="0"/>
          </a:p>
          <a:p>
            <a:r>
              <a:rPr lang="en-US" dirty="0" smtClean="0"/>
              <a:t>Attempt #2- </a:t>
            </a:r>
            <a:r>
              <a:rPr lang="en-US" i="1" dirty="0" smtClean="0"/>
              <a:t>With group-by</a:t>
            </a:r>
            <a:r>
              <a:rPr lang="en-US" dirty="0" smtClean="0"/>
              <a:t>: How about when written this way?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21275" y="5801380"/>
            <a:ext cx="6600525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With GROUP BY can be </a:t>
            </a:r>
            <a:r>
              <a:rPr lang="en-US" sz="2800" b="1" u="sng" dirty="0" smtClean="0">
                <a:latin typeface="+mj-lt"/>
              </a:rPr>
              <a:t>much</a:t>
            </a:r>
            <a:r>
              <a:rPr lang="en-US" sz="2800" dirty="0" smtClean="0">
                <a:latin typeface="+mj-lt"/>
              </a:rPr>
              <a:t> more efficient!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83323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26831" y="1709739"/>
            <a:ext cx="4736123" cy="1385154"/>
          </a:xfrm>
        </p:spPr>
        <p:txBody>
          <a:bodyPr/>
          <a:lstStyle/>
          <a:p>
            <a:r>
              <a:rPr lang="en-US" dirty="0" smtClean="0">
                <a:hlinkClick r:id="rId2" action="ppaction://hlinkfile"/>
              </a:rPr>
              <a:t>Activity-3-1.ipynb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26831" y="3247293"/>
            <a:ext cx="4736123" cy="13851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hlinkClick r:id="rId2" action="ppaction://hlinkfile"/>
              </a:rPr>
              <a:t>Activity-3-2.ipynb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92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4661338"/>
            <a:ext cx="8610600" cy="88286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will learn about in this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17578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Aggregation operators</a:t>
            </a:r>
          </a:p>
          <a:p>
            <a:pPr marL="514350" indent="-514350"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GROUP BY</a:t>
            </a:r>
          </a:p>
          <a:p>
            <a:pPr marL="514350" indent="-514350"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GROUP BY: with HAVING, semantics</a:t>
            </a:r>
            <a:endParaRPr lang="en-US" dirty="0">
              <a:latin typeface="+mj-lt"/>
            </a:endParaRPr>
          </a:p>
          <a:p>
            <a:pPr marL="514350" indent="-514350"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ACTIVITY: Fancy SQL Pt. </a:t>
            </a:r>
            <a:r>
              <a:rPr lang="en-US" dirty="0">
                <a:latin typeface="+mj-lt"/>
              </a:rPr>
              <a:t>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A6B5-0D7C-48A8-B49A-953CF10F77E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06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B093A-BDA9-4DDC-BF9B-58FC7DF60248}" type="slidenum">
              <a:rPr lang="en-US"/>
              <a:pPr/>
              <a:t>3</a:t>
            </a:fld>
            <a:endParaRPr lang="en-US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Aggregation</a:t>
            </a:r>
          </a:p>
        </p:txBody>
      </p:sp>
      <p:sp>
        <p:nvSpPr>
          <p:cNvPr id="177155" name="Text Box 3"/>
          <p:cNvSpPr txBox="1">
            <a:spLocks noChangeArrowheads="1"/>
          </p:cNvSpPr>
          <p:nvPr/>
        </p:nvSpPr>
        <p:spPr bwMode="auto">
          <a:xfrm>
            <a:off x="6084982" y="1904999"/>
            <a:ext cx="3531736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COUNT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(*)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Product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year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&gt; 1995</a:t>
            </a:r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6578601" y="4572971"/>
            <a:ext cx="4419599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i="1">
                <a:latin typeface="+mj-lt"/>
              </a:rPr>
              <a:t>Except </a:t>
            </a:r>
            <a:r>
              <a:rPr lang="en-US" sz="2400" i="1" smtClean="0">
                <a:latin typeface="+mj-lt"/>
              </a:rPr>
              <a:t>COUNT, </a:t>
            </a:r>
            <a:r>
              <a:rPr lang="en-US" sz="2400" i="1" dirty="0">
                <a:latin typeface="+mj-lt"/>
              </a:rPr>
              <a:t>all aggregations apply to a single attribute</a:t>
            </a:r>
          </a:p>
        </p:txBody>
      </p:sp>
      <p:sp>
        <p:nvSpPr>
          <p:cNvPr id="177157" name="Text Box 5"/>
          <p:cNvSpPr txBox="1">
            <a:spLocks noChangeArrowheads="1"/>
          </p:cNvSpPr>
          <p:nvPr/>
        </p:nvSpPr>
        <p:spPr bwMode="auto">
          <a:xfrm>
            <a:off x="838200" y="1904999"/>
            <a:ext cx="4461478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AVG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(price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)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Product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maker = “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Toyota”</a:t>
            </a:r>
          </a:p>
        </p:txBody>
      </p:sp>
      <p:sp>
        <p:nvSpPr>
          <p:cNvPr id="177158" name="Text Box 6"/>
          <p:cNvSpPr txBox="1">
            <a:spLocks noChangeArrowheads="1"/>
          </p:cNvSpPr>
          <p:nvPr/>
        </p:nvSpPr>
        <p:spPr bwMode="auto">
          <a:xfrm>
            <a:off x="838200" y="3657601"/>
            <a:ext cx="8161064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eaLnBrk="0" hangingPunct="0">
              <a:buFont typeface="Arial" charset="0"/>
              <a:buChar char="•"/>
            </a:pPr>
            <a:r>
              <a:rPr lang="en-US" sz="2800" dirty="0"/>
              <a:t>SQL supports several </a:t>
            </a:r>
            <a:r>
              <a:rPr lang="en-US" sz="2800" b="1" dirty="0"/>
              <a:t>aggregation</a:t>
            </a:r>
            <a:r>
              <a:rPr lang="en-US" sz="2800" dirty="0"/>
              <a:t> </a:t>
            </a:r>
            <a:r>
              <a:rPr lang="en-US" sz="2800" dirty="0" smtClean="0"/>
              <a:t>operations:</a:t>
            </a:r>
          </a:p>
          <a:p>
            <a:pPr marL="914400" lvl="1" indent="-457200" eaLnBrk="0" hangingPunct="0">
              <a:buFont typeface="Arial" charset="0"/>
              <a:buChar char="•"/>
            </a:pPr>
            <a:r>
              <a:rPr lang="en-US" sz="2800" dirty="0" smtClean="0"/>
              <a:t>SUM, COUNT, MIN, MAX, AVG</a:t>
            </a:r>
            <a:endParaRPr lang="en-US" sz="2800" dirty="0"/>
          </a:p>
          <a:p>
            <a:pPr eaLnBrk="0" hangingPunct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6" grpId="0" animBg="1"/>
      <p:bldP spid="1771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56AAF-1074-4920-99E0-9D21388DB79E}" type="slidenum">
              <a:rPr lang="en-US"/>
              <a:pPr/>
              <a:t>4</a:t>
            </a:fld>
            <a:endParaRPr lang="en-US"/>
          </a:p>
        </p:txBody>
      </p:sp>
      <p:sp>
        <p:nvSpPr>
          <p:cNvPr id="178179" name="Text Box 3"/>
          <p:cNvSpPr txBox="1">
            <a:spLocks noChangeArrowheads="1"/>
          </p:cNvSpPr>
          <p:nvPr/>
        </p:nvSpPr>
        <p:spPr bwMode="auto">
          <a:xfrm>
            <a:off x="825500" y="1941733"/>
            <a:ext cx="843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0" hangingPunct="0">
              <a:buFont typeface="Arial" charset="0"/>
              <a:buChar char="•"/>
            </a:pPr>
            <a:r>
              <a:rPr lang="en-US" sz="2800" dirty="0"/>
              <a:t>COUNT </a:t>
            </a:r>
            <a:r>
              <a:rPr lang="en-US" sz="2800" dirty="0" smtClean="0"/>
              <a:t>applies </a:t>
            </a:r>
            <a:r>
              <a:rPr lang="en-US" sz="2800" dirty="0"/>
              <a:t>to duplicates, unless otherwise </a:t>
            </a:r>
            <a:r>
              <a:rPr lang="en-US" sz="2800" dirty="0" smtClean="0"/>
              <a:t>stated</a:t>
            </a:r>
            <a:endParaRPr lang="en-US" sz="2800" dirty="0"/>
          </a:p>
        </p:txBody>
      </p:sp>
      <p:sp>
        <p:nvSpPr>
          <p:cNvPr id="178180" name="Text Box 4"/>
          <p:cNvSpPr txBox="1">
            <a:spLocks noChangeArrowheads="1"/>
          </p:cNvSpPr>
          <p:nvPr/>
        </p:nvSpPr>
        <p:spPr bwMode="auto">
          <a:xfrm>
            <a:off x="854988" y="2823189"/>
            <a:ext cx="4461478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COUNT(category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) 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Product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year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&gt; 1995</a:t>
            </a:r>
          </a:p>
        </p:txBody>
      </p:sp>
      <p:sp>
        <p:nvSpPr>
          <p:cNvPr id="178181" name="Rectangle 5"/>
          <p:cNvSpPr>
            <a:spLocks noChangeArrowheads="1"/>
          </p:cNvSpPr>
          <p:nvPr/>
        </p:nvSpPr>
        <p:spPr bwMode="auto">
          <a:xfrm>
            <a:off x="5906593" y="2823189"/>
            <a:ext cx="2704007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eaLnBrk="0" hangingPunct="0"/>
            <a:r>
              <a:rPr lang="en-US" i="1" dirty="0" smtClean="0">
                <a:latin typeface="+mj-lt"/>
              </a:rPr>
              <a:t>Note: Same </a:t>
            </a:r>
            <a:r>
              <a:rPr lang="en-US" i="1" dirty="0">
                <a:latin typeface="+mj-lt"/>
              </a:rPr>
              <a:t>as </a:t>
            </a:r>
            <a:r>
              <a:rPr lang="en-US" i="1" dirty="0" smtClean="0">
                <a:latin typeface="+mj-lt"/>
              </a:rPr>
              <a:t>COUNT(*).  Why?</a:t>
            </a:r>
            <a:endParaRPr lang="en-US" i="1" dirty="0">
              <a:latin typeface="+mj-lt"/>
            </a:endParaRPr>
          </a:p>
        </p:txBody>
      </p:sp>
      <p:sp>
        <p:nvSpPr>
          <p:cNvPr id="178182" name="Rectangle 6"/>
          <p:cNvSpPr>
            <a:spLocks noChangeArrowheads="1"/>
          </p:cNvSpPr>
          <p:nvPr/>
        </p:nvSpPr>
        <p:spPr bwMode="auto">
          <a:xfrm>
            <a:off x="838200" y="4343400"/>
            <a:ext cx="314817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000" dirty="0"/>
              <a:t>We probably want:</a:t>
            </a:r>
          </a:p>
        </p:txBody>
      </p:sp>
      <p:sp>
        <p:nvSpPr>
          <p:cNvPr id="178183" name="Text Box 7"/>
          <p:cNvSpPr txBox="1">
            <a:spLocks noChangeArrowheads="1"/>
          </p:cNvSpPr>
          <p:nvPr/>
        </p:nvSpPr>
        <p:spPr bwMode="auto">
          <a:xfrm>
            <a:off x="838200" y="5169932"/>
            <a:ext cx="5949064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COUNT(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DISTINCT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category)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Product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year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&gt; 1995</a:t>
            </a:r>
          </a:p>
        </p:txBody>
      </p:sp>
      <p:sp>
        <p:nvSpPr>
          <p:cNvPr id="17818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Aggregation: </a:t>
            </a:r>
            <a:r>
              <a:rPr lang="en-US" dirty="0" smtClean="0"/>
              <a:t>COUNT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9" grpId="0"/>
      <p:bldP spid="178180" grpId="0" animBg="1"/>
      <p:bldP spid="178181" grpId="0" animBg="1"/>
      <p:bldP spid="178182" grpId="0"/>
      <p:bldP spid="17818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F6CE4-223D-4721-B0AF-061C56D01E44}" type="slidenum">
              <a:rPr lang="en-US"/>
              <a:pPr/>
              <a:t>5</a:t>
            </a:fld>
            <a:endParaRPr lang="en-US"/>
          </a:p>
        </p:txBody>
      </p:sp>
      <p:sp>
        <p:nvSpPr>
          <p:cNvPr id="179203" name="Text Box 3"/>
          <p:cNvSpPr txBox="1">
            <a:spLocks noChangeArrowheads="1"/>
          </p:cNvSpPr>
          <p:nvPr/>
        </p:nvSpPr>
        <p:spPr bwMode="auto">
          <a:xfrm>
            <a:off x="838200" y="1891736"/>
            <a:ext cx="7622600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Purchase(product, date, price, quantity)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Examples</a:t>
            </a:r>
          </a:p>
        </p:txBody>
      </p:sp>
      <p:sp>
        <p:nvSpPr>
          <p:cNvPr id="179205" name="Text Box 5"/>
          <p:cNvSpPr txBox="1">
            <a:spLocks noChangeArrowheads="1"/>
          </p:cNvSpPr>
          <p:nvPr/>
        </p:nvSpPr>
        <p:spPr bwMode="auto">
          <a:xfrm>
            <a:off x="838200" y="3060701"/>
            <a:ext cx="5391219" cy="83099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SUM(price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* quantity)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Purchase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79206" name="Text Box 6"/>
          <p:cNvSpPr txBox="1">
            <a:spLocks noChangeArrowheads="1"/>
          </p:cNvSpPr>
          <p:nvPr/>
        </p:nvSpPr>
        <p:spPr bwMode="auto">
          <a:xfrm>
            <a:off x="838200" y="4737100"/>
            <a:ext cx="5391219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SUM(price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* quantity)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Purchase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product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= ‘bagel’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251700" y="4046324"/>
            <a:ext cx="3371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What do these mean?</a:t>
            </a:r>
            <a:endParaRPr lang="en-US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5" grpId="0" animBg="1"/>
      <p:bldP spid="179206" grpId="0" animBg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53D0A-9BCB-460A-B87C-22D150A4087A}" type="slidenum">
              <a:rPr lang="en-US"/>
              <a:pPr/>
              <a:t>6</a:t>
            </a:fld>
            <a:endParaRPr lang="en-US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Aggregations</a:t>
            </a:r>
          </a:p>
        </p:txBody>
      </p:sp>
      <p:sp>
        <p:nvSpPr>
          <p:cNvPr id="180236" name="Rectangle 12"/>
          <p:cNvSpPr>
            <a:spLocks noChangeArrowheads="1"/>
          </p:cNvSpPr>
          <p:nvPr/>
        </p:nvSpPr>
        <p:spPr bwMode="auto">
          <a:xfrm>
            <a:off x="3084472" y="1546840"/>
            <a:ext cx="170014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accent2"/>
                </a:solidFill>
              </a:rPr>
              <a:t>Purchase</a:t>
            </a:r>
          </a:p>
        </p:txBody>
      </p:sp>
      <p:graphicFrame>
        <p:nvGraphicFramePr>
          <p:cNvPr id="180271" name="Group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72143"/>
              </p:ext>
            </p:extLst>
          </p:nvPr>
        </p:nvGraphicFramePr>
        <p:xfrm>
          <a:off x="3155950" y="2191544"/>
          <a:ext cx="5880100" cy="2489200"/>
        </p:xfrm>
        <a:graphic>
          <a:graphicData uri="http://schemas.openxmlformats.org/drawingml/2006/table">
            <a:tbl>
              <a:tblPr/>
              <a:tblGrid>
                <a:gridCol w="14700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700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700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7002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98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Product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Quantity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8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10/21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67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10/3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8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10/10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98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10/25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0272" name="Text Box 48"/>
          <p:cNvSpPr txBox="1">
            <a:spLocks noChangeArrowheads="1"/>
          </p:cNvSpPr>
          <p:nvPr/>
        </p:nvSpPr>
        <p:spPr bwMode="auto">
          <a:xfrm>
            <a:off x="838200" y="5105341"/>
            <a:ext cx="5372099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SUM(price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* quantity)</a:t>
            </a: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Purchase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product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= ‘bagel’</a:t>
            </a:r>
          </a:p>
        </p:txBody>
      </p:sp>
      <p:sp>
        <p:nvSpPr>
          <p:cNvPr id="180273" name="AutoShape 49"/>
          <p:cNvSpPr>
            <a:spLocks noChangeArrowheads="1"/>
          </p:cNvSpPr>
          <p:nvPr/>
        </p:nvSpPr>
        <p:spPr bwMode="auto">
          <a:xfrm>
            <a:off x="6584176" y="5400645"/>
            <a:ext cx="1041400" cy="609720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C0C0C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80274" name="Rectangle 50"/>
          <p:cNvSpPr>
            <a:spLocks noChangeArrowheads="1"/>
          </p:cNvSpPr>
          <p:nvPr/>
        </p:nvSpPr>
        <p:spPr bwMode="auto">
          <a:xfrm>
            <a:off x="7883992" y="5418239"/>
            <a:ext cx="35088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50  (= </a:t>
            </a:r>
            <a:r>
              <a:rPr lang="en-US" sz="2800" dirty="0" smtClean="0"/>
              <a:t>1</a:t>
            </a:r>
            <a:r>
              <a:rPr lang="en-US" sz="2800" dirty="0" smtClean="0">
                <a:latin typeface="Menlo" charset="0"/>
                <a:ea typeface="Menlo" charset="0"/>
                <a:cs typeface="Menlo" charset="0"/>
              </a:rPr>
              <a:t>*</a:t>
            </a:r>
            <a:r>
              <a:rPr lang="en-US" sz="2800" dirty="0" smtClean="0"/>
              <a:t>20 + 1.50</a:t>
            </a:r>
            <a:r>
              <a:rPr lang="en-US" sz="2800" dirty="0" smtClean="0">
                <a:latin typeface="Menlo" charset="0"/>
                <a:ea typeface="Menlo" charset="0"/>
                <a:cs typeface="Menlo" charset="0"/>
              </a:rPr>
              <a:t>*</a:t>
            </a:r>
            <a:r>
              <a:rPr lang="en-US" sz="2800" dirty="0" smtClean="0"/>
              <a:t>20</a:t>
            </a:r>
            <a:r>
              <a:rPr lang="en-US" sz="2800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72" grpId="0" animBg="1"/>
      <p:bldP spid="180273" grpId="0" animBg="1"/>
      <p:bldP spid="1802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74683-2E2F-4C51-A164-2F22C9DE3054}" type="slidenum">
              <a:rPr lang="en-US" sz="2400"/>
              <a:pPr/>
              <a:t>7</a:t>
            </a:fld>
            <a:endParaRPr lang="en-US" sz="2400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Grouping and Aggregation</a:t>
            </a:r>
          </a:p>
        </p:txBody>
      </p:sp>
      <p:sp>
        <p:nvSpPr>
          <p:cNvPr id="181252" name="Rectangle 4"/>
          <p:cNvSpPr>
            <a:spLocks noChangeArrowheads="1"/>
          </p:cNvSpPr>
          <p:nvPr/>
        </p:nvSpPr>
        <p:spPr bwMode="auto">
          <a:xfrm>
            <a:off x="838200" y="3007611"/>
            <a:ext cx="8334583" cy="193899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product,</a:t>
            </a:r>
          </a:p>
          <a:p>
            <a:pPr eaLnBrk="0" hangingPunct="0"/>
            <a:r>
              <a:rPr lang="en-US" sz="2400" dirty="0">
                <a:latin typeface="Menlo" charset="0"/>
                <a:ea typeface="Menlo" charset="0"/>
                <a:cs typeface="Menlo" charset="0"/>
              </a:rPr>
              <a:t>	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  SUM(price * quantity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) AS 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TotalSales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Purchase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  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date 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&gt; ‘10/1/2005’</a:t>
            </a:r>
          </a:p>
          <a:p>
            <a:pPr eaLnBrk="0" hangingPunct="0"/>
            <a:r>
              <a:rPr lang="en-US" sz="2400" dirty="0">
                <a:solidFill>
                  <a:srgbClr val="FF0066"/>
                </a:solidFill>
                <a:latin typeface="Menlo" charset="0"/>
                <a:ea typeface="Menlo" charset="0"/>
                <a:cs typeface="Menlo" charset="0"/>
              </a:rPr>
              <a:t>GROUP BY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product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81253" name="Text Box 5"/>
          <p:cNvSpPr txBox="1">
            <a:spLocks noChangeArrowheads="1"/>
          </p:cNvSpPr>
          <p:nvPr/>
        </p:nvSpPr>
        <p:spPr bwMode="auto">
          <a:xfrm>
            <a:off x="4038609" y="5722003"/>
            <a:ext cx="411478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>
                <a:latin typeface="+mj-lt"/>
              </a:rPr>
              <a:t>Let’s see what this means…</a:t>
            </a:r>
          </a:p>
        </p:txBody>
      </p:sp>
      <p:sp>
        <p:nvSpPr>
          <p:cNvPr id="181254" name="Rectangle 6"/>
          <p:cNvSpPr>
            <a:spLocks noChangeArrowheads="1"/>
          </p:cNvSpPr>
          <p:nvPr/>
        </p:nvSpPr>
        <p:spPr bwMode="auto">
          <a:xfrm>
            <a:off x="9438481" y="3007611"/>
            <a:ext cx="24336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Find total sales after 10/1/2005 per product.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838200" y="1770546"/>
            <a:ext cx="7622600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Purchase(product, date, price, quantity)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2" grpId="0" animBg="1"/>
      <p:bldP spid="181253" grpId="0"/>
      <p:bldP spid="1812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6053-BFB1-44E9-9605-58935677B8A9}" type="slidenum">
              <a:rPr lang="en-US"/>
              <a:pPr/>
              <a:t>8</a:t>
            </a:fld>
            <a:endParaRPr lang="en-US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Grouping and Aggregation</a:t>
            </a:r>
          </a:p>
        </p:txBody>
      </p:sp>
      <p:sp>
        <p:nvSpPr>
          <p:cNvPr id="182275" name="Text Box 3"/>
          <p:cNvSpPr txBox="1">
            <a:spLocks noChangeArrowheads="1"/>
          </p:cNvSpPr>
          <p:nvPr/>
        </p:nvSpPr>
        <p:spPr bwMode="auto">
          <a:xfrm>
            <a:off x="838200" y="2654300"/>
            <a:ext cx="105156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800" dirty="0" smtClean="0"/>
              <a:t>1</a:t>
            </a:r>
            <a:r>
              <a:rPr lang="en-US" sz="2800" dirty="0"/>
              <a:t>. Compute the </a:t>
            </a:r>
            <a:r>
              <a:rPr lang="en-US" sz="2800" dirty="0">
                <a:solidFill>
                  <a:schemeClr val="accent2"/>
                </a:solidFill>
              </a:rPr>
              <a:t>FROM</a:t>
            </a:r>
            <a:r>
              <a:rPr lang="en-US" sz="2800" dirty="0"/>
              <a:t> and </a:t>
            </a:r>
            <a:r>
              <a:rPr lang="en-US" sz="2800" dirty="0">
                <a:solidFill>
                  <a:schemeClr val="accent2"/>
                </a:solidFill>
              </a:rPr>
              <a:t>WHERE</a:t>
            </a:r>
            <a:r>
              <a:rPr lang="en-US" sz="2800" dirty="0"/>
              <a:t> </a:t>
            </a:r>
            <a:r>
              <a:rPr lang="en-US" sz="2800" dirty="0" smtClean="0"/>
              <a:t>clauses</a:t>
            </a:r>
            <a:endParaRPr lang="en-US" sz="2800" dirty="0"/>
          </a:p>
          <a:p>
            <a:pPr eaLnBrk="0" hangingPunct="0"/>
            <a:endParaRPr lang="en-US" sz="2800" dirty="0"/>
          </a:p>
          <a:p>
            <a:pPr eaLnBrk="0" hangingPunct="0"/>
            <a:endParaRPr lang="en-US" sz="2800" dirty="0" smtClean="0"/>
          </a:p>
          <a:p>
            <a:pPr eaLnBrk="0" hangingPunct="0"/>
            <a:r>
              <a:rPr lang="en-US" sz="2800" dirty="0" smtClean="0"/>
              <a:t>2</a:t>
            </a:r>
            <a:r>
              <a:rPr lang="en-US" sz="2800" dirty="0"/>
              <a:t>. Group by the attributes in the </a:t>
            </a:r>
            <a:r>
              <a:rPr lang="en-US" sz="2800" dirty="0" smtClean="0">
                <a:solidFill>
                  <a:schemeClr val="accent2"/>
                </a:solidFill>
              </a:rPr>
              <a:t>GROUP BY</a:t>
            </a:r>
            <a:endParaRPr lang="en-US" sz="2800" dirty="0">
              <a:solidFill>
                <a:schemeClr val="accent2"/>
              </a:solidFill>
            </a:endParaRPr>
          </a:p>
          <a:p>
            <a:pPr eaLnBrk="0" hangingPunct="0"/>
            <a:endParaRPr lang="en-US" sz="2800" dirty="0"/>
          </a:p>
          <a:p>
            <a:pPr eaLnBrk="0" hangingPunct="0"/>
            <a:endParaRPr lang="en-US" sz="2800" dirty="0" smtClean="0"/>
          </a:p>
          <a:p>
            <a:pPr eaLnBrk="0" hangingPunct="0"/>
            <a:r>
              <a:rPr lang="en-US" sz="2800" dirty="0" smtClean="0"/>
              <a:t>3</a:t>
            </a:r>
            <a:r>
              <a:rPr lang="en-US" sz="2800" dirty="0"/>
              <a:t>. Compute the </a:t>
            </a:r>
            <a:r>
              <a:rPr lang="en-US" sz="2800" dirty="0">
                <a:solidFill>
                  <a:schemeClr val="accent2"/>
                </a:solidFill>
              </a:rPr>
              <a:t>SELECT</a:t>
            </a:r>
            <a:r>
              <a:rPr lang="en-US" sz="2800" dirty="0"/>
              <a:t> clause: grouped attributes and </a:t>
            </a:r>
            <a:r>
              <a:rPr lang="en-US" sz="2800" dirty="0" smtClean="0"/>
              <a:t>aggregates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1690688"/>
            <a:ext cx="40923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>
                <a:latin typeface="+mj-lt"/>
              </a:rPr>
              <a:t>Semantics of the query: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7AEB7-BA22-4EB6-A91B-7EA529618DD9}" type="slidenum">
              <a:rPr lang="en-US"/>
              <a:pPr/>
              <a:t>9</a:t>
            </a:fld>
            <a:endParaRPr 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806450" y="622300"/>
            <a:ext cx="10045700" cy="1143000"/>
          </a:xfrm>
        </p:spPr>
        <p:txBody>
          <a:bodyPr>
            <a:normAutofit/>
          </a:bodyPr>
          <a:lstStyle/>
          <a:p>
            <a:r>
              <a:rPr lang="en-US" dirty="0"/>
              <a:t>1. Compute the </a:t>
            </a:r>
            <a:r>
              <a:rPr lang="en-US" dirty="0">
                <a:solidFill>
                  <a:schemeClr val="accent2"/>
                </a:solidFill>
              </a:rPr>
              <a:t>FROM</a:t>
            </a:r>
            <a:r>
              <a:rPr lang="en-US" dirty="0"/>
              <a:t> and </a:t>
            </a:r>
            <a:r>
              <a:rPr lang="en-US" dirty="0">
                <a:solidFill>
                  <a:schemeClr val="accent2"/>
                </a:solidFill>
              </a:rPr>
              <a:t>WHERE</a:t>
            </a:r>
            <a:r>
              <a:rPr lang="en-US" dirty="0"/>
              <a:t> clauses</a:t>
            </a:r>
            <a:endParaRPr lang="en-US" sz="3200" dirty="0"/>
          </a:p>
        </p:txBody>
      </p:sp>
      <p:graphicFrame>
        <p:nvGraphicFramePr>
          <p:cNvPr id="183354" name="Group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80053"/>
              </p:ext>
            </p:extLst>
          </p:nvPr>
        </p:nvGraphicFramePr>
        <p:xfrm>
          <a:off x="3638550" y="3807618"/>
          <a:ext cx="4381500" cy="1981200"/>
        </p:xfrm>
        <a:graphic>
          <a:graphicData uri="http://schemas.openxmlformats.org/drawingml/2006/table">
            <a:tbl>
              <a:tblPr/>
              <a:tblGrid>
                <a:gridCol w="10953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953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953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869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Product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Quantity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69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10/21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5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10/25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5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10/3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69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10/10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AutoShape 79"/>
          <p:cNvSpPr>
            <a:spLocks noChangeArrowheads="1"/>
          </p:cNvSpPr>
          <p:nvPr/>
        </p:nvSpPr>
        <p:spPr bwMode="auto">
          <a:xfrm>
            <a:off x="2095500" y="4431386"/>
            <a:ext cx="905874" cy="733663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C0C0C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06451" y="1760656"/>
            <a:ext cx="7326894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eaLnBrk="0" hangingPunct="0"/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Menlo" charset="0"/>
                <a:ea typeface="Menlo" charset="0"/>
                <a:cs typeface="Menlo" charset="0"/>
              </a:rPr>
              <a:t>SELECT  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  <a:latin typeface="Menlo" charset="0"/>
                <a:ea typeface="Menlo" charset="0"/>
                <a:cs typeface="Menlo" charset="0"/>
              </a:rPr>
              <a:t>product, SUM(price*quantity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Menlo" charset="0"/>
                <a:ea typeface="Menlo" charset="0"/>
                <a:cs typeface="Menlo" charset="0"/>
              </a:rPr>
              <a:t>) AS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Menlo" charset="0"/>
                <a:ea typeface="Menlo" charset="0"/>
                <a:cs typeface="Menlo" charset="0"/>
              </a:rPr>
              <a:t>TotalSales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    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Purchase</a:t>
            </a:r>
            <a:endParaRPr lang="en-US" dirty="0">
              <a:latin typeface="Menlo" charset="0"/>
              <a:ea typeface="Menlo" charset="0"/>
              <a:cs typeface="Menlo" charset="0"/>
            </a:endParaRPr>
          </a:p>
          <a:p>
            <a:pPr eaLnBrk="0" hangingPunct="0"/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    </a:t>
            </a:r>
            <a:r>
              <a:rPr lang="en-US" dirty="0" smtClean="0">
                <a:latin typeface="Menlo" charset="0"/>
                <a:ea typeface="Menlo" charset="0"/>
                <a:cs typeface="Menlo" charset="0"/>
              </a:rPr>
              <a:t>date </a:t>
            </a:r>
            <a:r>
              <a:rPr lang="en-US" dirty="0">
                <a:latin typeface="Menlo" charset="0"/>
                <a:ea typeface="Menlo" charset="0"/>
                <a:cs typeface="Menlo" charset="0"/>
              </a:rPr>
              <a:t>&gt; ‘10/1/2005’</a:t>
            </a:r>
          </a:p>
          <a:p>
            <a:pPr eaLnBrk="0" hangingPunct="0"/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Menlo" charset="0"/>
                <a:ea typeface="Menlo" charset="0"/>
                <a:cs typeface="Menlo" charset="0"/>
              </a:rPr>
              <a:t>GROUP BY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  <a:latin typeface="Menlo" charset="0"/>
                <a:ea typeface="Menlo" charset="0"/>
                <a:cs typeface="Menlo" charset="0"/>
              </a:rPr>
              <a:t>product</a:t>
            </a:r>
            <a:endParaRPr lang="en-US" dirty="0">
              <a:solidFill>
                <a:schemeClr val="bg1">
                  <a:lumMod val="85000"/>
                </a:schemeClr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95500" y="4062054"/>
            <a:ext cx="740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3904</TotalTime>
  <Words>840</Words>
  <Application>Microsoft Office PowerPoint</Application>
  <PresentationFormat>Widescreen</PresentationFormat>
  <Paragraphs>286</Paragraphs>
  <Slides>19</Slides>
  <Notes>17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Menlo</vt:lpstr>
      <vt:lpstr>Symbol</vt:lpstr>
      <vt:lpstr>Times New Roman</vt:lpstr>
      <vt:lpstr>Office Theme</vt:lpstr>
      <vt:lpstr>Lectures 6: Introduction to SQL 5</vt:lpstr>
      <vt:lpstr>What you will learn about in this section</vt:lpstr>
      <vt:lpstr>Aggregation</vt:lpstr>
      <vt:lpstr>Aggregation: COUNT</vt:lpstr>
      <vt:lpstr>More Examples</vt:lpstr>
      <vt:lpstr>Simple Aggregations</vt:lpstr>
      <vt:lpstr>Grouping and Aggregation</vt:lpstr>
      <vt:lpstr>Grouping and Aggregation</vt:lpstr>
      <vt:lpstr>1. Compute the FROM and WHERE clauses</vt:lpstr>
      <vt:lpstr>2. Group by the attributes in the GROUP BY</vt:lpstr>
      <vt:lpstr>3. Compute the SELECT clause: grouped attributes and aggregates</vt:lpstr>
      <vt:lpstr>GROUP BY v.s. Nested Quereis</vt:lpstr>
      <vt:lpstr>HAVING Clause</vt:lpstr>
      <vt:lpstr>General form of Grouping and Aggregation</vt:lpstr>
      <vt:lpstr>General form of Grouping and Aggregation</vt:lpstr>
      <vt:lpstr>Group-by v.s. Nested Query</vt:lpstr>
      <vt:lpstr>Group-by v.s. Nested Query</vt:lpstr>
      <vt:lpstr>Group-by vs. Nested Query</vt:lpstr>
      <vt:lpstr>Activity-3-1.ipynb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Lectures 2&amp;3: Introduction to SQL</dc:title>
  <dc:creator>Alex Ratner</dc:creator>
  <cp:lastModifiedBy>Xiannong Meng</cp:lastModifiedBy>
  <cp:revision>257</cp:revision>
  <dcterms:created xsi:type="dcterms:W3CDTF">2015-09-12T15:05:51Z</dcterms:created>
  <dcterms:modified xsi:type="dcterms:W3CDTF">2018-02-07T14:17:56Z</dcterms:modified>
</cp:coreProperties>
</file>