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403" r:id="rId3"/>
    <p:sldId id="404" r:id="rId4"/>
    <p:sldId id="341" r:id="rId5"/>
    <p:sldId id="436" r:id="rId6"/>
    <p:sldId id="354" r:id="rId7"/>
    <p:sldId id="356" r:id="rId8"/>
    <p:sldId id="357" r:id="rId9"/>
    <p:sldId id="358" r:id="rId10"/>
    <p:sldId id="359" r:id="rId11"/>
    <p:sldId id="361" r:id="rId12"/>
    <p:sldId id="438" r:id="rId13"/>
    <p:sldId id="362" r:id="rId14"/>
    <p:sldId id="363" r:id="rId15"/>
    <p:sldId id="440" r:id="rId16"/>
    <p:sldId id="366" r:id="rId17"/>
    <p:sldId id="437" r:id="rId18"/>
    <p:sldId id="3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C69EB-C3EE-4167-9D19-2D3B25BCB404}" type="slidenum">
              <a:rPr lang="en-US"/>
              <a:pPr/>
              <a:t>11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94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C69EB-C3EE-4167-9D19-2D3B25BCB404}" type="slidenum">
              <a:rPr lang="en-US"/>
              <a:pPr/>
              <a:t>12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2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A1A98-B9CB-4B22-9355-B7137C3D055D}" type="slidenum">
              <a:rPr lang="en-US"/>
              <a:pPr/>
              <a:t>13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61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DD09C-D1BD-4088-978B-E55F385BC749}" type="slidenum">
              <a:rPr lang="en-US"/>
              <a:pPr/>
              <a:t>14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BDD09C-D1BD-4088-978B-E55F385BC749}" type="slidenum">
              <a:rPr lang="en-US"/>
              <a:pPr/>
              <a:t>15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3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73A19-C203-4DC6-9465-F3C0E7BBC946}" type="slidenum">
              <a:rPr lang="en-US"/>
              <a:pPr/>
              <a:t>16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4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5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00832-FEF8-4A35-B001-DD1AC04483DC}" type="slidenum">
              <a:rPr lang="en-US"/>
              <a:pPr/>
              <a:t>4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32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00832-FEF8-4A35-B001-DD1AC04483DC}" type="slidenum">
              <a:rPr lang="en-US"/>
              <a:pPr/>
              <a:t>5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48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9CCDD6-DCF9-4647-ACD1-A06B9FB769C1}" type="slidenum">
              <a:rPr lang="en-US"/>
              <a:pPr/>
              <a:t>6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4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CF976-0675-4E93-82D8-8266C63D9B50}" type="slidenum">
              <a:rPr lang="en-US"/>
              <a:pPr/>
              <a:t>7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AA930-C99C-46CF-B550-963ADE7193B2}" type="slidenum">
              <a:rPr lang="en-US"/>
              <a:pPr/>
              <a:t>8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00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E86E1-9278-48F6-96C9-0626624145BD}" type="slidenum">
              <a:rPr lang="en-US"/>
              <a:pPr/>
              <a:t>9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18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D348A-7BFC-4920-8A9D-54488F67B281}" type="slidenum">
              <a:rPr lang="en-US"/>
              <a:pPr/>
              <a:t>10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0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7:</a:t>
            </a:r>
            <a:br>
              <a:rPr lang="en-US" dirty="0" smtClean="0"/>
            </a:br>
            <a:r>
              <a:rPr lang="en-US" dirty="0" smtClean="0"/>
              <a:t>Introduction to SQL 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83358" y="4328663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F5DF-F5ED-4687-AAE7-F03980B72BA6}" type="slidenum">
              <a:rPr lang="en-US"/>
              <a:pPr/>
              <a:t>10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93054"/>
            <a:ext cx="8229600" cy="25757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Can test for NULL explicitly: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x IS NULL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x IS NOT NULL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2133600" y="3505201"/>
            <a:ext cx="5577168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*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Person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age &lt; 25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OR age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&gt;=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25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OR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age </a:t>
            </a:r>
            <a:r>
              <a:rPr lang="en-US" sz="2400" dirty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IS NULL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3043" y="5656215"/>
            <a:ext cx="3558282" cy="4247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+mj-lt"/>
              </a:rPr>
              <a:t>Now it includes all Persons!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  <p:bldP spid="184324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0800-3CE4-4806-8E29-034BECC3698A}" type="slidenum">
              <a:rPr lang="en-US"/>
              <a:pPr/>
              <a:t>11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Inner Joins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66876"/>
            <a:ext cx="86868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By</a:t>
            </a:r>
            <a:r>
              <a:rPr lang="en-US" sz="2400" i="1" dirty="0"/>
              <a:t> </a:t>
            </a:r>
            <a:r>
              <a:rPr lang="en-US" sz="2400" dirty="0"/>
              <a:t>default, </a:t>
            </a:r>
            <a:r>
              <a:rPr lang="en-US" sz="2400" dirty="0" smtClean="0"/>
              <a:t>joins in </a:t>
            </a:r>
            <a:r>
              <a:rPr lang="en-US" sz="2400" dirty="0"/>
              <a:t>SQL are </a:t>
            </a:r>
            <a:r>
              <a:rPr lang="en-US" sz="2400" b="1" dirty="0"/>
              <a:t>“inner joins”: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	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     </a:t>
            </a:r>
            <a:endParaRPr lang="en-US" sz="2400" dirty="0"/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838200" y="3166591"/>
            <a:ext cx="8032968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JOIN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ON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838200" y="4539602"/>
            <a:ext cx="6186309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Purchase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245855"/>
            <a:ext cx="407329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category)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store)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9156700" y="3049350"/>
            <a:ext cx="368300" cy="27323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726791" y="4237484"/>
            <a:ext cx="194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Both equivalent:</a:t>
            </a:r>
          </a:p>
          <a:p>
            <a:r>
              <a:rPr lang="en-US" dirty="0" smtClean="0">
                <a:latin typeface="+mj-lt"/>
              </a:rPr>
              <a:t>Both INNER JOINS!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020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nimBg="1"/>
      <p:bldP spid="237573" grpId="0" animBg="1"/>
      <p:bldP spid="2" grpId="0" animBg="1"/>
      <p:bldP spid="3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0800-3CE4-4806-8E29-034BECC3698A}" type="slidenum">
              <a:rPr lang="en-US"/>
              <a:pPr/>
              <a:t>12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Joins + NULLS = Lost data?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66876"/>
            <a:ext cx="86868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By</a:t>
            </a:r>
            <a:r>
              <a:rPr lang="en-US" sz="2400" i="1" dirty="0"/>
              <a:t> </a:t>
            </a:r>
            <a:r>
              <a:rPr lang="en-US" sz="2400" dirty="0"/>
              <a:t>default, </a:t>
            </a:r>
            <a:r>
              <a:rPr lang="en-US" sz="2400" dirty="0" smtClean="0"/>
              <a:t>joins in </a:t>
            </a:r>
            <a:r>
              <a:rPr lang="en-US" sz="2400" dirty="0"/>
              <a:t>SQL are </a:t>
            </a:r>
            <a:r>
              <a:rPr lang="en-US" sz="2400" b="1" dirty="0"/>
              <a:t>“inner joins”: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	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     </a:t>
            </a:r>
            <a:endParaRPr lang="en-US" sz="2400" dirty="0"/>
          </a:p>
        </p:txBody>
      </p:sp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1527794" y="5910103"/>
            <a:ext cx="9024225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latin typeface="+mj-lt"/>
              </a:rPr>
              <a:t>However: Products </a:t>
            </a:r>
            <a:r>
              <a:rPr lang="en-US" sz="2400" dirty="0">
                <a:latin typeface="+mj-lt"/>
              </a:rPr>
              <a:t>that never sold </a:t>
            </a:r>
            <a:r>
              <a:rPr lang="en-US" sz="2400" dirty="0" smtClean="0">
                <a:latin typeface="+mj-lt"/>
              </a:rPr>
              <a:t>(with no Purchase tuple) will </a:t>
            </a:r>
            <a:r>
              <a:rPr lang="en-US" sz="2400" dirty="0">
                <a:latin typeface="+mj-lt"/>
              </a:rPr>
              <a:t>be </a:t>
            </a:r>
            <a:r>
              <a:rPr lang="en-US" sz="2400" dirty="0" smtClean="0">
                <a:latin typeface="+mj-lt"/>
              </a:rPr>
              <a:t>lost!</a:t>
            </a:r>
            <a:endParaRPr lang="en-US" sz="2400" dirty="0"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38200" y="3166591"/>
            <a:ext cx="8032968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JOIN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ON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838200" y="4539602"/>
            <a:ext cx="6186309" cy="10464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Purchase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2245855"/>
            <a:ext cx="407329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category)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</a:t>
            </a:r>
            <a:r>
              <a:rPr lang="en-US" sz="2000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prodName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store)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94F4A-C74E-4167-A38B-CC16B6F5BB20}" type="slidenum">
              <a:rPr lang="en-US"/>
              <a:pPr/>
              <a:t>13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Joins</a:t>
            </a:r>
            <a:endParaRPr lang="en-US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9601200" cy="4114800"/>
          </a:xfrm>
        </p:spPr>
        <p:txBody>
          <a:bodyPr/>
          <a:lstStyle/>
          <a:p>
            <a:r>
              <a:rPr lang="en-US" sz="2400" dirty="0" smtClean="0"/>
              <a:t>An </a:t>
            </a:r>
            <a:r>
              <a:rPr lang="en-US" sz="2400" b="1" dirty="0" smtClean="0"/>
              <a:t>outer join</a:t>
            </a:r>
            <a:r>
              <a:rPr lang="en-US" sz="2400" dirty="0" smtClean="0"/>
              <a:t> returns tuples from the joined relations that don’t have a corresponding tuple in the other relations</a:t>
            </a:r>
          </a:p>
          <a:p>
            <a:pPr lvl="1"/>
            <a:r>
              <a:rPr lang="en-US" sz="2000" dirty="0" smtClean="0"/>
              <a:t>I.e. If we join relations A and B on </a:t>
            </a:r>
            <a:r>
              <a:rPr lang="en-US" sz="2000" dirty="0" err="1" smtClean="0"/>
              <a:t>a.X</a:t>
            </a:r>
            <a:r>
              <a:rPr lang="en-US" sz="2000" dirty="0" smtClean="0"/>
              <a:t> = </a:t>
            </a:r>
            <a:r>
              <a:rPr lang="en-US" sz="2000" dirty="0" err="1" smtClean="0"/>
              <a:t>b.X</a:t>
            </a:r>
            <a:r>
              <a:rPr lang="en-US" sz="2000" dirty="0" smtClean="0"/>
              <a:t>, and there is an entry in A with X=5, but none in B with X=5…</a:t>
            </a:r>
          </a:p>
          <a:p>
            <a:pPr lvl="2"/>
            <a:r>
              <a:rPr lang="en-US" sz="1600" dirty="0" smtClean="0"/>
              <a:t>A LEFT OUTER JOIN will return a tuple (a, NULL)!</a:t>
            </a:r>
          </a:p>
          <a:p>
            <a:endParaRPr lang="en-US" sz="2400" dirty="0" smtClean="0"/>
          </a:p>
          <a:p>
            <a:r>
              <a:rPr lang="en-US" sz="2400" dirty="0" smtClean="0"/>
              <a:t>Left </a:t>
            </a:r>
            <a:r>
              <a:rPr lang="en-US" sz="2400" dirty="0"/>
              <a:t>outer joins in SQL</a:t>
            </a:r>
            <a:r>
              <a:rPr lang="en-US" sz="2400" dirty="0" smtClean="0"/>
              <a:t>:</a:t>
            </a:r>
            <a:r>
              <a:rPr lang="en-US" sz="2400" dirty="0">
                <a:solidFill>
                  <a:schemeClr val="accent2"/>
                </a:solidFill>
              </a:rPr>
              <a:t>	</a:t>
            </a:r>
            <a:endParaRPr lang="en-US" sz="2400" dirty="0"/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851400" y="4072483"/>
            <a:ext cx="6032421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LEFT OUTER JOIN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Purchase </a:t>
            </a:r>
            <a:r>
              <a:rPr lang="en-US" sz="2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ON</a:t>
            </a: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endParaRPr lang="en-US" sz="2000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000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sz="20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210017" y="5937609"/>
            <a:ext cx="5771965" cy="4247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latin typeface="+mj-lt"/>
              </a:rPr>
              <a:t>Now we’ll get products even if they </a:t>
            </a:r>
            <a:r>
              <a:rPr lang="en-US" sz="2400" smtClean="0">
                <a:latin typeface="+mj-lt"/>
              </a:rPr>
              <a:t>didn’t sell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7351-EFAE-48B2-8CF8-756A43F9162D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2396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776922"/>
              </p:ext>
            </p:extLst>
          </p:nvPr>
        </p:nvGraphicFramePr>
        <p:xfrm>
          <a:off x="1981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6125"/>
              </p:ext>
            </p:extLst>
          </p:nvPr>
        </p:nvGraphicFramePr>
        <p:xfrm>
          <a:off x="6553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prodName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293347"/>
              </p:ext>
            </p:extLst>
          </p:nvPr>
        </p:nvGraphicFramePr>
        <p:xfrm>
          <a:off x="7620000" y="4181475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39672" name="Rectangle 56"/>
          <p:cNvSpPr>
            <a:spLocks noChangeArrowheads="1"/>
          </p:cNvSpPr>
          <p:nvPr/>
        </p:nvSpPr>
        <p:spPr bwMode="auto">
          <a:xfrm>
            <a:off x="1981201" y="1295401"/>
            <a:ext cx="1163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9673" name="Rectangle 57"/>
          <p:cNvSpPr>
            <a:spLocks noChangeArrowheads="1"/>
          </p:cNvSpPr>
          <p:nvPr/>
        </p:nvSpPr>
        <p:spPr bwMode="auto">
          <a:xfrm>
            <a:off x="6553200" y="1295401"/>
            <a:ext cx="1321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8687"/>
            <a:ext cx="8229600" cy="1143000"/>
          </a:xfrm>
        </p:spPr>
        <p:txBody>
          <a:bodyPr/>
          <a:lstStyle/>
          <a:p>
            <a:r>
              <a:rPr lang="en-US" dirty="0" smtClean="0"/>
              <a:t>INNER JOIN: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4060" y="4478277"/>
            <a:ext cx="5989140" cy="12557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INNER JOIN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Purchase </a:t>
            </a:r>
            <a:endParaRPr lang="en-US" dirty="0" smtClean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ON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060" y="5929458"/>
            <a:ext cx="412224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another equivalent way to write an INNER JOIN!</a:t>
            </a:r>
            <a:endParaRPr lang="en-US" sz="1600" dirty="0"/>
          </a:p>
        </p:txBody>
      </p:sp>
      <p:sp>
        <p:nvSpPr>
          <p:cNvPr id="3" name="Right Arrow 2"/>
          <p:cNvSpPr/>
          <p:nvPr/>
        </p:nvSpPr>
        <p:spPr>
          <a:xfrm>
            <a:off x="6807200" y="5051912"/>
            <a:ext cx="584200" cy="2794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7351-EFAE-48B2-8CF8-756A43F9162D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2396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625826"/>
              </p:ext>
            </p:extLst>
          </p:nvPr>
        </p:nvGraphicFramePr>
        <p:xfrm>
          <a:off x="1981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668794"/>
              </p:ext>
            </p:extLst>
          </p:nvPr>
        </p:nvGraphicFramePr>
        <p:xfrm>
          <a:off x="6553200" y="18288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prodName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57850"/>
              </p:ext>
            </p:extLst>
          </p:nvPr>
        </p:nvGraphicFramePr>
        <p:xfrm>
          <a:off x="7620000" y="4181475"/>
          <a:ext cx="3048000" cy="2540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charset="0"/>
                        </a:rPr>
                        <a:t>NULL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9672" name="Rectangle 56"/>
          <p:cNvSpPr>
            <a:spLocks noChangeArrowheads="1"/>
          </p:cNvSpPr>
          <p:nvPr/>
        </p:nvSpPr>
        <p:spPr bwMode="auto">
          <a:xfrm>
            <a:off x="1981201" y="1295401"/>
            <a:ext cx="1163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239673" name="Rectangle 57"/>
          <p:cNvSpPr>
            <a:spLocks noChangeArrowheads="1"/>
          </p:cNvSpPr>
          <p:nvPr/>
        </p:nvSpPr>
        <p:spPr bwMode="auto">
          <a:xfrm>
            <a:off x="6553200" y="1295401"/>
            <a:ext cx="1321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8687"/>
            <a:ext cx="8229600" cy="1143000"/>
          </a:xfrm>
        </p:spPr>
        <p:txBody>
          <a:bodyPr/>
          <a:lstStyle/>
          <a:p>
            <a:r>
              <a:rPr lang="en-US" dirty="0" smtClean="0"/>
              <a:t>LEFT OUTER JOIN: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4060" y="4798977"/>
            <a:ext cx="5989140" cy="12557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dirty="0" err="1" smtClean="0">
                <a:latin typeface="Menlo" charset="0"/>
                <a:ea typeface="Menlo" charset="0"/>
                <a:cs typeface="Menlo" charset="0"/>
              </a:rPr>
              <a:t>Purchase.store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   Product 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LEFT OUTER JOIN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Purchase </a:t>
            </a:r>
            <a:endParaRPr lang="en-US" dirty="0" smtClean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ON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Product.name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Purchase.prodName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807200" y="5321300"/>
            <a:ext cx="584200" cy="2794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3A44-8036-4F30-B425-DDD86CBC5C88}" type="slidenum">
              <a:rPr lang="en-US"/>
              <a:pPr/>
              <a:t>16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Outer </a:t>
            </a:r>
            <a:r>
              <a:rPr lang="en-US" dirty="0"/>
              <a:t>Joins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Left outer join: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Include the left tuple even if there’s no match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Right </a:t>
            </a:r>
            <a:r>
              <a:rPr lang="en-US" dirty="0"/>
              <a:t>outer join: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Include the right tuple even if there’s no match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Full </a:t>
            </a:r>
            <a:r>
              <a:rPr lang="en-US" dirty="0"/>
              <a:t>outer join: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Include the both left and right tuples even if there’s no match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Activity-3-3.ipynb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1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191070"/>
            <a:ext cx="8229600" cy="143691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700" dirty="0"/>
              <a:t>SQL is a rich programming language that handles the way data is processed </a:t>
            </a:r>
            <a:r>
              <a:rPr lang="en-US" sz="4700" i="1" u="sng" dirty="0"/>
              <a:t>declaratively</a:t>
            </a:r>
            <a:endParaRPr lang="en-US" sz="4700" dirty="0"/>
          </a:p>
          <a:p>
            <a:pPr marL="0" indent="0">
              <a:buNone/>
            </a:pPr>
            <a:endParaRPr lang="en-US" i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9F4F-503A-4A35-BDFA-CB903A9A9F13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-22510"/>
            <a:ext cx="12192000" cy="307777"/>
            <a:chOff x="0" y="-22510"/>
            <a:chExt cx="12192000" cy="30777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2627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8780" y="-22510"/>
              <a:ext cx="21673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Lecture 2 &amp; 3  &gt;  SUMMARY</a:t>
              </a:r>
              <a:endParaRPr lang="en-US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/>
              <a:t>Advanced SQL-</a:t>
            </a:r>
            <a:r>
              <a:rPr lang="en-US" dirty="0" err="1"/>
              <a:t>izing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13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Quantifiers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NULLs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Outer Joins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Fancy SQL Pt. II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9763-890B-46FC-B4DF-BE87742EDDAE}" type="slidenum">
              <a:rPr lang="en-US"/>
              <a:pPr/>
              <a:t>4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Quantifiers</a:t>
            </a:r>
            <a:endParaRPr lang="en-US" dirty="0"/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838200" y="1688069"/>
            <a:ext cx="5577168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company)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Company(name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city)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8610026" y="3054200"/>
            <a:ext cx="2743774" cy="157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Find all companies that make </a:t>
            </a:r>
            <a:r>
              <a:rPr lang="en-US" sz="2400" u="sng" dirty="0">
                <a:latin typeface="+mj-lt"/>
              </a:rPr>
              <a:t>some</a:t>
            </a:r>
            <a:r>
              <a:rPr lang="en-US" sz="2400" dirty="0">
                <a:latin typeface="+mj-lt"/>
              </a:rPr>
              <a:t> products with price &lt; 100</a:t>
            </a:r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838200" y="3131046"/>
            <a:ext cx="7149985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Company.cname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Company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Product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Company.cname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Product.manuf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AND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Product.price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&lt; 100</a:t>
            </a: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6511926" y="5419985"/>
            <a:ext cx="2747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5050"/>
                </a:solidFill>
              </a:rPr>
              <a:t>Existential: easy  ! </a:t>
            </a:r>
            <a:r>
              <a:rPr lang="en-US" sz="2400" dirty="0">
                <a:solidFill>
                  <a:srgbClr val="FF5050"/>
                </a:solidFill>
                <a:sym typeface="Wingdings" charset="2"/>
              </a:rPr>
              <a:t>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050654"/>
            <a:ext cx="36957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 </a:t>
            </a:r>
            <a:r>
              <a:rPr lang="en-US" sz="2400" b="1" u="sng" dirty="0" smtClean="0">
                <a:latin typeface="+mj-lt"/>
              </a:rPr>
              <a:t>existential quantifier</a:t>
            </a:r>
            <a:r>
              <a:rPr lang="en-US" sz="2400" dirty="0" smtClean="0">
                <a:latin typeface="+mj-lt"/>
              </a:rPr>
              <a:t> is a logical quantifier (roughly) of the form “there exists”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1" animBg="1"/>
      <p:bldP spid="215046" grpId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9763-890B-46FC-B4DF-BE87742EDDAE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Quantifiers</a:t>
            </a:r>
            <a:endParaRPr lang="en-US" dirty="0"/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838200" y="1688069"/>
            <a:ext cx="5577168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Product(name, price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company)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Company(name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city)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8610026" y="1454717"/>
            <a:ext cx="27437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Find all companies </a:t>
            </a:r>
            <a:r>
              <a:rPr lang="en-US" sz="2400" dirty="0" smtClean="0">
                <a:latin typeface="+mj-lt"/>
              </a:rPr>
              <a:t>with products </a:t>
            </a:r>
            <a:r>
              <a:rPr lang="en-US" sz="2400" u="sng" dirty="0" smtClean="0">
                <a:latin typeface="+mj-lt"/>
              </a:rPr>
              <a:t>all</a:t>
            </a:r>
            <a:r>
              <a:rPr lang="en-US" sz="2400" dirty="0" smtClean="0">
                <a:latin typeface="+mj-lt"/>
              </a:rPr>
              <a:t> having price </a:t>
            </a:r>
            <a:r>
              <a:rPr lang="en-US" sz="2400" dirty="0">
                <a:latin typeface="+mj-lt"/>
              </a:rPr>
              <a:t>&lt; 100</a:t>
            </a:r>
          </a:p>
        </p:txBody>
      </p:sp>
      <p:sp>
        <p:nvSpPr>
          <p:cNvPr id="215045" name="Rectangle 5"/>
          <p:cNvSpPr>
            <a:spLocks noChangeArrowheads="1"/>
          </p:cNvSpPr>
          <p:nvPr/>
        </p:nvSpPr>
        <p:spPr bwMode="auto">
          <a:xfrm>
            <a:off x="838200" y="3155025"/>
            <a:ext cx="7149985" cy="208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Company.cname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Company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Company.cname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NOT IN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Product.manuf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FROM Product</a:t>
            </a:r>
          </a:p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      WHERE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Product.price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&gt;= 100)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309307"/>
            <a:ext cx="36957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</a:t>
            </a:r>
            <a:r>
              <a:rPr lang="en-US" sz="2400" b="1" u="sng" dirty="0" smtClean="0">
                <a:latin typeface="+mj-lt"/>
              </a:rPr>
              <a:t>universal quantifier</a:t>
            </a:r>
            <a:r>
              <a:rPr lang="en-US" sz="2400" dirty="0" smtClean="0">
                <a:latin typeface="+mj-lt"/>
              </a:rPr>
              <a:t> is of the form “for all”</a:t>
            </a:r>
            <a:endParaRPr lang="en-US" sz="2400" dirty="0">
              <a:latin typeface="+mj-l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339053" y="5652838"/>
            <a:ext cx="2650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5050"/>
                </a:solidFill>
              </a:rPr>
              <a:t>Universal: hard !  </a:t>
            </a:r>
            <a:r>
              <a:rPr lang="en-US" sz="2400" dirty="0">
                <a:solidFill>
                  <a:srgbClr val="FF5050"/>
                </a:solidFill>
                <a:sym typeface="Wingdings" charset="2"/>
              </a:rPr>
              <a:t></a:t>
            </a:r>
            <a:endParaRPr lang="en-US" sz="2400" dirty="0">
              <a:solidFill>
                <a:srgbClr val="FF505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610026" y="3669194"/>
            <a:ext cx="27437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Find all companies that make </a:t>
            </a:r>
            <a:r>
              <a:rPr lang="en-US" sz="2400" u="sng" dirty="0" smtClean="0">
                <a:latin typeface="+mj-lt"/>
              </a:rPr>
              <a:t>only </a:t>
            </a:r>
            <a:r>
              <a:rPr lang="en-US" sz="2400" dirty="0" smtClean="0">
                <a:latin typeface="+mj-lt"/>
              </a:rPr>
              <a:t>products </a:t>
            </a:r>
            <a:r>
              <a:rPr lang="en-US" sz="2400" dirty="0">
                <a:latin typeface="+mj-lt"/>
              </a:rPr>
              <a:t>with price &lt; 100</a:t>
            </a:r>
          </a:p>
        </p:txBody>
      </p:sp>
      <p:sp>
        <p:nvSpPr>
          <p:cNvPr id="3" name="Down Arrow 2"/>
          <p:cNvSpPr/>
          <p:nvPr/>
        </p:nvSpPr>
        <p:spPr>
          <a:xfrm>
            <a:off x="9823019" y="3024377"/>
            <a:ext cx="317787" cy="468815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210010" y="3056015"/>
            <a:ext cx="1166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4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 animBg="1" autoUpdateAnimBg="0"/>
      <p:bldP spid="2" grpId="0" animBg="1"/>
      <p:bldP spid="12" grpId="0"/>
      <p:bldP spid="13" grpId="0"/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F7A8-BC20-4EFA-AF7D-2BE46B5803AB}" type="slidenum">
              <a:rPr lang="en-US"/>
              <a:pPr/>
              <a:t>6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NULLS in SQL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515600" cy="5003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Whenever we don’t have a value, we can put a NULL</a:t>
            </a:r>
          </a:p>
          <a:p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mean many things:</a:t>
            </a:r>
          </a:p>
          <a:p>
            <a:pPr lvl="1"/>
            <a:r>
              <a:rPr lang="en-US" sz="2600" dirty="0"/>
              <a:t>Value does not exists</a:t>
            </a:r>
          </a:p>
          <a:p>
            <a:pPr lvl="1"/>
            <a:r>
              <a:rPr lang="en-US" sz="2600" dirty="0"/>
              <a:t>Value exists but is unknown</a:t>
            </a:r>
          </a:p>
          <a:p>
            <a:pPr lvl="1"/>
            <a:r>
              <a:rPr lang="en-US" sz="2600" dirty="0"/>
              <a:t>Value not applicable</a:t>
            </a:r>
          </a:p>
          <a:p>
            <a:pPr lvl="1"/>
            <a:r>
              <a:rPr lang="en-US" sz="2600" dirty="0"/>
              <a:t>Etc.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schema specifies for each attribute if can be null (</a:t>
            </a:r>
            <a:r>
              <a:rPr lang="en-US" i="1" dirty="0" err="1"/>
              <a:t>nullable</a:t>
            </a:r>
            <a:r>
              <a:rPr lang="en-US" i="1" dirty="0"/>
              <a:t> </a:t>
            </a:r>
            <a:r>
              <a:rPr lang="en-US" dirty="0"/>
              <a:t>attribute) or not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does SQL cope with tables that have </a:t>
            </a:r>
            <a:r>
              <a:rPr lang="en-US" dirty="0" smtClean="0"/>
              <a:t>NULLs?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3F50-4467-4A37-BA73-98C64D7E28FF}" type="slidenum">
              <a:rPr lang="en-US"/>
              <a:pPr/>
              <a:t>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For numerical operations, </a:t>
            </a:r>
            <a:r>
              <a:rPr lang="en-US" dirty="0" smtClean="0"/>
              <a:t>NULL -&gt; NULL:</a:t>
            </a:r>
          </a:p>
          <a:p>
            <a:pPr lvl="1"/>
            <a:r>
              <a:rPr lang="en-US" dirty="0" smtClean="0"/>
              <a:t>If x = </a:t>
            </a:r>
            <a:r>
              <a:rPr lang="en-US" dirty="0"/>
              <a:t>NULL then 4*(3-x)/7 is still NULL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For </a:t>
            </a:r>
            <a:r>
              <a:rPr lang="en-US" i="1" dirty="0" err="1" smtClean="0"/>
              <a:t>boolean</a:t>
            </a:r>
            <a:r>
              <a:rPr lang="en-US" i="1" dirty="0" smtClean="0"/>
              <a:t> operations,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SQL there are three </a:t>
            </a:r>
            <a:r>
              <a:rPr lang="en-US" dirty="0" smtClean="0"/>
              <a:t>values:</a:t>
            </a:r>
            <a:endParaRPr lang="en-US" dirty="0"/>
          </a:p>
          <a:p>
            <a:pPr lvl="1">
              <a:buFontTx/>
              <a:buNone/>
            </a:pPr>
            <a:endParaRPr lang="en-US" b="1" dirty="0" smtClean="0"/>
          </a:p>
          <a:p>
            <a:pPr lvl="1">
              <a:buFontTx/>
              <a:buNone/>
            </a:pPr>
            <a:r>
              <a:rPr lang="en-US" b="1" dirty="0" smtClean="0"/>
              <a:t>FALSE             </a:t>
            </a:r>
            <a:r>
              <a:rPr lang="en-US" b="1" dirty="0"/>
              <a:t>= 	0</a:t>
            </a:r>
          </a:p>
          <a:p>
            <a:pPr lvl="1">
              <a:buFontTx/>
              <a:buNone/>
            </a:pPr>
            <a:r>
              <a:rPr lang="en-US" b="1" dirty="0"/>
              <a:t>UNKNOWN    = 	0.5</a:t>
            </a:r>
          </a:p>
          <a:p>
            <a:pPr lvl="1">
              <a:buFontTx/>
              <a:buNone/>
            </a:pPr>
            <a:r>
              <a:rPr lang="en-US" b="1" dirty="0" smtClean="0"/>
              <a:t>TRUE               </a:t>
            </a:r>
            <a:r>
              <a:rPr lang="en-US" b="1" dirty="0"/>
              <a:t>= 	</a:t>
            </a:r>
            <a:r>
              <a:rPr lang="en-US" b="1" dirty="0" smtClean="0"/>
              <a:t>1</a:t>
            </a:r>
          </a:p>
          <a:p>
            <a:pPr lvl="1">
              <a:buFontTx/>
              <a:buNone/>
            </a:pPr>
            <a:endParaRPr lang="en-US" b="1" dirty="0" smtClean="0"/>
          </a:p>
          <a:p>
            <a:pPr lvl="1"/>
            <a:r>
              <a:rPr lang="en-US" dirty="0"/>
              <a:t>If x= NULL </a:t>
            </a:r>
            <a:r>
              <a:rPr lang="en-US" dirty="0" smtClean="0"/>
              <a:t>then the comparison </a:t>
            </a:r>
            <a:r>
              <a:rPr lang="en-US" dirty="0"/>
              <a:t>x=“Joe</a:t>
            </a:r>
            <a:r>
              <a:rPr lang="en-US" dirty="0" smtClean="0"/>
              <a:t>” results in UNKNOWN</a:t>
            </a:r>
            <a:endParaRPr lang="en-US" dirty="0"/>
          </a:p>
          <a:p>
            <a:pPr lvl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291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C33BD-9F88-4F66-8FF8-5370184D3722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93054"/>
            <a:ext cx="7772400" cy="3327400"/>
          </a:xfrm>
        </p:spPr>
        <p:txBody>
          <a:bodyPr/>
          <a:lstStyle/>
          <a:p>
            <a:r>
              <a:rPr lang="en-US" dirty="0"/>
              <a:t>C1 AND C2   =  min(C1, C2)</a:t>
            </a:r>
          </a:p>
          <a:p>
            <a:r>
              <a:rPr lang="en-US" dirty="0"/>
              <a:t>C1  OR  </a:t>
            </a:r>
            <a:r>
              <a:rPr lang="en-US" dirty="0" smtClean="0"/>
              <a:t> C2   =  </a:t>
            </a:r>
            <a:r>
              <a:rPr lang="en-US" dirty="0"/>
              <a:t>max(C1, C2)</a:t>
            </a:r>
          </a:p>
          <a:p>
            <a:r>
              <a:rPr lang="en-US" dirty="0"/>
              <a:t>NOT C1         =  1 – C1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2286000" y="3581401"/>
            <a:ext cx="6692858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*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Person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age &lt; 25) 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AND (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height &gt; 6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weight &gt; 190)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9299538" y="3679890"/>
            <a:ext cx="1975477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+mj-lt"/>
              </a:rPr>
              <a:t>Won’t return e.g</a:t>
            </a:r>
            <a:r>
              <a:rPr lang="en-US" sz="2000" dirty="0">
                <a:latin typeface="+mj-lt"/>
              </a:rPr>
              <a:t>.</a:t>
            </a:r>
            <a:br>
              <a:rPr lang="en-US" sz="2000" dirty="0">
                <a:latin typeface="+mj-lt"/>
              </a:rPr>
            </a:br>
            <a:r>
              <a:rPr lang="en-US" sz="2000" dirty="0" smtClean="0">
                <a:latin typeface="+mj-lt"/>
              </a:rPr>
              <a:t>(age=20</a:t>
            </a:r>
            <a:r>
              <a:rPr lang="en-US" sz="2000" dirty="0">
                <a:latin typeface="+mj-lt"/>
              </a:rPr>
              <a:t/>
            </a:r>
            <a:br>
              <a:rPr lang="en-US" sz="2000" dirty="0">
                <a:latin typeface="+mj-lt"/>
              </a:rPr>
            </a:br>
            <a:r>
              <a:rPr lang="en-US" sz="2000" dirty="0" smtClean="0">
                <a:latin typeface="+mj-lt"/>
              </a:rPr>
              <a:t>height=</a:t>
            </a:r>
            <a:r>
              <a:rPr lang="en-US" sz="2000" dirty="0">
                <a:latin typeface="+mj-lt"/>
              </a:rPr>
              <a:t>NULL</a:t>
            </a:r>
            <a:br>
              <a:rPr lang="en-US" sz="2000" dirty="0">
                <a:latin typeface="+mj-lt"/>
              </a:rPr>
            </a:br>
            <a:r>
              <a:rPr lang="en-US" sz="2000" dirty="0" smtClean="0">
                <a:latin typeface="+mj-lt"/>
              </a:rPr>
              <a:t>weight=200)!</a:t>
            </a:r>
            <a:endParaRPr lang="en-US" sz="2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44660" y="5708134"/>
            <a:ext cx="662598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400" dirty="0">
                <a:latin typeface="+mj-lt"/>
              </a:rPr>
              <a:t>Rule in SQL: include only tuples that yield </a:t>
            </a:r>
            <a:r>
              <a:rPr lang="en-US" sz="2400" dirty="0" smtClean="0">
                <a:latin typeface="+mj-lt"/>
              </a:rPr>
              <a:t>TRUE </a:t>
            </a:r>
            <a:r>
              <a:rPr lang="en-US" sz="2400" dirty="0">
                <a:latin typeface="+mj-lt"/>
              </a:rPr>
              <a:t>(</a:t>
            </a:r>
            <a:r>
              <a:rPr lang="en-US" sz="2400" dirty="0" smtClean="0">
                <a:latin typeface="+mj-lt"/>
              </a:rPr>
              <a:t>1.0)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  <p:bldP spid="182276" grpId="0" animBg="1"/>
      <p:bldP spid="18227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2907-1C6D-41FA-AAF1-1B0777B84EE1}" type="slidenum">
              <a:rPr lang="en-US"/>
              <a:pPr/>
              <a:t>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93054"/>
            <a:ext cx="7772400" cy="2463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Unexpected behavior: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2209800" y="2823189"/>
            <a:ext cx="539121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*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Person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age &lt; 25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OR age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&gt;= 25</a:t>
            </a:r>
          </a:p>
        </p:txBody>
      </p:sp>
      <p:sp>
        <p:nvSpPr>
          <p:cNvPr id="2" name="Rectangle 1"/>
          <p:cNvSpPr/>
          <p:nvPr/>
        </p:nvSpPr>
        <p:spPr>
          <a:xfrm>
            <a:off x="2822434" y="4591988"/>
            <a:ext cx="416594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400" dirty="0">
                <a:latin typeface="+mj-lt"/>
              </a:rPr>
              <a:t>Some Persons are not included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/>
      <p:bldP spid="183300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795</Words>
  <Application>Microsoft Office PowerPoint</Application>
  <PresentationFormat>Widescreen</PresentationFormat>
  <Paragraphs>239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Menlo</vt:lpstr>
      <vt:lpstr>Times New Roman</vt:lpstr>
      <vt:lpstr>Wingdings</vt:lpstr>
      <vt:lpstr>Office Theme</vt:lpstr>
      <vt:lpstr>Lectures 7: Introduction to SQL 6</vt:lpstr>
      <vt:lpstr>3. Advanced SQL-izing</vt:lpstr>
      <vt:lpstr>What you will learn about in this section</vt:lpstr>
      <vt:lpstr>Quantifiers</vt:lpstr>
      <vt:lpstr>Quantifiers</vt:lpstr>
      <vt:lpstr>NULLS in SQL</vt:lpstr>
      <vt:lpstr>Null Values</vt:lpstr>
      <vt:lpstr>Null Values</vt:lpstr>
      <vt:lpstr>Null Values</vt:lpstr>
      <vt:lpstr>Null Values</vt:lpstr>
      <vt:lpstr>RECAP: Inner Joins</vt:lpstr>
      <vt:lpstr>Inner Joins + NULLS = Lost data?</vt:lpstr>
      <vt:lpstr>Outer Joins</vt:lpstr>
      <vt:lpstr>INNER JOIN:</vt:lpstr>
      <vt:lpstr>LEFT OUTER JOIN:</vt:lpstr>
      <vt:lpstr>Other Outer Joins</vt:lpstr>
      <vt:lpstr>Activity-3-3.ipynb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261</cp:revision>
  <dcterms:created xsi:type="dcterms:W3CDTF">2015-09-12T15:05:51Z</dcterms:created>
  <dcterms:modified xsi:type="dcterms:W3CDTF">2018-02-07T14:18:46Z</dcterms:modified>
</cp:coreProperties>
</file>