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36" r:id="rId4"/>
    <p:sldId id="258" r:id="rId5"/>
    <p:sldId id="337" r:id="rId6"/>
    <p:sldId id="260" r:id="rId7"/>
    <p:sldId id="261" r:id="rId8"/>
    <p:sldId id="338" r:id="rId9"/>
    <p:sldId id="262" r:id="rId10"/>
    <p:sldId id="265" r:id="rId11"/>
    <p:sldId id="266" r:id="rId12"/>
    <p:sldId id="359" r:id="rId13"/>
    <p:sldId id="267" r:id="rId14"/>
    <p:sldId id="269" r:id="rId15"/>
    <p:sldId id="270" r:id="rId16"/>
    <p:sldId id="272" r:id="rId17"/>
    <p:sldId id="273" r:id="rId18"/>
    <p:sldId id="274" r:id="rId19"/>
    <p:sldId id="276" r:id="rId20"/>
    <p:sldId id="360" r:id="rId21"/>
    <p:sldId id="361" r:id="rId22"/>
    <p:sldId id="363" r:id="rId23"/>
    <p:sldId id="362" r:id="rId24"/>
    <p:sldId id="280" r:id="rId25"/>
    <p:sldId id="279" r:id="rId26"/>
    <p:sldId id="281" r:id="rId27"/>
    <p:sldId id="282" r:id="rId28"/>
    <p:sldId id="339" r:id="rId29"/>
    <p:sldId id="3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0"/>
    <p:restoredTop sz="93919"/>
  </p:normalViewPr>
  <p:slideViewPr>
    <p:cSldViewPr snapToGrid="0" snapToObjects="1">
      <p:cViewPr varScale="1">
        <p:scale>
          <a:sx n="82" d="100"/>
          <a:sy n="82" d="100"/>
        </p:scale>
        <p:origin x="14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C4937-F54A-7D4B-BBFA-633C1A801FD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A75D2-F6C3-BC46-928F-8C7D88A3BDF8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1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CBD16-D9F7-904D-A831-D5287B888F16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B9FA-6C0A-B04C-8A7E-9DB303EFE2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8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The E/R Model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2183358" y="4009292"/>
            <a:ext cx="7825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Lecture and activity contents are based on what Prof Chris </a:t>
            </a:r>
            <a:r>
              <a:rPr lang="en-US" sz="2400" dirty="0" err="1"/>
              <a:t>Ré</a:t>
            </a:r>
            <a:endParaRPr lang="en-US" sz="2400" dirty="0"/>
          </a:p>
          <a:p>
            <a:r>
              <a:rPr lang="en-US" sz="2400" dirty="0"/>
              <a:t>used in his CS 145 in the fall 2016 </a:t>
            </a:r>
            <a:r>
              <a:rPr lang="en-US" sz="2400" dirty="0" smtClean="0"/>
              <a:t>term with permission.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and Entity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8182"/>
            <a:ext cx="7016620" cy="401781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Entities</a:t>
            </a:r>
            <a:r>
              <a:rPr lang="en-US" dirty="0" smtClean="0"/>
              <a:t> &amp; </a:t>
            </a:r>
            <a:r>
              <a:rPr lang="en-US" b="1" dirty="0" smtClean="0"/>
              <a:t>entity sets</a:t>
            </a:r>
            <a:r>
              <a:rPr lang="en-US" dirty="0" smtClean="0"/>
              <a:t> are the primitive unit of the E/R model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/>
              <a:t>Entities</a:t>
            </a:r>
            <a:r>
              <a:rPr lang="en-US" dirty="0"/>
              <a:t> are the individual objects, which are members of entity sets</a:t>
            </a:r>
            <a:endParaRPr lang="en-US" u="sng" dirty="0"/>
          </a:p>
          <a:p>
            <a:pPr lvl="2"/>
            <a:r>
              <a:rPr lang="en-US" dirty="0"/>
              <a:t>Ex: A specific person or product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Entity sets</a:t>
            </a:r>
            <a:r>
              <a:rPr lang="en-US" dirty="0" smtClean="0"/>
              <a:t> are the </a:t>
            </a:r>
            <a:r>
              <a:rPr lang="en-US" i="1" dirty="0" smtClean="0"/>
              <a:t>classes </a:t>
            </a:r>
            <a:r>
              <a:rPr lang="en-US" dirty="0" smtClean="0"/>
              <a:t>or </a:t>
            </a:r>
            <a:r>
              <a:rPr lang="en-US" i="1" dirty="0" smtClean="0"/>
              <a:t>types</a:t>
            </a:r>
            <a:r>
              <a:rPr lang="en-US" dirty="0" smtClean="0"/>
              <a:t> of objects in our model</a:t>
            </a:r>
          </a:p>
          <a:p>
            <a:pPr lvl="2"/>
            <a:r>
              <a:rPr lang="en-US" dirty="0" smtClean="0"/>
              <a:t>Ex: Person, Product</a:t>
            </a:r>
          </a:p>
          <a:p>
            <a:pPr lvl="2"/>
            <a:r>
              <a:rPr lang="en-US" i="1" dirty="0" smtClean="0"/>
              <a:t>These are what is shown in E/R diagrams - as rectangles</a:t>
            </a:r>
          </a:p>
          <a:p>
            <a:pPr lvl="2"/>
            <a:r>
              <a:rPr lang="en-US" i="1" dirty="0"/>
              <a:t>Entity sets represent the sets of all possible entities</a:t>
            </a:r>
          </a:p>
          <a:p>
            <a:pPr lvl="2"/>
            <a:endParaRPr lang="en-US" i="1" dirty="0" smtClean="0"/>
          </a:p>
          <a:p>
            <a:pPr lvl="2"/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94760" y="3712971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77700" y="4194631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Person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4760" y="5116694"/>
            <a:ext cx="26947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These represent </a:t>
            </a:r>
            <a:r>
              <a:rPr lang="en-US" b="1" u="sng" smtClean="0">
                <a:latin typeface="+mj-lt"/>
              </a:rPr>
              <a:t>entity </a:t>
            </a:r>
            <a:r>
              <a:rPr lang="en-US" b="1" u="sng" dirty="0" smtClean="0">
                <a:latin typeface="+mj-lt"/>
              </a:rPr>
              <a:t>sets</a:t>
            </a:r>
            <a:endParaRPr lang="en-US" b="1" u="sng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04083" y="4403834"/>
            <a:ext cx="906517" cy="108219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3960" y="5486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and Entity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8214"/>
            <a:ext cx="6553200" cy="4277786"/>
          </a:xfrm>
        </p:spPr>
        <p:txBody>
          <a:bodyPr>
            <a:normAutofit/>
          </a:bodyPr>
          <a:lstStyle/>
          <a:p>
            <a:r>
              <a:rPr lang="en-US" dirty="0" smtClean="0"/>
              <a:t>An entity set has </a:t>
            </a:r>
            <a:r>
              <a:rPr lang="en-US" b="1" dirty="0" smtClean="0"/>
              <a:t>attributes</a:t>
            </a:r>
          </a:p>
          <a:p>
            <a:pPr lvl="1"/>
            <a:r>
              <a:rPr lang="en-US" u="sng" dirty="0" smtClean="0"/>
              <a:t>Represented by ovals attached to an entity set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38600" y="3649837"/>
            <a:ext cx="4114800" cy="1676400"/>
            <a:chOff x="2133600" y="4648200"/>
            <a:chExt cx="41148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43400" y="5791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200400" y="46482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4800600" y="47244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133600" y="52578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8" idx="5"/>
              <a:endCxn id="5" idx="1"/>
            </p:cNvCxnSpPr>
            <p:nvPr/>
          </p:nvCxnSpPr>
          <p:spPr bwMode="auto">
            <a:xfrm rot="16200000" flipH="1">
              <a:off x="3749022" y="5463520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5"/>
              <a:endCxn id="5" idx="0"/>
            </p:cNvCxnSpPr>
            <p:nvPr/>
          </p:nvCxnSpPr>
          <p:spPr bwMode="auto">
            <a:xfrm rot="16200000" flipH="1">
              <a:off x="4415772" y="5253970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7" idx="4"/>
              <a:endCxn id="5" idx="0"/>
            </p:cNvCxnSpPr>
            <p:nvPr/>
          </p:nvCxnSpPr>
          <p:spPr bwMode="auto">
            <a:xfrm rot="5400000">
              <a:off x="5048250" y="5314950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8641406" y="3041923"/>
            <a:ext cx="3048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Shapes </a:t>
            </a: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are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important. Colors </a:t>
            </a: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are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not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vs. Entity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8214"/>
            <a:ext cx="2286000" cy="61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88019" y="2903322"/>
            <a:ext cx="4114800" cy="1676400"/>
            <a:chOff x="2133600" y="4648200"/>
            <a:chExt cx="41148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43400" y="5791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200400" y="46482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4800600" y="47244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133600" y="52578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8" idx="5"/>
              <a:endCxn id="5" idx="1"/>
            </p:cNvCxnSpPr>
            <p:nvPr/>
          </p:nvCxnSpPr>
          <p:spPr bwMode="auto">
            <a:xfrm rot="16200000" flipH="1">
              <a:off x="3749022" y="5463520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5"/>
              <a:endCxn id="5" idx="0"/>
            </p:cNvCxnSpPr>
            <p:nvPr/>
          </p:nvCxnSpPr>
          <p:spPr bwMode="auto">
            <a:xfrm rot="16200000" flipH="1">
              <a:off x="4415772" y="5253970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7" idx="4"/>
              <a:endCxn id="5" idx="0"/>
            </p:cNvCxnSpPr>
            <p:nvPr/>
          </p:nvCxnSpPr>
          <p:spPr bwMode="auto">
            <a:xfrm rot="5400000">
              <a:off x="5048250" y="5314950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Oval 11"/>
          <p:cNvSpPr/>
          <p:nvPr/>
        </p:nvSpPr>
        <p:spPr>
          <a:xfrm>
            <a:off x="1107450" y="3166579"/>
            <a:ext cx="4593021" cy="178435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85821" y="5435064"/>
            <a:ext cx="13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Entity Set</a:t>
            </a:r>
            <a:endParaRPr lang="en-US" sz="24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4782" y="4899635"/>
            <a:ext cx="101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2"/>
                </a:solidFill>
                <a:latin typeface="+mj-lt"/>
              </a:rPr>
              <a:t>Product</a:t>
            </a:r>
            <a:endParaRPr lang="en-US" sz="2000" b="1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64116" y="3367721"/>
            <a:ext cx="1957952" cy="1436409"/>
            <a:chOff x="5226068" y="5426834"/>
            <a:chExt cx="2792109" cy="22741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512" y="5426834"/>
              <a:ext cx="1137221" cy="6300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26068" y="6190419"/>
              <a:ext cx="2792109" cy="1510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Name</a:t>
              </a:r>
              <a:r>
                <a:rPr lang="en-US" sz="1400" dirty="0" smtClean="0">
                  <a:latin typeface="+mj-lt"/>
                </a:rPr>
                <a:t>: Xbox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Category</a:t>
              </a:r>
              <a:r>
                <a:rPr lang="en-US" sz="1400" dirty="0" smtClean="0">
                  <a:latin typeface="+mj-lt"/>
                </a:rPr>
                <a:t>: Total Multimedia System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Price</a:t>
              </a:r>
              <a:r>
                <a:rPr lang="en-US" sz="1400" dirty="0" smtClean="0">
                  <a:latin typeface="+mj-lt"/>
                </a:rPr>
                <a:t>: $250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36607" y="3421121"/>
            <a:ext cx="2042483" cy="1354333"/>
            <a:chOff x="8112441" y="5382402"/>
            <a:chExt cx="2862527" cy="18980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2710" y="5382402"/>
              <a:ext cx="842907" cy="84290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112441" y="6245258"/>
              <a:ext cx="2862527" cy="103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Name</a:t>
              </a:r>
              <a:r>
                <a:rPr lang="en-US" sz="1400" dirty="0" smtClean="0">
                  <a:latin typeface="+mj-lt"/>
                </a:rPr>
                <a:t>: My Little Pony Doll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Category</a:t>
              </a:r>
              <a:r>
                <a:rPr lang="en-US" sz="1400" dirty="0" smtClean="0">
                  <a:latin typeface="+mj-lt"/>
                </a:rPr>
                <a:t>: Toy</a:t>
              </a:r>
            </a:p>
            <a:p>
              <a:pPr algn="ctr"/>
              <a:r>
                <a:rPr lang="en-US" sz="1400" i="1" dirty="0" smtClean="0">
                  <a:latin typeface="+mj-lt"/>
                </a:rPr>
                <a:t>Price</a:t>
              </a:r>
              <a:r>
                <a:rPr lang="en-US" sz="1400" dirty="0" smtClean="0">
                  <a:latin typeface="+mj-lt"/>
                </a:rPr>
                <a:t>: $25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06248" y="2688923"/>
            <a:ext cx="89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Entity</a:t>
            </a:r>
            <a:endParaRPr lang="en-US" sz="24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01722" y="3048000"/>
            <a:ext cx="1446678" cy="6371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85821" y="3871879"/>
            <a:ext cx="177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Entity Attribute</a:t>
            </a:r>
            <a:endParaRPr lang="en-US" sz="2400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21782" y="4314266"/>
            <a:ext cx="1137074" cy="918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66774" y="4007520"/>
            <a:ext cx="551286" cy="2798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886200" y="5181600"/>
            <a:ext cx="2203588" cy="4511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</p:cNvCxnSpPr>
          <p:nvPr/>
        </p:nvCxnSpPr>
        <p:spPr>
          <a:xfrm flipV="1">
            <a:off x="7460428" y="4474145"/>
            <a:ext cx="2342478" cy="11917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49682" y="1665206"/>
            <a:ext cx="382030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Entities are </a:t>
            </a:r>
            <a:r>
              <a:rPr lang="en-US" sz="2400" b="1" u="sng" dirty="0" smtClean="0">
                <a:latin typeface="+mj-lt"/>
              </a:rPr>
              <a:t>not</a:t>
            </a:r>
            <a:r>
              <a:rPr lang="en-US" sz="2400" dirty="0" smtClean="0">
                <a:latin typeface="+mj-lt"/>
              </a:rPr>
              <a:t> explicitly represented in E/R diagrams!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26" grpId="0"/>
      <p:bldP spid="29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054"/>
            <a:ext cx="10515600" cy="435133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u="sng" dirty="0" smtClean="0"/>
              <a:t>key</a:t>
            </a:r>
            <a:r>
              <a:rPr lang="en-US" dirty="0" smtClean="0"/>
              <a:t> is a </a:t>
            </a:r>
            <a:r>
              <a:rPr lang="en-US" b="1" dirty="0" smtClean="0"/>
              <a:t>minimal </a:t>
            </a:r>
            <a:r>
              <a:rPr lang="en-US" dirty="0" smtClean="0"/>
              <a:t>set of attributes that uniquely identifies an 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11829" y="3735771"/>
            <a:ext cx="4114800" cy="1676400"/>
            <a:chOff x="2111829" y="3735771"/>
            <a:chExt cx="4114800" cy="1676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1629" y="4878771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178629" y="3735771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4778829" y="3811971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111829" y="4345371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9" name="Straight Connector 8"/>
            <p:cNvCxnSpPr>
              <a:stCxn id="8" idx="5"/>
              <a:endCxn id="5" idx="1"/>
            </p:cNvCxnSpPr>
            <p:nvPr/>
          </p:nvCxnSpPr>
          <p:spPr bwMode="auto">
            <a:xfrm rot="16200000" flipH="1">
              <a:off x="3727251" y="4551091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6" idx="5"/>
              <a:endCxn id="5" idx="0"/>
            </p:cNvCxnSpPr>
            <p:nvPr/>
          </p:nvCxnSpPr>
          <p:spPr bwMode="auto">
            <a:xfrm rot="16200000" flipH="1">
              <a:off x="4394001" y="4341541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7" idx="4"/>
              <a:endCxn id="5" idx="0"/>
            </p:cNvCxnSpPr>
            <p:nvPr/>
          </p:nvCxnSpPr>
          <p:spPr bwMode="auto">
            <a:xfrm rot="5400000">
              <a:off x="5026479" y="4402521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87829" y="2872662"/>
            <a:ext cx="2971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Denote elements of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the primary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key by </a:t>
            </a:r>
            <a:r>
              <a:rPr lang="en-US" sz="2000" u="sng" dirty="0">
                <a:solidFill>
                  <a:srgbClr val="000000"/>
                </a:solidFill>
                <a:latin typeface="+mj-lt"/>
              </a:rPr>
              <a:t>underlining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1426" y="2842159"/>
            <a:ext cx="487679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Here, {name, category} is </a:t>
            </a: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key (it is not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minimal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).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If it were, what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would it mean?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1673" y="5721207"/>
            <a:ext cx="92286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The E/R model forces us to designate a single </a:t>
            </a:r>
            <a:r>
              <a:rPr lang="en-US" sz="2400" b="1" u="sng" dirty="0" smtClean="0">
                <a:latin typeface="+mj-lt"/>
              </a:rPr>
              <a:t>primary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key, though there may be multiple candidate keys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0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 in E/R: </a:t>
            </a:r>
            <a:r>
              <a:rPr lang="en-US" b="1" dirty="0" smtClean="0"/>
              <a:t>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relationship</a:t>
            </a:r>
            <a:r>
              <a:rPr lang="en-US" dirty="0" smtClean="0"/>
              <a:t> is between two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4318" y="3048000"/>
            <a:ext cx="4114800" cy="1676400"/>
            <a:chOff x="1824318" y="3048000"/>
            <a:chExt cx="4114800" cy="16764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34118" y="41910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891118" y="30480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491318" y="31242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824318" y="365760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2" name="Straight Connector 11"/>
            <p:cNvCxnSpPr>
              <a:stCxn id="11" idx="5"/>
              <a:endCxn id="8" idx="1"/>
            </p:cNvCxnSpPr>
            <p:nvPr/>
          </p:nvCxnSpPr>
          <p:spPr bwMode="auto">
            <a:xfrm rot="16200000" flipH="1">
              <a:off x="3439740" y="3863320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9" idx="5"/>
              <a:endCxn id="8" idx="0"/>
            </p:cNvCxnSpPr>
            <p:nvPr/>
          </p:nvCxnSpPr>
          <p:spPr bwMode="auto">
            <a:xfrm rot="16200000" flipH="1">
              <a:off x="4106490" y="3653770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0" idx="4"/>
              <a:endCxn id="8" idx="0"/>
            </p:cNvCxnSpPr>
            <p:nvPr/>
          </p:nvCxnSpPr>
          <p:spPr bwMode="auto">
            <a:xfrm rot="5400000">
              <a:off x="4738968" y="3714750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8377518" y="2947566"/>
            <a:ext cx="1828800" cy="1809706"/>
            <a:chOff x="8377518" y="2947566"/>
            <a:chExt cx="1828800" cy="1809706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377518" y="4191000"/>
              <a:ext cx="1642188" cy="566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8758518" y="2947566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17" name="Straight Connector 16"/>
            <p:cNvCxnSpPr>
              <a:stCxn id="16" idx="4"/>
              <a:endCxn id="15" idx="0"/>
            </p:cNvCxnSpPr>
            <p:nvPr/>
          </p:nvCxnSpPr>
          <p:spPr bwMode="auto">
            <a:xfrm flipH="1">
              <a:off x="9198612" y="3633366"/>
              <a:ext cx="283806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253318" y="4114800"/>
            <a:ext cx="3124200" cy="685800"/>
            <a:chOff x="5253318" y="4114800"/>
            <a:chExt cx="3124200" cy="68580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5939118" y="4114800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ysClr val="windowText" lastClr="000000"/>
                  </a:solidFill>
                </a:rPr>
                <a:t>Makes</a:t>
              </a:r>
            </a:p>
          </p:txBody>
        </p:sp>
        <p:cxnSp>
          <p:nvCxnSpPr>
            <p:cNvPr id="20" name="Straight Connector 19"/>
            <p:cNvCxnSpPr>
              <a:stCxn id="8" idx="3"/>
              <a:endCxn id="5" idx="1"/>
            </p:cNvCxnSpPr>
            <p:nvPr/>
          </p:nvCxnSpPr>
          <p:spPr bwMode="auto">
            <a:xfrm>
              <a:off x="5253318" y="4457700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5" idx="3"/>
              <a:endCxn id="15" idx="1"/>
            </p:cNvCxnSpPr>
            <p:nvPr/>
          </p:nvCxnSpPr>
          <p:spPr bwMode="auto">
            <a:xfrm>
              <a:off x="7767918" y="4457700"/>
              <a:ext cx="609600" cy="1643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83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0AF4D-A564-554C-B564-5675F3AC7BFD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95800" y="1600200"/>
            <a:ext cx="3429000" cy="1371600"/>
            <a:chOff x="4495800" y="1600200"/>
            <a:chExt cx="3429000" cy="1371600"/>
          </a:xfrm>
        </p:grpSpPr>
        <p:sp>
          <p:nvSpPr>
            <p:cNvPr id="21533" name="AutoShape 8"/>
            <p:cNvSpPr>
              <a:spLocks noChangeArrowheads="1"/>
            </p:cNvSpPr>
            <p:nvPr/>
          </p:nvSpPr>
          <p:spPr bwMode="auto">
            <a:xfrm>
              <a:off x="5181600" y="1600200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21535" name="Line 17"/>
            <p:cNvSpPr>
              <a:spLocks noChangeShapeType="1"/>
            </p:cNvSpPr>
            <p:nvPr/>
          </p:nvSpPr>
          <p:spPr bwMode="auto">
            <a:xfrm>
              <a:off x="6705600" y="2286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6" name="Line 21"/>
            <p:cNvSpPr>
              <a:spLocks noChangeShapeType="1"/>
            </p:cNvSpPr>
            <p:nvPr/>
          </p:nvSpPr>
          <p:spPr bwMode="auto">
            <a:xfrm flipH="1">
              <a:off x="4495800" y="22860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5600" y="3048000"/>
            <a:ext cx="1752600" cy="2133600"/>
            <a:chOff x="2895600" y="3048000"/>
            <a:chExt cx="1752600" cy="2133600"/>
          </a:xfrm>
        </p:grpSpPr>
        <p:sp>
          <p:nvSpPr>
            <p:cNvPr id="21532" name="AutoShape 7"/>
            <p:cNvSpPr>
              <a:spLocks noChangeArrowheads="1"/>
            </p:cNvSpPr>
            <p:nvPr/>
          </p:nvSpPr>
          <p:spPr bwMode="auto">
            <a:xfrm>
              <a:off x="2895600" y="3505200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buys</a:t>
              </a:r>
            </a:p>
          </p:txBody>
        </p:sp>
        <p:sp>
          <p:nvSpPr>
            <p:cNvPr id="21537" name="Line 22"/>
            <p:cNvSpPr>
              <a:spLocks noChangeShapeType="1"/>
            </p:cNvSpPr>
            <p:nvPr/>
          </p:nvSpPr>
          <p:spPr bwMode="auto">
            <a:xfrm flipV="1">
              <a:off x="3657600" y="30480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8" name="Line 23"/>
            <p:cNvSpPr>
              <a:spLocks noChangeShapeType="1"/>
            </p:cNvSpPr>
            <p:nvPr/>
          </p:nvSpPr>
          <p:spPr bwMode="auto">
            <a:xfrm>
              <a:off x="3657600" y="4876800"/>
              <a:ext cx="990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800" y="2667000"/>
            <a:ext cx="2133600" cy="2438400"/>
            <a:chOff x="7162800" y="2667000"/>
            <a:chExt cx="2133600" cy="2438400"/>
          </a:xfrm>
        </p:grpSpPr>
        <p:sp>
          <p:nvSpPr>
            <p:cNvPr id="21534" name="AutoShape 9"/>
            <p:cNvSpPr>
              <a:spLocks noChangeArrowheads="1"/>
            </p:cNvSpPr>
            <p:nvPr/>
          </p:nvSpPr>
          <p:spPr bwMode="auto">
            <a:xfrm>
              <a:off x="7772400" y="3657600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employs</a:t>
              </a:r>
            </a:p>
          </p:txBody>
        </p:sp>
        <p:sp>
          <p:nvSpPr>
            <p:cNvPr id="21539" name="Line 25"/>
            <p:cNvSpPr>
              <a:spLocks noChangeShapeType="1"/>
            </p:cNvSpPr>
            <p:nvPr/>
          </p:nvSpPr>
          <p:spPr bwMode="auto">
            <a:xfrm flipH="1">
              <a:off x="7162800" y="4343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1540" name="AutoShape 29"/>
            <p:cNvCxnSpPr>
              <a:cxnSpLocks noChangeShapeType="1"/>
              <a:stCxn id="21534" idx="0"/>
              <a:endCxn id="21509" idx="2"/>
            </p:cNvCxnSpPr>
            <p:nvPr/>
          </p:nvCxnSpPr>
          <p:spPr bwMode="auto">
            <a:xfrm flipV="1">
              <a:off x="8534400" y="2667000"/>
              <a:ext cx="49530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1676400" y="457200"/>
            <a:ext cx="4038600" cy="2590800"/>
            <a:chOff x="1676400" y="457200"/>
            <a:chExt cx="4038600" cy="2590800"/>
          </a:xfrm>
        </p:grpSpPr>
        <p:sp>
          <p:nvSpPr>
            <p:cNvPr id="21510" name="Rectangle 11"/>
            <p:cNvSpPr>
              <a:spLocks noChangeArrowheads="1"/>
            </p:cNvSpPr>
            <p:nvPr/>
          </p:nvSpPr>
          <p:spPr bwMode="auto">
            <a:xfrm>
              <a:off x="2362200" y="2286000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grpSp>
          <p:nvGrpSpPr>
            <p:cNvPr id="21513" name="Group 33"/>
            <p:cNvGrpSpPr>
              <a:grpSpLocks/>
            </p:cNvGrpSpPr>
            <p:nvPr/>
          </p:nvGrpSpPr>
          <p:grpSpPr bwMode="auto">
            <a:xfrm>
              <a:off x="1676400" y="457200"/>
              <a:ext cx="4038600" cy="1828800"/>
              <a:chOff x="96" y="288"/>
              <a:chExt cx="2544" cy="1152"/>
            </a:xfrm>
          </p:grpSpPr>
          <p:sp>
            <p:nvSpPr>
              <p:cNvPr id="21526" name="Oval 12"/>
              <p:cNvSpPr>
                <a:spLocks noChangeArrowheads="1"/>
              </p:cNvSpPr>
              <p:nvPr/>
            </p:nvSpPr>
            <p:spPr bwMode="auto">
              <a:xfrm>
                <a:off x="720" y="288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u="sng">
                    <a:solidFill>
                      <a:srgbClr val="000000"/>
                    </a:solidFill>
                  </a:rPr>
                  <a:t>name</a:t>
                </a:r>
              </a:p>
            </p:txBody>
          </p:sp>
          <p:sp>
            <p:nvSpPr>
              <p:cNvPr id="21527" name="Oval 13"/>
              <p:cNvSpPr>
                <a:spLocks noChangeArrowheads="1"/>
              </p:cNvSpPr>
              <p:nvPr/>
            </p:nvSpPr>
            <p:spPr bwMode="auto">
              <a:xfrm>
                <a:off x="1728" y="288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category</a:t>
                </a:r>
              </a:p>
            </p:txBody>
          </p:sp>
          <p:sp>
            <p:nvSpPr>
              <p:cNvPr id="21528" name="Oval 16"/>
              <p:cNvSpPr>
                <a:spLocks noChangeArrowheads="1"/>
              </p:cNvSpPr>
              <p:nvPr/>
            </p:nvSpPr>
            <p:spPr bwMode="auto">
              <a:xfrm>
                <a:off x="96" y="864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price</a:t>
                </a:r>
              </a:p>
            </p:txBody>
          </p:sp>
          <p:sp>
            <p:nvSpPr>
              <p:cNvPr id="21529" name="Line 18"/>
              <p:cNvSpPr>
                <a:spLocks noChangeShapeType="1"/>
              </p:cNvSpPr>
              <p:nvPr/>
            </p:nvSpPr>
            <p:spPr bwMode="auto">
              <a:xfrm flipH="1" flipV="1">
                <a:off x="720" y="1248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0" name="Line 19"/>
              <p:cNvSpPr>
                <a:spLocks noChangeShapeType="1"/>
              </p:cNvSpPr>
              <p:nvPr/>
            </p:nvSpPr>
            <p:spPr bwMode="auto">
              <a:xfrm flipV="1">
                <a:off x="1200" y="72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1" name="Line 20"/>
              <p:cNvSpPr>
                <a:spLocks noChangeShapeType="1"/>
              </p:cNvSpPr>
              <p:nvPr/>
            </p:nvSpPr>
            <p:spPr bwMode="auto">
              <a:xfrm flipV="1">
                <a:off x="1584" y="720"/>
                <a:ext cx="48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819400" y="4724400"/>
            <a:ext cx="6705600" cy="1981200"/>
            <a:chOff x="2819400" y="4724400"/>
            <a:chExt cx="6705600" cy="1981200"/>
          </a:xfrm>
        </p:grpSpPr>
        <p:sp>
          <p:nvSpPr>
            <p:cNvPr id="21508" name="Rectangle 6"/>
            <p:cNvSpPr>
              <a:spLocks noChangeArrowheads="1"/>
            </p:cNvSpPr>
            <p:nvPr/>
          </p:nvSpPr>
          <p:spPr bwMode="auto">
            <a:xfrm>
              <a:off x="4648200" y="4724400"/>
              <a:ext cx="2514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grpSp>
          <p:nvGrpSpPr>
            <p:cNvPr id="21514" name="Group 31"/>
            <p:cNvGrpSpPr>
              <a:grpSpLocks/>
            </p:cNvGrpSpPr>
            <p:nvPr/>
          </p:nvGrpSpPr>
          <p:grpSpPr bwMode="auto">
            <a:xfrm>
              <a:off x="2819400" y="5486400"/>
              <a:ext cx="6705600" cy="1219200"/>
              <a:chOff x="816" y="3456"/>
              <a:chExt cx="4224" cy="768"/>
            </a:xfrm>
          </p:grpSpPr>
          <p:sp>
            <p:nvSpPr>
              <p:cNvPr id="21520" name="Oval 3"/>
              <p:cNvSpPr>
                <a:spLocks noChangeArrowheads="1"/>
              </p:cNvSpPr>
              <p:nvPr/>
            </p:nvSpPr>
            <p:spPr bwMode="auto">
              <a:xfrm>
                <a:off x="816" y="3792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address</a:t>
                </a:r>
              </a:p>
            </p:txBody>
          </p:sp>
          <p:sp>
            <p:nvSpPr>
              <p:cNvPr id="21521" name="Oval 4"/>
              <p:cNvSpPr>
                <a:spLocks noChangeArrowheads="1"/>
              </p:cNvSpPr>
              <p:nvPr/>
            </p:nvSpPr>
            <p:spPr bwMode="auto">
              <a:xfrm>
                <a:off x="2448" y="3744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name</a:t>
                </a:r>
              </a:p>
            </p:txBody>
          </p:sp>
          <p:sp>
            <p:nvSpPr>
              <p:cNvPr id="21522" name="Oval 5"/>
              <p:cNvSpPr>
                <a:spLocks noChangeArrowheads="1"/>
              </p:cNvSpPr>
              <p:nvPr/>
            </p:nvSpPr>
            <p:spPr bwMode="auto">
              <a:xfrm>
                <a:off x="4128" y="3744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u="sng">
                    <a:solidFill>
                      <a:srgbClr val="000000"/>
                    </a:solidFill>
                  </a:rPr>
                  <a:t>ssn</a:t>
                </a:r>
              </a:p>
            </p:txBody>
          </p:sp>
          <p:sp>
            <p:nvSpPr>
              <p:cNvPr id="21523" name="Line 26"/>
              <p:cNvSpPr>
                <a:spLocks noChangeShapeType="1"/>
              </p:cNvSpPr>
              <p:nvPr/>
            </p:nvSpPr>
            <p:spPr bwMode="auto">
              <a:xfrm flipH="1">
                <a:off x="1632" y="3456"/>
                <a:ext cx="105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4" name="Line 27"/>
              <p:cNvSpPr>
                <a:spLocks noChangeShapeType="1"/>
              </p:cNvSpPr>
              <p:nvPr/>
            </p:nvSpPr>
            <p:spPr bwMode="auto">
              <a:xfrm>
                <a:off x="2688" y="3456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5" name="Line 28"/>
              <p:cNvSpPr>
                <a:spLocks noChangeShapeType="1"/>
              </p:cNvSpPr>
              <p:nvPr/>
            </p:nvSpPr>
            <p:spPr bwMode="auto">
              <a:xfrm>
                <a:off x="3168" y="3456"/>
                <a:ext cx="105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924800" y="685800"/>
            <a:ext cx="2590800" cy="2971800"/>
            <a:chOff x="7924800" y="685800"/>
            <a:chExt cx="2590800" cy="2971800"/>
          </a:xfrm>
        </p:grpSpPr>
        <p:sp>
          <p:nvSpPr>
            <p:cNvPr id="21509" name="Rectangle 10"/>
            <p:cNvSpPr>
              <a:spLocks noChangeArrowheads="1"/>
            </p:cNvSpPr>
            <p:nvPr/>
          </p:nvSpPr>
          <p:spPr bwMode="auto">
            <a:xfrm>
              <a:off x="7924800" y="1905000"/>
              <a:ext cx="2209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Company</a:t>
              </a:r>
            </a:p>
          </p:txBody>
        </p:sp>
        <p:grpSp>
          <p:nvGrpSpPr>
            <p:cNvPr id="21515" name="Group 32"/>
            <p:cNvGrpSpPr>
              <a:grpSpLocks/>
            </p:cNvGrpSpPr>
            <p:nvPr/>
          </p:nvGrpSpPr>
          <p:grpSpPr bwMode="auto">
            <a:xfrm>
              <a:off x="8915400" y="685800"/>
              <a:ext cx="1600200" cy="2971800"/>
              <a:chOff x="4656" y="432"/>
              <a:chExt cx="1008" cy="1872"/>
            </a:xfrm>
          </p:grpSpPr>
          <p:sp>
            <p:nvSpPr>
              <p:cNvPr id="21516" name="Oval 14"/>
              <p:cNvSpPr>
                <a:spLocks noChangeArrowheads="1"/>
              </p:cNvSpPr>
              <p:nvPr/>
            </p:nvSpPr>
            <p:spPr bwMode="auto">
              <a:xfrm>
                <a:off x="4752" y="1872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stockprice</a:t>
                </a:r>
              </a:p>
            </p:txBody>
          </p:sp>
          <p:sp>
            <p:nvSpPr>
              <p:cNvPr id="21517" name="Oval 15"/>
              <p:cNvSpPr>
                <a:spLocks noChangeArrowheads="1"/>
              </p:cNvSpPr>
              <p:nvPr/>
            </p:nvSpPr>
            <p:spPr bwMode="auto">
              <a:xfrm>
                <a:off x="4656" y="432"/>
                <a:ext cx="912" cy="4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u="sng">
                    <a:solidFill>
                      <a:srgbClr val="000000"/>
                    </a:solidFill>
                  </a:rPr>
                  <a:t>name</a:t>
                </a:r>
              </a:p>
            </p:txBody>
          </p:sp>
          <p:sp>
            <p:nvSpPr>
              <p:cNvPr id="21518" name="Line 24"/>
              <p:cNvSpPr>
                <a:spLocks noChangeShapeType="1"/>
              </p:cNvSpPr>
              <p:nvPr/>
            </p:nvSpPr>
            <p:spPr bwMode="auto">
              <a:xfrm flipV="1">
                <a:off x="4896" y="816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519" name="AutoShape 30"/>
              <p:cNvCxnSpPr>
                <a:cxnSpLocks noChangeShapeType="1"/>
                <a:stCxn id="21509" idx="2"/>
                <a:endCxn id="21516" idx="0"/>
              </p:cNvCxnSpPr>
              <p:nvPr/>
            </p:nvCxnSpPr>
            <p:spPr bwMode="auto">
              <a:xfrm>
                <a:off x="4728" y="1680"/>
                <a:ext cx="48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0182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</a:t>
            </a:r>
            <a:r>
              <a:rPr lang="en-US" dirty="0" smtClean="0"/>
              <a:t>Relationship?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2"/>
            <a:r>
              <a:rPr lang="en-US" i="1" dirty="0"/>
              <a:t>A={1,2,3},   B={</a:t>
            </a:r>
            <a:r>
              <a:rPr lang="en-US" i="1" dirty="0" err="1"/>
              <a:t>a,b,c,d</a:t>
            </a:r>
            <a:r>
              <a:rPr lang="en-US" i="1" dirty="0" smtClean="0"/>
              <a:t>}</a:t>
            </a:r>
            <a:endParaRPr lang="en-US" i="1" dirty="0"/>
          </a:p>
          <a:p>
            <a:pPr lvl="2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895319" y="2364468"/>
            <a:ext cx="3136900" cy="2514600"/>
            <a:chOff x="7895319" y="2364468"/>
            <a:chExt cx="3136900" cy="2514600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7895319" y="2558143"/>
              <a:ext cx="3136900" cy="2320925"/>
              <a:chOff x="1144" y="2858"/>
              <a:chExt cx="1976" cy="1462"/>
            </a:xfrm>
          </p:grpSpPr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1670" y="285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5612" name="Text Box 6"/>
              <p:cNvSpPr txBox="1">
                <a:spLocks noChangeArrowheads="1"/>
              </p:cNvSpPr>
              <p:nvPr/>
            </p:nvSpPr>
            <p:spPr bwMode="auto">
              <a:xfrm>
                <a:off x="1670" y="327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5613" name="Text Box 7"/>
              <p:cNvSpPr txBox="1">
                <a:spLocks noChangeArrowheads="1"/>
              </p:cNvSpPr>
              <p:nvPr/>
            </p:nvSpPr>
            <p:spPr bwMode="auto">
              <a:xfrm>
                <a:off x="1670" y="369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5614" name="Text Box 8"/>
              <p:cNvSpPr txBox="1">
                <a:spLocks noChangeArrowheads="1"/>
              </p:cNvSpPr>
              <p:nvPr/>
            </p:nvSpPr>
            <p:spPr bwMode="auto">
              <a:xfrm>
                <a:off x="2726" y="2858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5615" name="Text Box 9"/>
              <p:cNvSpPr txBox="1">
                <a:spLocks noChangeArrowheads="1"/>
              </p:cNvSpPr>
              <p:nvPr/>
            </p:nvSpPr>
            <p:spPr bwMode="auto">
              <a:xfrm>
                <a:off x="2726" y="322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5616" name="Text Box 10"/>
              <p:cNvSpPr txBox="1">
                <a:spLocks noChangeArrowheads="1"/>
              </p:cNvSpPr>
              <p:nvPr/>
            </p:nvSpPr>
            <p:spPr bwMode="auto">
              <a:xfrm>
                <a:off x="2726" y="3594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617" name="Text Box 11"/>
              <p:cNvSpPr txBox="1">
                <a:spLocks noChangeArrowheads="1"/>
              </p:cNvSpPr>
              <p:nvPr/>
            </p:nvSpPr>
            <p:spPr bwMode="auto">
              <a:xfrm>
                <a:off x="2726" y="396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576" cy="1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/>
            </p:nvSpPr>
            <p:spPr bwMode="auto">
              <a:xfrm>
                <a:off x="2544" y="2880"/>
                <a:ext cx="576" cy="14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Text Box 17"/>
              <p:cNvSpPr txBox="1">
                <a:spLocks noChangeArrowheads="1"/>
              </p:cNvSpPr>
              <p:nvPr/>
            </p:nvSpPr>
            <p:spPr bwMode="auto">
              <a:xfrm>
                <a:off x="1144" y="2858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A=</a:t>
                </a:r>
              </a:p>
            </p:txBody>
          </p:sp>
        </p:grp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9725707" y="2364468"/>
              <a:ext cx="558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B=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7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</a:t>
            </a:r>
            <a:r>
              <a:rPr lang="en-US" dirty="0" smtClean="0"/>
              <a:t>Relationship?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694599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2"/>
            <a:r>
              <a:rPr lang="en-US" i="1" dirty="0"/>
              <a:t>A={1,2,3},   B={</a:t>
            </a:r>
            <a:r>
              <a:rPr lang="en-US" i="1" dirty="0" err="1"/>
              <a:t>a,b,c,d</a:t>
            </a:r>
            <a:r>
              <a:rPr lang="en-US" i="1" dirty="0" smtClean="0"/>
              <a:t>}</a:t>
            </a:r>
            <a:endParaRPr lang="en-US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x B (the </a:t>
            </a:r>
            <a:r>
              <a:rPr lang="en-US" b="1" i="1" dirty="0" smtClean="0"/>
              <a:t>cross-product</a:t>
            </a:r>
            <a:r>
              <a:rPr lang="en-US" dirty="0" smtClean="0"/>
              <a:t>) is the set of all pairs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lvl="2"/>
            <a:r>
              <a:rPr lang="en-US" i="1" dirty="0" smtClean="0"/>
              <a:t>A </a:t>
            </a:r>
            <a:r>
              <a:rPr lang="en-US" i="1" dirty="0">
                <a:sym typeface="Symbol" charset="2"/>
              </a:rPr>
              <a:t> B = {(1,a</a:t>
            </a:r>
            <a:r>
              <a:rPr lang="en-US" i="1" dirty="0" smtClean="0">
                <a:sym typeface="Symbol" charset="2"/>
              </a:rPr>
              <a:t>), (</a:t>
            </a:r>
            <a:r>
              <a:rPr lang="en-US" i="1" dirty="0">
                <a:sym typeface="Symbol" charset="2"/>
              </a:rPr>
              <a:t>1,b</a:t>
            </a:r>
            <a:r>
              <a:rPr lang="en-US" i="1" dirty="0" smtClean="0">
                <a:sym typeface="Symbol" charset="2"/>
              </a:rPr>
              <a:t>), (1,c), (1,d), (2,a), (2,b), (2,c), (2,d), (3,a), (3,b), (3,c), </a:t>
            </a:r>
            <a:r>
              <a:rPr lang="en-US" i="1" dirty="0">
                <a:sym typeface="Symbol" charset="2"/>
              </a:rPr>
              <a:t>(3,d)}</a:t>
            </a:r>
          </a:p>
          <a:p>
            <a:pPr lvl="2"/>
            <a:endParaRPr lang="en-US" i="1" dirty="0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7895319" y="2364468"/>
            <a:ext cx="3136900" cy="2514600"/>
            <a:chOff x="1144" y="2736"/>
            <a:chExt cx="1976" cy="1584"/>
          </a:xfrm>
        </p:grpSpPr>
        <p:sp>
          <p:nvSpPr>
            <p:cNvPr id="25611" name="Text Box 5"/>
            <p:cNvSpPr txBox="1">
              <a:spLocks noChangeArrowheads="1"/>
            </p:cNvSpPr>
            <p:nvPr/>
          </p:nvSpPr>
          <p:spPr bwMode="auto">
            <a:xfrm>
              <a:off x="1670" y="28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612" name="Text Box 6"/>
            <p:cNvSpPr txBox="1">
              <a:spLocks noChangeArrowheads="1"/>
            </p:cNvSpPr>
            <p:nvPr/>
          </p:nvSpPr>
          <p:spPr bwMode="auto">
            <a:xfrm>
              <a:off x="1670" y="32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5613" name="Text Box 7"/>
            <p:cNvSpPr txBox="1">
              <a:spLocks noChangeArrowheads="1"/>
            </p:cNvSpPr>
            <p:nvPr/>
          </p:nvSpPr>
          <p:spPr bwMode="auto">
            <a:xfrm>
              <a:off x="1670" y="36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2726" y="285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5615" name="Text Box 9"/>
            <p:cNvSpPr txBox="1">
              <a:spLocks noChangeArrowheads="1"/>
            </p:cNvSpPr>
            <p:nvPr/>
          </p:nvSpPr>
          <p:spPr bwMode="auto">
            <a:xfrm>
              <a:off x="2726" y="322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2726" y="359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17" name="Text Box 11"/>
            <p:cNvSpPr txBox="1">
              <a:spLocks noChangeArrowheads="1"/>
            </p:cNvSpPr>
            <p:nvPr/>
          </p:nvSpPr>
          <p:spPr bwMode="auto">
            <a:xfrm>
              <a:off x="2726" y="39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5618" name="Oval 12"/>
            <p:cNvSpPr>
              <a:spLocks noChangeArrowheads="1"/>
            </p:cNvSpPr>
            <p:nvPr/>
          </p:nvSpPr>
          <p:spPr bwMode="auto">
            <a:xfrm>
              <a:off x="1488" y="2880"/>
              <a:ext cx="576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2544" y="2880"/>
              <a:ext cx="57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Text Box 17"/>
            <p:cNvSpPr txBox="1">
              <a:spLocks noChangeArrowheads="1"/>
            </p:cNvSpPr>
            <p:nvPr/>
          </p:nvSpPr>
          <p:spPr bwMode="auto">
            <a:xfrm>
              <a:off x="1144" y="285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A=</a:t>
              </a:r>
            </a:p>
          </p:txBody>
        </p:sp>
        <p:sp>
          <p:nvSpPr>
            <p:cNvPr id="25624" name="Text Box 18"/>
            <p:cNvSpPr txBox="1">
              <a:spLocks noChangeArrowheads="1"/>
            </p:cNvSpPr>
            <p:nvPr/>
          </p:nvSpPr>
          <p:spPr bwMode="auto">
            <a:xfrm>
              <a:off x="2297" y="2736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B=</a:t>
              </a:r>
            </a:p>
          </p:txBody>
        </p:sp>
      </p:grpSp>
      <p:cxnSp>
        <p:nvCxnSpPr>
          <p:cNvPr id="3" name="Straight Connector 2"/>
          <p:cNvCxnSpPr>
            <a:stCxn id="25611" idx="3"/>
            <a:endCxn id="25614" idx="1"/>
          </p:cNvCxnSpPr>
          <p:nvPr/>
        </p:nvCxnSpPr>
        <p:spPr bwMode="auto">
          <a:xfrm>
            <a:off x="9066894" y="2786743"/>
            <a:ext cx="1339850" cy="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5611" idx="3"/>
            <a:endCxn id="25615" idx="1"/>
          </p:cNvCxnSpPr>
          <p:nvPr/>
        </p:nvCxnSpPr>
        <p:spPr bwMode="auto">
          <a:xfrm>
            <a:off x="9066894" y="2786743"/>
            <a:ext cx="1339850" cy="58420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5611" idx="3"/>
            <a:endCxn id="25616" idx="1"/>
          </p:cNvCxnSpPr>
          <p:nvPr/>
        </p:nvCxnSpPr>
        <p:spPr bwMode="auto">
          <a:xfrm>
            <a:off x="9066894" y="2786743"/>
            <a:ext cx="1339850" cy="116840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5611" idx="3"/>
            <a:endCxn id="25617" idx="1"/>
          </p:cNvCxnSpPr>
          <p:nvPr/>
        </p:nvCxnSpPr>
        <p:spPr bwMode="auto">
          <a:xfrm>
            <a:off x="9066894" y="2786743"/>
            <a:ext cx="1339850" cy="175260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5612" idx="3"/>
            <a:endCxn id="25614" idx="1"/>
          </p:cNvCxnSpPr>
          <p:nvPr/>
        </p:nvCxnSpPr>
        <p:spPr bwMode="auto">
          <a:xfrm flipV="1">
            <a:off x="9066894" y="2786743"/>
            <a:ext cx="1339850" cy="665163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5612" idx="3"/>
            <a:endCxn id="25615" idx="1"/>
          </p:cNvCxnSpPr>
          <p:nvPr/>
        </p:nvCxnSpPr>
        <p:spPr bwMode="auto">
          <a:xfrm flipV="1">
            <a:off x="9066894" y="3370943"/>
            <a:ext cx="1339850" cy="80963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5612" idx="3"/>
            <a:endCxn id="25616" idx="1"/>
          </p:cNvCxnSpPr>
          <p:nvPr/>
        </p:nvCxnSpPr>
        <p:spPr bwMode="auto">
          <a:xfrm>
            <a:off x="9066894" y="3451906"/>
            <a:ext cx="1339850" cy="50323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5613" idx="3"/>
            <a:endCxn id="25614" idx="1"/>
          </p:cNvCxnSpPr>
          <p:nvPr/>
        </p:nvCxnSpPr>
        <p:spPr bwMode="auto">
          <a:xfrm flipV="1">
            <a:off x="9066894" y="2786743"/>
            <a:ext cx="1339850" cy="133032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5612" idx="3"/>
            <a:endCxn id="25617" idx="1"/>
          </p:cNvCxnSpPr>
          <p:nvPr/>
        </p:nvCxnSpPr>
        <p:spPr bwMode="auto">
          <a:xfrm>
            <a:off x="9066894" y="3451906"/>
            <a:ext cx="1339850" cy="108743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25613" idx="3"/>
            <a:endCxn id="25615" idx="1"/>
          </p:cNvCxnSpPr>
          <p:nvPr/>
        </p:nvCxnSpPr>
        <p:spPr bwMode="auto">
          <a:xfrm flipV="1">
            <a:off x="9066894" y="3370943"/>
            <a:ext cx="1339850" cy="74612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5613" idx="3"/>
            <a:endCxn id="25616" idx="1"/>
          </p:cNvCxnSpPr>
          <p:nvPr/>
        </p:nvCxnSpPr>
        <p:spPr bwMode="auto">
          <a:xfrm flipV="1">
            <a:off x="9066894" y="3955143"/>
            <a:ext cx="1339850" cy="16192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25613" idx="3"/>
            <a:endCxn id="25617" idx="1"/>
          </p:cNvCxnSpPr>
          <p:nvPr/>
        </p:nvCxnSpPr>
        <p:spPr bwMode="auto">
          <a:xfrm>
            <a:off x="9066894" y="4117068"/>
            <a:ext cx="1339850" cy="42227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69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</a:t>
            </a:r>
            <a:r>
              <a:rPr lang="en-US" dirty="0" smtClean="0"/>
              <a:t>Relationship?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905000"/>
            <a:ext cx="726666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2"/>
            <a:r>
              <a:rPr lang="en-US" i="1" dirty="0"/>
              <a:t>A={1,2,3},   B={</a:t>
            </a:r>
            <a:r>
              <a:rPr lang="en-US" i="1" dirty="0" err="1"/>
              <a:t>a,b,c,d</a:t>
            </a:r>
            <a:r>
              <a:rPr lang="en-US" i="1" dirty="0"/>
              <a:t>},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x B (the </a:t>
            </a:r>
            <a:r>
              <a:rPr lang="en-US" b="1" i="1" dirty="0" smtClean="0"/>
              <a:t>cross-product</a:t>
            </a:r>
            <a:r>
              <a:rPr lang="en-US" dirty="0" smtClean="0"/>
              <a:t>) is the set of all pairs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lvl="2"/>
            <a:r>
              <a:rPr lang="en-US" i="1" dirty="0" smtClean="0"/>
              <a:t>A </a:t>
            </a:r>
            <a:r>
              <a:rPr lang="en-US" i="1" dirty="0">
                <a:sym typeface="Symbol" charset="2"/>
              </a:rPr>
              <a:t> B = {(1,a), (1,b), (1,c), (1,d), (2,a), (2,b), (2,c), (2,d), (3,a), (3,b), (3,c), (3,d)}</a:t>
            </a:r>
          </a:p>
          <a:p>
            <a:pPr lvl="3"/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We define a </a:t>
            </a:r>
            <a:r>
              <a:rPr lang="en-US" b="1" u="sng" dirty="0" smtClean="0"/>
              <a:t>relationship</a:t>
            </a:r>
            <a:r>
              <a:rPr lang="en-US" b="1" dirty="0" smtClean="0"/>
              <a:t> to be a subset of A x B</a:t>
            </a:r>
          </a:p>
          <a:p>
            <a:pPr lvl="2"/>
            <a:r>
              <a:rPr lang="en-US" i="1" dirty="0" smtClean="0"/>
              <a:t>R </a:t>
            </a:r>
            <a:r>
              <a:rPr lang="en-US" i="1" dirty="0"/>
              <a:t>= {(1,a), (2,c), (2,d), (3,b)}</a:t>
            </a:r>
          </a:p>
          <a:p>
            <a:pPr lvl="3"/>
            <a:endParaRPr lang="en-US" i="1" dirty="0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7895319" y="2364468"/>
            <a:ext cx="3136900" cy="2514600"/>
            <a:chOff x="1144" y="2736"/>
            <a:chExt cx="1976" cy="1584"/>
          </a:xfrm>
        </p:grpSpPr>
        <p:sp>
          <p:nvSpPr>
            <p:cNvPr id="25611" name="Text Box 5"/>
            <p:cNvSpPr txBox="1">
              <a:spLocks noChangeArrowheads="1"/>
            </p:cNvSpPr>
            <p:nvPr/>
          </p:nvSpPr>
          <p:spPr bwMode="auto">
            <a:xfrm>
              <a:off x="1670" y="28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612" name="Text Box 6"/>
            <p:cNvSpPr txBox="1">
              <a:spLocks noChangeArrowheads="1"/>
            </p:cNvSpPr>
            <p:nvPr/>
          </p:nvSpPr>
          <p:spPr bwMode="auto">
            <a:xfrm>
              <a:off x="1670" y="32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5613" name="Text Box 7"/>
            <p:cNvSpPr txBox="1">
              <a:spLocks noChangeArrowheads="1"/>
            </p:cNvSpPr>
            <p:nvPr/>
          </p:nvSpPr>
          <p:spPr bwMode="auto">
            <a:xfrm>
              <a:off x="1670" y="36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2726" y="285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5615" name="Text Box 9"/>
            <p:cNvSpPr txBox="1">
              <a:spLocks noChangeArrowheads="1"/>
            </p:cNvSpPr>
            <p:nvPr/>
          </p:nvSpPr>
          <p:spPr bwMode="auto">
            <a:xfrm>
              <a:off x="2726" y="322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2726" y="359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617" name="Text Box 11"/>
            <p:cNvSpPr txBox="1">
              <a:spLocks noChangeArrowheads="1"/>
            </p:cNvSpPr>
            <p:nvPr/>
          </p:nvSpPr>
          <p:spPr bwMode="auto">
            <a:xfrm>
              <a:off x="2726" y="39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5618" name="Oval 12"/>
            <p:cNvSpPr>
              <a:spLocks noChangeArrowheads="1"/>
            </p:cNvSpPr>
            <p:nvPr/>
          </p:nvSpPr>
          <p:spPr bwMode="auto">
            <a:xfrm>
              <a:off x="1488" y="2880"/>
              <a:ext cx="576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2544" y="2880"/>
              <a:ext cx="57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Text Box 17"/>
            <p:cNvSpPr txBox="1">
              <a:spLocks noChangeArrowheads="1"/>
            </p:cNvSpPr>
            <p:nvPr/>
          </p:nvSpPr>
          <p:spPr bwMode="auto">
            <a:xfrm>
              <a:off x="1144" y="285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A=</a:t>
              </a:r>
            </a:p>
          </p:txBody>
        </p:sp>
        <p:sp>
          <p:nvSpPr>
            <p:cNvPr id="25624" name="Text Box 18"/>
            <p:cNvSpPr txBox="1">
              <a:spLocks noChangeArrowheads="1"/>
            </p:cNvSpPr>
            <p:nvPr/>
          </p:nvSpPr>
          <p:spPr bwMode="auto">
            <a:xfrm>
              <a:off x="2297" y="2736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B=</a:t>
              </a:r>
            </a:p>
          </p:txBody>
        </p:sp>
      </p:grpSp>
      <p:cxnSp>
        <p:nvCxnSpPr>
          <p:cNvPr id="3" name="Straight Connector 2"/>
          <p:cNvCxnSpPr>
            <a:stCxn id="25611" idx="3"/>
            <a:endCxn id="25614" idx="1"/>
          </p:cNvCxnSpPr>
          <p:nvPr/>
        </p:nvCxnSpPr>
        <p:spPr bwMode="auto">
          <a:xfrm>
            <a:off x="9066894" y="2786743"/>
            <a:ext cx="1339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612" idx="3"/>
            <a:endCxn id="25616" idx="1"/>
          </p:cNvCxnSpPr>
          <p:nvPr/>
        </p:nvCxnSpPr>
        <p:spPr bwMode="auto">
          <a:xfrm>
            <a:off x="9066894" y="3451906"/>
            <a:ext cx="1339850" cy="5032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612" idx="3"/>
            <a:endCxn id="25617" idx="1"/>
          </p:cNvCxnSpPr>
          <p:nvPr/>
        </p:nvCxnSpPr>
        <p:spPr bwMode="auto">
          <a:xfrm>
            <a:off x="9066894" y="3451906"/>
            <a:ext cx="1339850" cy="1087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613" idx="3"/>
            <a:endCxn id="25615" idx="1"/>
          </p:cNvCxnSpPr>
          <p:nvPr/>
        </p:nvCxnSpPr>
        <p:spPr bwMode="auto">
          <a:xfrm flipV="1">
            <a:off x="9066894" y="3370943"/>
            <a:ext cx="1339850" cy="746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95D7-B761-C348-9BCF-35957E191C36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</a:t>
            </a:r>
            <a:r>
              <a:rPr lang="en-US" dirty="0" smtClean="0"/>
              <a:t>Relationship?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4999"/>
            <a:ext cx="6945994" cy="44677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A mathematical definition: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dirty="0"/>
              <a:t>A, B </a:t>
            </a:r>
            <a:r>
              <a:rPr lang="en-US" dirty="0" smtClean="0"/>
              <a:t>be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x B (the </a:t>
            </a:r>
            <a:r>
              <a:rPr lang="en-US" b="1" i="1" dirty="0" smtClean="0"/>
              <a:t>cross-product</a:t>
            </a:r>
            <a:r>
              <a:rPr lang="en-US" dirty="0" smtClean="0"/>
              <a:t>) is the set of all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u="sng" dirty="0" smtClean="0"/>
              <a:t>relationship</a:t>
            </a:r>
            <a:r>
              <a:rPr lang="en-US" dirty="0" smtClean="0"/>
              <a:t> is a subset of A x B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akes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relationship- it is a </a:t>
            </a:r>
            <a:r>
              <a:rPr lang="en-US" b="1" i="1" dirty="0"/>
              <a:t>subset</a:t>
            </a:r>
            <a:r>
              <a:rPr lang="en-US" dirty="0"/>
              <a:t> of </a:t>
            </a:r>
            <a:r>
              <a:rPr lang="en-US" b="1" dirty="0"/>
              <a:t>Product </a:t>
            </a:r>
            <a:r>
              <a:rPr lang="en-US" b="1" dirty="0">
                <a:sym typeface="Symbol" charset="2"/>
              </a:rPr>
              <a:t></a:t>
            </a:r>
            <a:r>
              <a:rPr lang="en-US" b="1" dirty="0"/>
              <a:t> Company</a:t>
            </a:r>
            <a:r>
              <a:rPr lang="en-US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95319" y="2364468"/>
            <a:ext cx="3136900" cy="2514600"/>
            <a:chOff x="7895319" y="2364468"/>
            <a:chExt cx="3136900" cy="2514600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7895319" y="2364468"/>
              <a:ext cx="3136900" cy="2514600"/>
              <a:chOff x="1144" y="2736"/>
              <a:chExt cx="1976" cy="1584"/>
            </a:xfrm>
          </p:grpSpPr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1670" y="285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5612" name="Text Box 6"/>
              <p:cNvSpPr txBox="1">
                <a:spLocks noChangeArrowheads="1"/>
              </p:cNvSpPr>
              <p:nvPr/>
            </p:nvSpPr>
            <p:spPr bwMode="auto">
              <a:xfrm>
                <a:off x="1670" y="327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5613" name="Text Box 7"/>
              <p:cNvSpPr txBox="1">
                <a:spLocks noChangeArrowheads="1"/>
              </p:cNvSpPr>
              <p:nvPr/>
            </p:nvSpPr>
            <p:spPr bwMode="auto">
              <a:xfrm>
                <a:off x="1670" y="369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5614" name="Text Box 8"/>
              <p:cNvSpPr txBox="1">
                <a:spLocks noChangeArrowheads="1"/>
              </p:cNvSpPr>
              <p:nvPr/>
            </p:nvSpPr>
            <p:spPr bwMode="auto">
              <a:xfrm>
                <a:off x="2726" y="2858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5615" name="Text Box 9"/>
              <p:cNvSpPr txBox="1">
                <a:spLocks noChangeArrowheads="1"/>
              </p:cNvSpPr>
              <p:nvPr/>
            </p:nvSpPr>
            <p:spPr bwMode="auto">
              <a:xfrm>
                <a:off x="2726" y="322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5616" name="Text Box 10"/>
              <p:cNvSpPr txBox="1">
                <a:spLocks noChangeArrowheads="1"/>
              </p:cNvSpPr>
              <p:nvPr/>
            </p:nvSpPr>
            <p:spPr bwMode="auto">
              <a:xfrm>
                <a:off x="2726" y="3594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617" name="Text Box 11"/>
              <p:cNvSpPr txBox="1">
                <a:spLocks noChangeArrowheads="1"/>
              </p:cNvSpPr>
              <p:nvPr/>
            </p:nvSpPr>
            <p:spPr bwMode="auto">
              <a:xfrm>
                <a:off x="2726" y="396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576" cy="1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/>
            </p:nvSpPr>
            <p:spPr bwMode="auto">
              <a:xfrm>
                <a:off x="2544" y="2880"/>
                <a:ext cx="576" cy="14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Text Box 17"/>
              <p:cNvSpPr txBox="1">
                <a:spLocks noChangeArrowheads="1"/>
              </p:cNvSpPr>
              <p:nvPr/>
            </p:nvSpPr>
            <p:spPr bwMode="auto">
              <a:xfrm>
                <a:off x="1144" y="2858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A=</a:t>
                </a:r>
              </a:p>
            </p:txBody>
          </p:sp>
          <p:sp>
            <p:nvSpPr>
              <p:cNvPr id="25624" name="Text Box 18"/>
              <p:cNvSpPr txBox="1">
                <a:spLocks noChangeArrowheads="1"/>
              </p:cNvSpPr>
              <p:nvPr/>
            </p:nvSpPr>
            <p:spPr bwMode="auto">
              <a:xfrm>
                <a:off x="2297" y="2736"/>
                <a:ext cx="3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B=</a:t>
                </a:r>
              </a:p>
            </p:txBody>
          </p:sp>
        </p:grpSp>
        <p:cxnSp>
          <p:nvCxnSpPr>
            <p:cNvPr id="3" name="Straight Connector 2"/>
            <p:cNvCxnSpPr>
              <a:stCxn id="25611" idx="3"/>
              <a:endCxn id="25614" idx="1"/>
            </p:cNvCxnSpPr>
            <p:nvPr/>
          </p:nvCxnSpPr>
          <p:spPr bwMode="auto">
            <a:xfrm>
              <a:off x="9066894" y="2786743"/>
              <a:ext cx="133985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612" idx="3"/>
              <a:endCxn id="25616" idx="1"/>
            </p:cNvCxnSpPr>
            <p:nvPr/>
          </p:nvCxnSpPr>
          <p:spPr bwMode="auto">
            <a:xfrm>
              <a:off x="9066894" y="3451906"/>
              <a:ext cx="1339850" cy="5032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25612" idx="3"/>
              <a:endCxn id="25617" idx="1"/>
            </p:cNvCxnSpPr>
            <p:nvPr/>
          </p:nvCxnSpPr>
          <p:spPr bwMode="auto">
            <a:xfrm>
              <a:off x="9066894" y="3451906"/>
              <a:ext cx="1339850" cy="10874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5613" idx="3"/>
              <a:endCxn id="25615" idx="1"/>
            </p:cNvCxnSpPr>
            <p:nvPr/>
          </p:nvCxnSpPr>
          <p:spPr bwMode="auto">
            <a:xfrm flipV="1">
              <a:off x="9066894" y="3370943"/>
              <a:ext cx="1339850" cy="746125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AutoShape 19"/>
          <p:cNvSpPr>
            <a:spLocks noChangeAspect="1" noChangeArrowheads="1"/>
          </p:cNvSpPr>
          <p:nvPr/>
        </p:nvSpPr>
        <p:spPr bwMode="auto">
          <a:xfrm>
            <a:off x="4422664" y="5265519"/>
            <a:ext cx="746125" cy="67151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makes</a:t>
            </a:r>
          </a:p>
        </p:txBody>
      </p:sp>
      <p:sp>
        <p:nvSpPr>
          <p:cNvPr id="23" name="Rectangle 20"/>
          <p:cNvSpPr>
            <a:spLocks noChangeAspect="1" noChangeArrowheads="1"/>
          </p:cNvSpPr>
          <p:nvPr/>
        </p:nvSpPr>
        <p:spPr bwMode="auto">
          <a:xfrm>
            <a:off x="5767276" y="5414744"/>
            <a:ext cx="1082675" cy="37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Company</a:t>
            </a:r>
          </a:p>
        </p:txBody>
      </p:sp>
      <p:sp>
        <p:nvSpPr>
          <p:cNvPr id="24" name="Rectangle 21"/>
          <p:cNvSpPr>
            <a:spLocks noChangeAspect="1" noChangeArrowheads="1"/>
          </p:cNvSpPr>
          <p:nvPr/>
        </p:nvSpPr>
        <p:spPr bwMode="auto">
          <a:xfrm>
            <a:off x="3039951" y="5602069"/>
            <a:ext cx="1046163" cy="37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26" name="Line 22"/>
          <p:cNvSpPr>
            <a:spLocks noChangeAspect="1" noChangeShapeType="1"/>
          </p:cNvSpPr>
          <p:nvPr/>
        </p:nvSpPr>
        <p:spPr bwMode="auto">
          <a:xfrm>
            <a:off x="5168789" y="5602069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Aspect="1" noChangeShapeType="1"/>
          </p:cNvSpPr>
          <p:nvPr/>
        </p:nvSpPr>
        <p:spPr bwMode="auto">
          <a:xfrm flipH="1">
            <a:off x="4086113" y="5602070"/>
            <a:ext cx="33655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E/R Basics: Entities &amp;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5006" y="2270235"/>
            <a:ext cx="7236553" cy="1574970"/>
            <a:chOff x="1849016" y="2994219"/>
            <a:chExt cx="8514183" cy="1853034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9" idx="5"/>
              <a:endCxn id="6" idx="1"/>
            </p:cNvCxnSpPr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7" idx="5"/>
              <a:endCxn id="6" idx="0"/>
            </p:cNvCxnSpPr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15" name="Straight Connector 14"/>
            <p:cNvCxnSpPr>
              <a:stCxn id="14" idx="4"/>
              <a:endCxn id="13" idx="0"/>
            </p:cNvCxnSpPr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6" idx="3"/>
              <a:endCxn id="5" idx="1"/>
            </p:cNvCxnSpPr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5" idx="3"/>
              <a:endCxn id="13" idx="1"/>
            </p:cNvCxnSpPr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2840556" y="483144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9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41002"/>
              </p:ext>
            </p:extLst>
          </p:nvPr>
        </p:nvGraphicFramePr>
        <p:xfrm>
          <a:off x="2505508" y="1789957"/>
          <a:ext cx="3045471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15157"/>
                <a:gridCol w="1241402"/>
                <a:gridCol w="788912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27722"/>
              </p:ext>
            </p:extLst>
          </p:nvPr>
        </p:nvGraphicFramePr>
        <p:xfrm>
          <a:off x="895216" y="1804245"/>
          <a:ext cx="1327310" cy="10105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27310"/>
              </a:tblGrid>
              <a:tr h="261641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</a:tr>
              <a:tr h="26164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05508" y="1420625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Product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080" y="1434913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Company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3080" y="3890146"/>
            <a:ext cx="5039891" cy="1096886"/>
            <a:chOff x="1849016" y="2994219"/>
            <a:chExt cx="8514183" cy="1853034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40" name="Straight Connector 39"/>
            <p:cNvCxnSpPr>
              <a:stCxn id="41" idx="5"/>
              <a:endCxn id="38" idx="1"/>
            </p:cNvCxnSpPr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9" idx="5"/>
              <a:endCxn id="38" idx="0"/>
            </p:cNvCxnSpPr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40" idx="4"/>
              <a:endCxn id="38" idx="0"/>
            </p:cNvCxnSpPr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45" name="Straight Connector 44"/>
            <p:cNvCxnSpPr>
              <a:stCxn id="46" idx="4"/>
              <a:endCxn id="45" idx="0"/>
            </p:cNvCxnSpPr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8" idx="3"/>
              <a:endCxn id="37" idx="1"/>
            </p:cNvCxnSpPr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7" idx="3"/>
              <a:endCxn id="45" idx="1"/>
            </p:cNvCxnSpPr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682783" y="533858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4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10455"/>
              </p:ext>
            </p:extLst>
          </p:nvPr>
        </p:nvGraphicFramePr>
        <p:xfrm>
          <a:off x="2505508" y="1789957"/>
          <a:ext cx="3045471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15157"/>
                <a:gridCol w="1241402"/>
                <a:gridCol w="788912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2381"/>
              </p:ext>
            </p:extLst>
          </p:nvPr>
        </p:nvGraphicFramePr>
        <p:xfrm>
          <a:off x="895216" y="1804245"/>
          <a:ext cx="1327310" cy="10105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27310"/>
              </a:tblGrid>
              <a:tr h="261641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</a:tr>
              <a:tr h="26164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05508" y="1420625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Product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080" y="1434913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Company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96000" y="2131519"/>
            <a:ext cx="746234" cy="536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78780"/>
              </p:ext>
            </p:extLst>
          </p:nvPr>
        </p:nvGraphicFramePr>
        <p:xfrm>
          <a:off x="7346061" y="1724948"/>
          <a:ext cx="4436035" cy="23791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1911"/>
                <a:gridCol w="1061545"/>
                <a:gridCol w="1250732"/>
                <a:gridCol w="861847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C.name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P.name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33982" y="1310238"/>
                <a:ext cx="2556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Company C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Product P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82" y="1310238"/>
                <a:ext cx="25565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909" t="-96721" r="-1193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33080" y="3890146"/>
            <a:ext cx="5039891" cy="1096886"/>
            <a:chOff x="1849016" y="2994219"/>
            <a:chExt cx="8514183" cy="1853034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682783" y="533858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9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R</a:t>
            </a:r>
            <a:r>
              <a:rPr lang="en-US" dirty="0" smtClean="0"/>
              <a:t>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69905"/>
              </p:ext>
            </p:extLst>
          </p:nvPr>
        </p:nvGraphicFramePr>
        <p:xfrm>
          <a:off x="2505508" y="1789957"/>
          <a:ext cx="3045471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15157"/>
                <a:gridCol w="1241402"/>
                <a:gridCol w="788912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76201"/>
              </p:ext>
            </p:extLst>
          </p:nvPr>
        </p:nvGraphicFramePr>
        <p:xfrm>
          <a:off x="895216" y="1804245"/>
          <a:ext cx="1327310" cy="10105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27310"/>
              </a:tblGrid>
              <a:tr h="261641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name</a:t>
                      </a:r>
                      <a:endParaRPr lang="en-US" sz="1600" u="sng" dirty="0"/>
                    </a:p>
                  </a:txBody>
                  <a:tcPr/>
                </a:tc>
              </a:tr>
              <a:tr h="34001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</a:tr>
              <a:tr h="26164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05508" y="1420625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Product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080" y="1434913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Company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96000" y="2131519"/>
            <a:ext cx="746234" cy="536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49433"/>
              </p:ext>
            </p:extLst>
          </p:nvPr>
        </p:nvGraphicFramePr>
        <p:xfrm>
          <a:off x="7346061" y="1724948"/>
          <a:ext cx="4436035" cy="23791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1911"/>
                <a:gridCol w="1061545"/>
                <a:gridCol w="1250732"/>
                <a:gridCol w="861847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C.name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P.name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P.price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GadgetCorp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$9.99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$7.50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33982" y="1310238"/>
                <a:ext cx="255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Company C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Product P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82" y="1310238"/>
                <a:ext cx="25549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909" t="-96721" r="-1193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9348617" y="4298731"/>
            <a:ext cx="430922" cy="4506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40091"/>
              </p:ext>
            </p:extLst>
          </p:nvPr>
        </p:nvGraphicFramePr>
        <p:xfrm>
          <a:off x="8410537" y="5164365"/>
          <a:ext cx="2323456" cy="1349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1911"/>
                <a:gridCol w="1061545"/>
              </a:tblGrid>
              <a:tr h="234739"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C.name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/>
                        <a:t>P.name</a:t>
                      </a:r>
                      <a:endParaRPr lang="en-US" sz="1600" u="sng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Gizmo</a:t>
                      </a:r>
                      <a:endParaRPr lang="en-US" sz="1600" dirty="0"/>
                    </a:p>
                  </a:txBody>
                  <a:tcPr/>
                </a:tc>
              </a:tr>
              <a:tr h="234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GizmoLite</a:t>
                      </a:r>
                      <a:endParaRPr lang="en-US" sz="1600" dirty="0"/>
                    </a:p>
                  </a:txBody>
                  <a:tcPr/>
                </a:tc>
              </a:tr>
              <a:tr h="34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GadgetCorp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Gadget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98458" y="4749655"/>
            <a:ext cx="8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Makes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3080" y="3890146"/>
            <a:ext cx="5039891" cy="1096886"/>
            <a:chOff x="1849016" y="2994219"/>
            <a:chExt cx="8514183" cy="1853034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963816" y="4161453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058816" y="4237653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915816" y="30946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4516016" y="31708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1849016" y="3704253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3464438" y="3909973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6200000" flipH="1">
              <a:off x="4131188" y="3700423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4763666" y="3761403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402216" y="4237653"/>
              <a:ext cx="1539551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8915399" y="2994219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9171992" y="3680019"/>
              <a:ext cx="467307" cy="5576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78016" y="4504353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792616" y="4504353"/>
              <a:ext cx="609600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682783" y="5338583"/>
            <a:ext cx="65129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between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entity sets P and C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is a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subset of all possible pairs of entities in P and 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, with tuples uniquely identified by 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 and C’s keys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69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2438"/>
            <a:ext cx="7760090" cy="4114800"/>
          </a:xfrm>
        </p:spPr>
        <p:txBody>
          <a:bodyPr/>
          <a:lstStyle/>
          <a:p>
            <a:r>
              <a:rPr lang="en-US" dirty="0" smtClean="0"/>
              <a:t>There can only be </a:t>
            </a:r>
            <a:r>
              <a:rPr lang="en-US" b="1" dirty="0" smtClean="0"/>
              <a:t>one relationship for every unique combination of entities</a:t>
            </a:r>
          </a:p>
          <a:p>
            <a:endParaRPr lang="en-US" dirty="0" smtClean="0"/>
          </a:p>
          <a:p>
            <a:r>
              <a:rPr lang="en-US" dirty="0" smtClean="0"/>
              <a:t>This also means that </a:t>
            </a:r>
            <a:r>
              <a:rPr lang="en-US" b="1" dirty="0" smtClean="0"/>
              <a:t>the relationship is uniquely determined by the keys of its entities</a:t>
            </a:r>
          </a:p>
          <a:p>
            <a:endParaRPr lang="en-US" i="1" dirty="0" smtClean="0"/>
          </a:p>
          <a:p>
            <a:r>
              <a:rPr lang="en-US" i="1" dirty="0" smtClean="0"/>
              <a:t>Example: the “key” for Makes (to right) is </a:t>
            </a:r>
            <a:br>
              <a:rPr lang="en-US" i="1" dirty="0" smtClean="0"/>
            </a:br>
            <a:r>
              <a:rPr lang="en-US" i="1" dirty="0" smtClean="0"/>
              <a:t>	{</a:t>
            </a:r>
            <a:r>
              <a:rPr lang="en-US" i="1" dirty="0" err="1" smtClean="0"/>
              <a:t>Product.name</a:t>
            </a:r>
            <a:r>
              <a:rPr lang="en-US" i="1" dirty="0" smtClean="0"/>
              <a:t>, </a:t>
            </a:r>
            <a:r>
              <a:rPr lang="en-US" i="1" dirty="0" err="1" smtClean="0"/>
              <a:t>Company.name</a:t>
            </a:r>
            <a:r>
              <a:rPr lang="en-US" i="1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89736" y="6054398"/>
            <a:ext cx="36125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Why does this make sense?</a:t>
            </a:r>
            <a:endParaRPr lang="en-US" sz="240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100015" y="1690688"/>
            <a:ext cx="249927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This follows from our mathematical definition of a relationship- it’s a SET!</a:t>
            </a:r>
            <a:endParaRPr lang="en-US" sz="20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2486" y="3928025"/>
            <a:ext cx="3810946" cy="1849213"/>
            <a:chOff x="7669786" y="3928025"/>
            <a:chExt cx="3810946" cy="1849213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9540614" y="5465433"/>
              <a:ext cx="831479" cy="311805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674490" y="5500078"/>
              <a:ext cx="554319" cy="2425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154816" y="4980404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8882360" y="501504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669786" y="5257564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20" name="Straight Connector 19"/>
            <p:cNvCxnSpPr>
              <a:stCxn id="21" idx="5"/>
              <a:endCxn id="18" idx="1"/>
            </p:cNvCxnSpPr>
            <p:nvPr/>
          </p:nvCxnSpPr>
          <p:spPr bwMode="auto">
            <a:xfrm rot="16200000" flipH="1">
              <a:off x="8404251" y="5351096"/>
              <a:ext cx="97630" cy="44284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5"/>
              <a:endCxn id="18" idx="0"/>
            </p:cNvCxnSpPr>
            <p:nvPr/>
          </p:nvCxnSpPr>
          <p:spPr bwMode="auto">
            <a:xfrm rot="16200000" flipH="1">
              <a:off x="8707395" y="5255822"/>
              <a:ext cx="253533" cy="23497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4"/>
              <a:endCxn id="18" idx="0"/>
            </p:cNvCxnSpPr>
            <p:nvPr/>
          </p:nvCxnSpPr>
          <p:spPr bwMode="auto">
            <a:xfrm rot="5400000">
              <a:off x="8994956" y="5283547"/>
              <a:ext cx="173225" cy="25983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649253" y="5500078"/>
              <a:ext cx="816019" cy="2771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10822478" y="480717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25" name="Straight Connector 24"/>
            <p:cNvCxnSpPr>
              <a:stCxn id="26" idx="5"/>
              <a:endCxn id="25" idx="0"/>
            </p:cNvCxnSpPr>
            <p:nvPr/>
          </p:nvCxnSpPr>
          <p:spPr bwMode="auto">
            <a:xfrm rot="5400000">
              <a:off x="11054591" y="5170336"/>
              <a:ext cx="426757" cy="23272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8" idx="3"/>
              <a:endCxn id="17" idx="1"/>
            </p:cNvCxnSpPr>
            <p:nvPr/>
          </p:nvCxnSpPr>
          <p:spPr bwMode="auto">
            <a:xfrm>
              <a:off x="9228809" y="5621336"/>
              <a:ext cx="311805" cy="72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7" idx="3"/>
              <a:endCxn id="25" idx="1"/>
            </p:cNvCxnSpPr>
            <p:nvPr/>
          </p:nvCxnSpPr>
          <p:spPr bwMode="auto">
            <a:xfrm>
              <a:off x="10372093" y="5621336"/>
              <a:ext cx="277160" cy="5196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9713839" y="4737889"/>
              <a:ext cx="658254" cy="31180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since</a:t>
              </a:r>
            </a:p>
          </p:txBody>
        </p:sp>
        <p:cxnSp>
          <p:nvCxnSpPr>
            <p:cNvPr id="29" name="Straight Connector 28"/>
            <p:cNvCxnSpPr>
              <a:endCxn id="17" idx="0"/>
            </p:cNvCxnSpPr>
            <p:nvPr/>
          </p:nvCxnSpPr>
          <p:spPr bwMode="auto">
            <a:xfrm rot="5400000">
              <a:off x="9791790" y="5214257"/>
              <a:ext cx="415740" cy="8661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8071317" y="3928025"/>
                  <a:ext cx="3315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Key</a:t>
                  </a:r>
                  <a:r>
                    <a:rPr lang="en-US" baseline="-25000" dirty="0" err="1" smtClean="0"/>
                    <a:t>Makes</a:t>
                  </a:r>
                  <a:r>
                    <a:rPr lang="en-US" dirty="0" smtClean="0"/>
                    <a:t> = </a:t>
                  </a:r>
                  <a:r>
                    <a:rPr lang="en-US" dirty="0" err="1" smtClean="0"/>
                    <a:t>Key</a:t>
                  </a:r>
                  <a:r>
                    <a:rPr lang="en-US" baseline="-25000" dirty="0" err="1" smtClean="0"/>
                    <a:t>Product</a:t>
                  </a:r>
                  <a:r>
                    <a:rPr lang="en-US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</m:oMath>
                  </a14:m>
                  <a:r>
                    <a:rPr lang="en-US" dirty="0" smtClean="0"/>
                    <a:t>   Key</a:t>
                  </a:r>
                  <a:r>
                    <a:rPr lang="en-US" baseline="-25000" dirty="0" smtClean="0"/>
                    <a:t>Company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317" y="3928025"/>
                  <a:ext cx="331571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7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/>
            <p:cNvCxnSpPr/>
            <p:nvPr/>
          </p:nvCxnSpPr>
          <p:spPr>
            <a:xfrm flipH="1">
              <a:off x="8610600" y="4297357"/>
              <a:ext cx="850641" cy="596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0822478" y="4297357"/>
              <a:ext cx="234784" cy="440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7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2804455"/>
            <a:ext cx="4114800" cy="1676400"/>
            <a:chOff x="1676400" y="2804455"/>
            <a:chExt cx="4114800" cy="16764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86200" y="3947455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2743200" y="28044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343400" y="28806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676400" y="34140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10" name="Straight Connector 9"/>
            <p:cNvCxnSpPr>
              <a:stCxn id="9" idx="5"/>
              <a:endCxn id="6" idx="1"/>
            </p:cNvCxnSpPr>
            <p:nvPr/>
          </p:nvCxnSpPr>
          <p:spPr bwMode="auto">
            <a:xfrm rot="16200000" flipH="1">
              <a:off x="3291822" y="3619775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7" idx="5"/>
              <a:endCxn id="6" idx="0"/>
            </p:cNvCxnSpPr>
            <p:nvPr/>
          </p:nvCxnSpPr>
          <p:spPr bwMode="auto">
            <a:xfrm rot="16200000" flipH="1">
              <a:off x="3958572" y="3410225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 bwMode="auto">
            <a:xfrm rot="5400000">
              <a:off x="4591050" y="3471205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229601" y="2423455"/>
            <a:ext cx="1828799" cy="2057401"/>
            <a:chOff x="8229601" y="2423455"/>
            <a:chExt cx="1828799" cy="2057401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229601" y="3947456"/>
              <a:ext cx="1399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610600" y="24234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15" name="Straight Connector 14"/>
            <p:cNvCxnSpPr>
              <a:stCxn id="14" idx="4"/>
              <a:endCxn id="13" idx="0"/>
            </p:cNvCxnSpPr>
            <p:nvPr/>
          </p:nvCxnSpPr>
          <p:spPr bwMode="auto">
            <a:xfrm flipH="1">
              <a:off x="8929397" y="3109255"/>
              <a:ext cx="405103" cy="838201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105400" y="3871255"/>
            <a:ext cx="3124201" cy="685800"/>
            <a:chOff x="5105400" y="3871255"/>
            <a:chExt cx="3124201" cy="68580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5791200" y="3871255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Makes</a:t>
              </a:r>
            </a:p>
          </p:txBody>
        </p:sp>
        <p:cxnSp>
          <p:nvCxnSpPr>
            <p:cNvPr id="16" name="Straight Connector 15"/>
            <p:cNvCxnSpPr>
              <a:stCxn id="6" idx="3"/>
              <a:endCxn id="5" idx="1"/>
            </p:cNvCxnSpPr>
            <p:nvPr/>
          </p:nvCxnSpPr>
          <p:spPr bwMode="auto">
            <a:xfrm>
              <a:off x="5105400" y="4214155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5" idx="3"/>
              <a:endCxn id="13" idx="1"/>
            </p:cNvCxnSpPr>
            <p:nvPr/>
          </p:nvCxnSpPr>
          <p:spPr bwMode="auto">
            <a:xfrm>
              <a:off x="7620000" y="4214155"/>
              <a:ext cx="609601" cy="1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172200" y="2271055"/>
            <a:ext cx="1447800" cy="1600200"/>
            <a:chOff x="6172200" y="2271055"/>
            <a:chExt cx="1447800" cy="1600200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6172200" y="22710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since</a:t>
              </a:r>
            </a:p>
          </p:txBody>
        </p:sp>
        <p:cxnSp>
          <p:nvCxnSpPr>
            <p:cNvPr id="20" name="Straight Connector 19"/>
            <p:cNvCxnSpPr>
              <a:stCxn id="18" idx="4"/>
              <a:endCxn id="5" idx="0"/>
            </p:cNvCxnSpPr>
            <p:nvPr/>
          </p:nvCxnSpPr>
          <p:spPr bwMode="auto">
            <a:xfrm rot="5400000">
              <a:off x="6343650" y="3318805"/>
              <a:ext cx="914400" cy="190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914400" y="171084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Relationships </a:t>
            </a:r>
            <a:r>
              <a:rPr lang="en-US" sz="2400" dirty="0">
                <a:solidFill>
                  <a:srgbClr val="000000"/>
                </a:solidFill>
              </a:rPr>
              <a:t>may have attributes as well.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033" y="5115064"/>
            <a:ext cx="331236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For example: “since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” records when company started making a product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1088" y="5091881"/>
            <a:ext cx="235002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Note: “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since”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is implicitly unique per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pair here!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Why?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46071" y="5115064"/>
            <a:ext cx="20427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Note #2: Why not “how long”?</a:t>
            </a:r>
            <a:endParaRPr lang="en-US" sz="20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Relationships and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 Relationship vs. 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2438"/>
            <a:ext cx="10363200" cy="3770174"/>
          </a:xfrm>
        </p:spPr>
        <p:txBody>
          <a:bodyPr>
            <a:normAutofit/>
          </a:bodyPr>
          <a:lstStyle/>
          <a:p>
            <a:r>
              <a:rPr lang="en-US" b="1" dirty="0" smtClean="0"/>
              <a:t>Q: </a:t>
            </a:r>
            <a:r>
              <a:rPr lang="en-US" dirty="0" smtClean="0"/>
              <a:t>What does this say?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dirty="0" smtClean="0"/>
          </a:p>
          <a:p>
            <a:r>
              <a:rPr lang="en-US" b="1" dirty="0" smtClean="0"/>
              <a:t>A: </a:t>
            </a:r>
            <a:r>
              <a:rPr lang="en-US" dirty="0" smtClean="0"/>
              <a:t>A person can only buy a specific product once (on one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96456" y="2498217"/>
            <a:ext cx="5711435" cy="1535957"/>
            <a:chOff x="2496456" y="2498217"/>
            <a:chExt cx="5711435" cy="1535957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331664" y="3573387"/>
              <a:ext cx="1260093" cy="46078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Purchased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019068" y="3624585"/>
              <a:ext cx="840062" cy="358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231510" y="2856607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4334091" y="2907806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496456" y="3266195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20" name="Straight Connector 19"/>
            <p:cNvCxnSpPr>
              <a:stCxn id="21" idx="5"/>
              <a:endCxn id="18" idx="1"/>
            </p:cNvCxnSpPr>
            <p:nvPr/>
          </p:nvCxnSpPr>
          <p:spPr bwMode="auto">
            <a:xfrm rot="16200000" flipH="1">
              <a:off x="3611365" y="3396076"/>
              <a:ext cx="144278" cy="67113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5"/>
              <a:endCxn id="18" idx="0"/>
            </p:cNvCxnSpPr>
            <p:nvPr/>
          </p:nvCxnSpPr>
          <p:spPr bwMode="auto">
            <a:xfrm rot="16200000" flipH="1">
              <a:off x="4073710" y="3259195"/>
              <a:ext cx="374672" cy="35610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4"/>
              <a:endCxn id="18" idx="0"/>
            </p:cNvCxnSpPr>
            <p:nvPr/>
          </p:nvCxnSpPr>
          <p:spPr bwMode="auto">
            <a:xfrm rot="5400000">
              <a:off x="4507992" y="3299699"/>
              <a:ext cx="255993" cy="39377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69039" y="3673466"/>
              <a:ext cx="1180490" cy="3467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Person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7210318" y="2834333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26" name="Straight Connector 25"/>
            <p:cNvCxnSpPr>
              <a:stCxn id="18" idx="3"/>
              <a:endCxn id="17" idx="1"/>
            </p:cNvCxnSpPr>
            <p:nvPr/>
          </p:nvCxnSpPr>
          <p:spPr bwMode="auto">
            <a:xfrm>
              <a:off x="4859130" y="3803780"/>
              <a:ext cx="472535" cy="106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5594184" y="2498217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date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Connector 28"/>
            <p:cNvCxnSpPr>
              <a:endCxn id="17" idx="0"/>
            </p:cNvCxnSpPr>
            <p:nvPr/>
          </p:nvCxnSpPr>
          <p:spPr bwMode="auto">
            <a:xfrm rot="5400000">
              <a:off x="5720149" y="3200566"/>
              <a:ext cx="614383" cy="13126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15" idx="3"/>
            </p:cNvCxnSpPr>
            <p:nvPr/>
          </p:nvCxnSpPr>
          <p:spPr bwMode="auto">
            <a:xfrm>
              <a:off x="6591757" y="3803781"/>
              <a:ext cx="277282" cy="2967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24" idx="4"/>
              <a:endCxn id="23" idx="0"/>
            </p:cNvCxnSpPr>
            <p:nvPr/>
          </p:nvCxnSpPr>
          <p:spPr bwMode="auto">
            <a:xfrm flipH="1">
              <a:off x="7459284" y="3295120"/>
              <a:ext cx="249821" cy="37834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982421" y="5631496"/>
            <a:ext cx="82210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Modeling something as a relationship makes it unique; what if not appropriate?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8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Decision: Relationship vs. Entity?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841" y="2024174"/>
            <a:ext cx="10363200" cy="31447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about this way?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i="1" dirty="0" smtClean="0"/>
              <a:t>Now we can have multiple purchases per product, person pair!</a:t>
            </a:r>
          </a:p>
          <a:p>
            <a:endParaRPr lang="en-US" sz="2800" b="1" i="1" dirty="0"/>
          </a:p>
          <a:p>
            <a:endParaRPr lang="en-US" sz="2800" b="1" i="1" dirty="0" smtClean="0"/>
          </a:p>
          <a:p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5327" y="2526268"/>
            <a:ext cx="7429296" cy="1822759"/>
            <a:chOff x="2105327" y="2526268"/>
            <a:chExt cx="7429296" cy="182275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27939" y="3904523"/>
              <a:ext cx="840062" cy="358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840381" y="3136545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942962" y="3187744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105327" y="3546133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20" name="Straight Connector 19"/>
            <p:cNvCxnSpPr>
              <a:stCxn id="21" idx="5"/>
              <a:endCxn id="18" idx="1"/>
            </p:cNvCxnSpPr>
            <p:nvPr/>
          </p:nvCxnSpPr>
          <p:spPr bwMode="auto">
            <a:xfrm rot="16200000" flipH="1">
              <a:off x="3220236" y="3676014"/>
              <a:ext cx="144278" cy="67113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5"/>
              <a:endCxn id="18" idx="0"/>
            </p:cNvCxnSpPr>
            <p:nvPr/>
          </p:nvCxnSpPr>
          <p:spPr bwMode="auto">
            <a:xfrm rot="16200000" flipH="1">
              <a:off x="3682581" y="3539133"/>
              <a:ext cx="374672" cy="35610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4"/>
              <a:endCxn id="18" idx="0"/>
            </p:cNvCxnSpPr>
            <p:nvPr/>
          </p:nvCxnSpPr>
          <p:spPr bwMode="auto">
            <a:xfrm rot="5400000">
              <a:off x="4116863" y="3579637"/>
              <a:ext cx="255993" cy="39377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274531" y="3955721"/>
              <a:ext cx="1260092" cy="3933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Person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8537050" y="2931750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cxnSp>
          <p:nvCxnSpPr>
            <p:cNvPr id="25" name="Straight Connector 24"/>
            <p:cNvCxnSpPr>
              <a:endCxn id="25" idx="0"/>
            </p:cNvCxnSpPr>
            <p:nvPr/>
          </p:nvCxnSpPr>
          <p:spPr bwMode="auto">
            <a:xfrm rot="5400000">
              <a:off x="8896853" y="3464041"/>
              <a:ext cx="630665" cy="352695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4691143" y="2526268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date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870775" y="3238942"/>
              <a:ext cx="840062" cy="358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Purchase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>
              <a:stCxn id="28" idx="4"/>
              <a:endCxn id="30" idx="0"/>
            </p:cNvCxnSpPr>
            <p:nvPr/>
          </p:nvCxnSpPr>
          <p:spPr bwMode="auto">
            <a:xfrm>
              <a:off x="5189930" y="2987055"/>
              <a:ext cx="1100876" cy="25188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6915142" y="2526270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quantity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5814264" y="2526269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 smtClean="0">
                  <a:solidFill>
                    <a:srgbClr val="000000"/>
                  </a:solidFill>
                </a:rPr>
                <a:t>PID#</a:t>
              </a:r>
              <a:endParaRPr lang="en-US" sz="1200" u="sng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>
              <a:stCxn id="32" idx="4"/>
              <a:endCxn id="30" idx="0"/>
            </p:cNvCxnSpPr>
            <p:nvPr/>
          </p:nvCxnSpPr>
          <p:spPr bwMode="auto">
            <a:xfrm flipH="1">
              <a:off x="6290806" y="2987056"/>
              <a:ext cx="22245" cy="25188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31" idx="4"/>
              <a:endCxn id="30" idx="0"/>
            </p:cNvCxnSpPr>
            <p:nvPr/>
          </p:nvCxnSpPr>
          <p:spPr bwMode="auto">
            <a:xfrm flipH="1">
              <a:off x="6290806" y="2987057"/>
              <a:ext cx="1123123" cy="251885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16" idx="3"/>
            </p:cNvCxnSpPr>
            <p:nvPr/>
          </p:nvCxnSpPr>
          <p:spPr bwMode="auto">
            <a:xfrm flipV="1">
              <a:off x="4468001" y="4002260"/>
              <a:ext cx="721928" cy="8145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endCxn id="30" idx="1"/>
            </p:cNvCxnSpPr>
            <p:nvPr/>
          </p:nvCxnSpPr>
          <p:spPr bwMode="auto">
            <a:xfrm flipV="1">
              <a:off x="5462165" y="3418137"/>
              <a:ext cx="408610" cy="35838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4713451" y="3648530"/>
              <a:ext cx="1095165" cy="46078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ProductOf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>
              <a:endCxn id="23" idx="1"/>
            </p:cNvCxnSpPr>
            <p:nvPr/>
          </p:nvCxnSpPr>
          <p:spPr bwMode="auto">
            <a:xfrm>
              <a:off x="7511143" y="3939440"/>
              <a:ext cx="763388" cy="21293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0" idx="3"/>
            </p:cNvCxnSpPr>
            <p:nvPr/>
          </p:nvCxnSpPr>
          <p:spPr bwMode="auto">
            <a:xfrm>
              <a:off x="6710837" y="3418137"/>
              <a:ext cx="602090" cy="398841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6929972" y="3648530"/>
              <a:ext cx="1095165" cy="46078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BuyerOf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59064" y="5410699"/>
            <a:ext cx="92738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We can always </a:t>
            </a:r>
            <a:r>
              <a:rPr lang="en-US" sz="2400" dirty="0">
                <a:latin typeface="+mj-lt"/>
              </a:rPr>
              <a:t>use </a:t>
            </a:r>
            <a:r>
              <a:rPr lang="en-US" sz="2400" b="1" dirty="0" smtClean="0">
                <a:latin typeface="+mj-lt"/>
              </a:rPr>
              <a:t>a new entity </a:t>
            </a:r>
            <a:r>
              <a:rPr lang="en-US" sz="2400" dirty="0" smtClean="0">
                <a:latin typeface="+mj-lt"/>
              </a:rPr>
              <a:t>instead of a relationship.  For example, to permit multiple instances of each entity combination!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1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E/R </a:t>
            </a:r>
            <a:r>
              <a:rPr lang="en-US" smtClean="0"/>
              <a:t>Diagrams Part</a:t>
            </a:r>
            <a:r>
              <a:rPr lang="en-US" dirty="0" smtClean="0"/>
              <a:t>.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081948"/>
          </a:xfrm>
        </p:spPr>
        <p:txBody>
          <a:bodyPr/>
          <a:lstStyle/>
          <a:p>
            <a:r>
              <a:rPr lang="en-US" dirty="0" smtClean="0"/>
              <a:t>Draw an E/R diagram for football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2647989"/>
            <a:ext cx="1568824" cy="156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14" y="2647989"/>
            <a:ext cx="1993802" cy="1462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627" y="4403003"/>
            <a:ext cx="218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Team</a:t>
            </a:r>
            <a:r>
              <a:rPr lang="en-US" sz="2000" dirty="0" smtClean="0">
                <a:latin typeface="+mj-lt"/>
              </a:rPr>
              <a:t>(s) play each other in </a:t>
            </a:r>
            <a:r>
              <a:rPr lang="en-US" sz="2000" b="1" u="sng" dirty="0" smtClean="0">
                <a:latin typeface="+mj-lt"/>
              </a:rPr>
              <a:t>Game</a:t>
            </a:r>
            <a:r>
              <a:rPr lang="en-US" sz="2000" dirty="0" smtClean="0">
                <a:latin typeface="+mj-lt"/>
              </a:rPr>
              <a:t>(s).  Each team has an ID and a name.</a:t>
            </a:r>
            <a:endParaRPr lang="en-US" sz="2000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514" y="4403003"/>
            <a:ext cx="199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Player</a:t>
            </a:r>
            <a:r>
              <a:rPr lang="en-US" sz="2000" dirty="0" smtClean="0">
                <a:latin typeface="+mj-lt"/>
              </a:rPr>
              <a:t>(s) belong to Teams. Each player has an ID and a name. </a:t>
            </a:r>
            <a:endParaRPr lang="en-US" sz="2000" b="1" u="sng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55" y="2647989"/>
            <a:ext cx="1795735" cy="150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7655" y="4403003"/>
            <a:ext cx="2404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</a:t>
            </a:r>
            <a:r>
              <a:rPr lang="en-US" sz="2000" b="1" u="sng" dirty="0" smtClean="0">
                <a:latin typeface="+mj-lt"/>
              </a:rPr>
              <a:t>Play</a:t>
            </a:r>
            <a:r>
              <a:rPr lang="en-US" sz="2000" dirty="0" smtClean="0">
                <a:latin typeface="+mj-lt"/>
              </a:rPr>
              <a:t> will result in </a:t>
            </a:r>
            <a:r>
              <a:rPr lang="en-US" sz="2000" dirty="0">
                <a:latin typeface="+mj-lt"/>
              </a:rPr>
              <a:t>a yardage gain/loss, and potentially a </a:t>
            </a:r>
            <a:r>
              <a:rPr lang="en-US" sz="2000" dirty="0" smtClean="0">
                <a:latin typeface="+mj-lt"/>
              </a:rPr>
              <a:t>touchdown.</a:t>
            </a:r>
            <a:endParaRPr lang="en-US" sz="2000" b="1" u="sng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</a:t>
            </a:r>
            <a:endParaRPr lang="en-US" sz="2000" b="1" u="sng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27" y="1577171"/>
            <a:ext cx="691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the following simplified model of a football season</a:t>
            </a:r>
          </a:p>
          <a:p>
            <a:r>
              <a:rPr lang="en-US" sz="2400" b="1" u="sng" dirty="0" smtClean="0">
                <a:latin typeface="+mj-lt"/>
              </a:rPr>
              <a:t>(concepts to include are underlined):</a:t>
            </a:r>
            <a:endParaRPr lang="en-US" sz="2400" b="1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379" y="2647989"/>
            <a:ext cx="1781214" cy="1476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3379" y="4389497"/>
            <a:ext cx="2282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</a:t>
            </a:r>
            <a:r>
              <a:rPr lang="en-US" sz="2000" b="1" u="sng" dirty="0" smtClean="0">
                <a:latin typeface="+mj-lt"/>
              </a:rPr>
              <a:t>Game</a:t>
            </a:r>
            <a:r>
              <a:rPr lang="en-US" sz="2000" dirty="0" smtClean="0">
                <a:latin typeface="+mj-lt"/>
              </a:rPr>
              <a:t> is made up of </a:t>
            </a:r>
            <a:r>
              <a:rPr lang="en-US" sz="2000" b="1" u="sng" dirty="0" smtClean="0">
                <a:latin typeface="+mj-lt"/>
              </a:rPr>
              <a:t>Play</a:t>
            </a:r>
            <a:r>
              <a:rPr lang="en-US" sz="2000" dirty="0" smtClean="0">
                <a:latin typeface="+mj-lt"/>
              </a:rPr>
              <a:t>(s). Each game has an ID, a location, and a date. </a:t>
            </a:r>
            <a:endParaRPr lang="en-US" sz="2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6133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High-level motivation for the E/R model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Entities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Relations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Crayon Time! </a:t>
            </a:r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rawing E/R diagrams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CB76E-500D-7F43-84D2-DFC93686DB1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Database Design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Database design: Why </a:t>
            </a:r>
            <a:r>
              <a:rPr lang="en-US" sz="2400" b="1" dirty="0"/>
              <a:t>do we need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 Agree on structure of the database before deciding on a particular </a:t>
            </a:r>
            <a:r>
              <a:rPr lang="en-US" sz="2000" dirty="0" smtClean="0"/>
              <a:t>implementation</a:t>
            </a:r>
            <a:endParaRPr 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Consider issues such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entities to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entities are 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constraints exist in the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to achieve </a:t>
            </a:r>
            <a:r>
              <a:rPr lang="en-US" sz="2000" u="sng" dirty="0"/>
              <a:t>good</a:t>
            </a:r>
            <a:r>
              <a:rPr lang="en-US" sz="2000" dirty="0"/>
              <a:t> </a:t>
            </a:r>
            <a:r>
              <a:rPr lang="en-US" sz="2000" dirty="0" smtClean="0"/>
              <a:t>designs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Several formalisms </a:t>
            </a:r>
            <a:r>
              <a:rPr lang="en-US" sz="2400" b="1" dirty="0" smtClean="0"/>
              <a:t>exist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We discuss one flavor of E/R diagrams</a:t>
            </a:r>
          </a:p>
        </p:txBody>
      </p:sp>
    </p:spTree>
    <p:extLst>
      <p:ext uri="{BB962C8B-B14F-4D97-AF65-F5344CB8AC3E}">
        <p14:creationId xmlns:p14="http://schemas.microsoft.com/office/powerpoint/2010/main" val="15289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31360"/>
            <a:ext cx="103632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 smtClean="0"/>
              <a:t>Requirements analysis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is going to be stored?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How is it going to be used?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are we going to do with the data?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Who should access the data?</a:t>
            </a:r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14400" lvl="1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2776" y="2531360"/>
            <a:ext cx="3429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Technical and non-technical people are involved</a:t>
            </a:r>
          </a:p>
        </p:txBody>
      </p:sp>
      <p:sp>
        <p:nvSpPr>
          <p:cNvPr id="10" name="Pentagon 9"/>
          <p:cNvSpPr/>
          <p:nvPr/>
        </p:nvSpPr>
        <p:spPr>
          <a:xfrm>
            <a:off x="914400" y="1650182"/>
            <a:ext cx="3411375" cy="46084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Requirements Analysis</a:t>
            </a:r>
            <a:endParaRPr lang="en-US" dirty="0"/>
          </a:p>
        </p:txBody>
      </p:sp>
      <p:sp>
        <p:nvSpPr>
          <p:cNvPr id="11" name="Chevron 10"/>
          <p:cNvSpPr/>
          <p:nvPr/>
        </p:nvSpPr>
        <p:spPr>
          <a:xfrm>
            <a:off x="4177400" y="1650182"/>
            <a:ext cx="3411375" cy="4608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Conceptual Design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440401" y="1650182"/>
            <a:ext cx="3411375" cy="4608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Logical, Physical, Security, etc.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74973"/>
            <a:ext cx="10363200" cy="37505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Conceptual Design</a:t>
            </a: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 </a:t>
            </a:r>
            <a:r>
              <a:rPr lang="en-US" sz="2800" u="sng" dirty="0" smtClean="0">
                <a:solidFill>
                  <a:srgbClr val="000000"/>
                </a:solidFill>
              </a:rPr>
              <a:t>high-level description</a:t>
            </a:r>
            <a:r>
              <a:rPr lang="en-US" sz="2800" dirty="0" smtClean="0">
                <a:solidFill>
                  <a:srgbClr val="000000"/>
                </a:solidFill>
              </a:rPr>
              <a:t> of the database</a:t>
            </a: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Sufficiently </a:t>
            </a:r>
            <a:r>
              <a:rPr lang="en-US" sz="2800" u="sng" dirty="0" smtClean="0">
                <a:solidFill>
                  <a:srgbClr val="000000"/>
                </a:solidFill>
              </a:rPr>
              <a:t>precise</a:t>
            </a:r>
            <a:r>
              <a:rPr lang="en-US" sz="2800" dirty="0" smtClean="0">
                <a:solidFill>
                  <a:srgbClr val="000000"/>
                </a:solidFill>
              </a:rPr>
              <a:t> that technical people can understand it</a:t>
            </a: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But, </a:t>
            </a:r>
            <a:r>
              <a:rPr lang="en-US" sz="2800" u="sng" dirty="0" smtClean="0">
                <a:solidFill>
                  <a:srgbClr val="000000"/>
                </a:solidFill>
              </a:rPr>
              <a:t>not so precise that non-technical people can’t participate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326" y="6094740"/>
            <a:ext cx="530934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This is where E/R fits in.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Database Design Process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914400" y="1650182"/>
            <a:ext cx="3411375" cy="4608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Requirements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177400" y="1650182"/>
            <a:ext cx="3411375" cy="46084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Conceptual Design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440401" y="1650182"/>
            <a:ext cx="3411375" cy="4608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Logical, Physical, Security, etc.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Database Design Process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914400" y="1650182"/>
            <a:ext cx="3411375" cy="46084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Requirements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177400" y="1650182"/>
            <a:ext cx="3411375" cy="4608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Conceptual Design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440401" y="1650182"/>
            <a:ext cx="3411375" cy="46084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3. Logical, Physical, Security, etc.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253136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b="1" dirty="0"/>
              <a:t>3. More: </a:t>
            </a:r>
            <a:endParaRPr lang="en-US" sz="3200" dirty="0"/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lvl="1"/>
            <a:r>
              <a:rPr lang="en-US" sz="2800" dirty="0" smtClean="0"/>
              <a:t>Logical </a:t>
            </a:r>
            <a:r>
              <a:rPr lang="en-US" sz="2800" dirty="0"/>
              <a:t>Database Design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Physical Database Design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Security Design</a:t>
            </a:r>
          </a:p>
          <a:p>
            <a:pPr marL="971550" lvl="1" indent="-514350">
              <a:buFont typeface="Arial"/>
              <a:buAutoNum type="arabicPeriod"/>
            </a:pPr>
            <a:endParaRPr lang="en-US" dirty="0" smtClean="0"/>
          </a:p>
          <a:p>
            <a:pPr marL="914400" lvl="1" indent="-514350">
              <a:buFont typeface="Arial"/>
              <a:buAutoNum type="arabicPeriod"/>
            </a:pPr>
            <a:endParaRPr lang="en-US" dirty="0" smtClean="0"/>
          </a:p>
          <a:p>
            <a:pPr marL="514350" indent="-514350">
              <a:buFont typeface="Arial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1129" y="2480986"/>
            <a:ext cx="2209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This process is iterated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many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3890" y="5355973"/>
            <a:ext cx="956421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E/R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is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visual syntax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for DB design which is </a:t>
            </a:r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precise enough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for technical points, but </a:t>
            </a:r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abstracted enough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for non-technical people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Database Design Process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914400" y="1650182"/>
            <a:ext cx="3411375" cy="46084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 Requirements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177400" y="1650182"/>
            <a:ext cx="3411375" cy="46084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Conceptual Design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440401" y="1650182"/>
            <a:ext cx="3411375" cy="46084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3. Logical, Physical, Security, etc.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3585" y="3303060"/>
            <a:ext cx="5684828" cy="1482998"/>
            <a:chOff x="3408827" y="3320627"/>
            <a:chExt cx="5374343" cy="1402002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5932432" y="4208562"/>
              <a:ext cx="1121602" cy="420601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Makes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764096" y="4255295"/>
              <a:ext cx="747735" cy="3271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Product</a:t>
              </a: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063095" y="3554294"/>
              <a:ext cx="887935" cy="42060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name</a:t>
              </a: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5044497" y="3601027"/>
              <a:ext cx="887935" cy="42060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category</a:t>
              </a: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3408827" y="3928161"/>
              <a:ext cx="887935" cy="42060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price</a:t>
              </a:r>
            </a:p>
          </p:txBody>
        </p:sp>
        <p:cxnSp>
          <p:nvCxnSpPr>
            <p:cNvPr id="24" name="Straight Connector 23"/>
            <p:cNvCxnSpPr>
              <a:stCxn id="28" idx="5"/>
              <a:endCxn id="25" idx="1"/>
            </p:cNvCxnSpPr>
            <p:nvPr/>
          </p:nvCxnSpPr>
          <p:spPr bwMode="auto">
            <a:xfrm rot="16200000" flipH="1">
              <a:off x="4399564" y="4054329"/>
              <a:ext cx="131696" cy="59737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6" idx="5"/>
              <a:endCxn id="25" idx="0"/>
            </p:cNvCxnSpPr>
            <p:nvPr/>
          </p:nvCxnSpPr>
          <p:spPr bwMode="auto">
            <a:xfrm rot="16200000" flipH="1">
              <a:off x="4808482" y="3925812"/>
              <a:ext cx="341996" cy="31696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27" idx="4"/>
              <a:endCxn id="25" idx="0"/>
            </p:cNvCxnSpPr>
            <p:nvPr/>
          </p:nvCxnSpPr>
          <p:spPr bwMode="auto">
            <a:xfrm rot="5400000">
              <a:off x="5196380" y="3963211"/>
              <a:ext cx="233667" cy="350501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7427901" y="4255295"/>
              <a:ext cx="1355269" cy="4673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Company</a:t>
              </a: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7661568" y="3320627"/>
              <a:ext cx="887935" cy="42060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name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5400000">
              <a:off x="7974671" y="3810497"/>
              <a:ext cx="575663" cy="31393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5" idx="3"/>
              <a:endCxn id="22" idx="1"/>
            </p:cNvCxnSpPr>
            <p:nvPr/>
          </p:nvCxnSpPr>
          <p:spPr bwMode="auto">
            <a:xfrm>
              <a:off x="5511831" y="4418862"/>
              <a:ext cx="420601" cy="974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2" idx="3"/>
            </p:cNvCxnSpPr>
            <p:nvPr/>
          </p:nvCxnSpPr>
          <p:spPr bwMode="auto">
            <a:xfrm>
              <a:off x="7054034" y="4418862"/>
              <a:ext cx="373867" cy="701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Right Brace 8"/>
          <p:cNvSpPr/>
          <p:nvPr/>
        </p:nvSpPr>
        <p:spPr>
          <a:xfrm rot="5400000">
            <a:off x="4672881" y="-1233708"/>
            <a:ext cx="484051" cy="7335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32801" y="2687656"/>
            <a:ext cx="305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E/R Model &amp; Diagrams used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1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Impact of the 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E/R model is one of the most cited articles in Computer Science </a:t>
            </a:r>
          </a:p>
          <a:p>
            <a:pPr lvl="1"/>
            <a:r>
              <a:rPr lang="en-US" i="1" dirty="0" smtClean="0"/>
              <a:t>“The Entity-Relationship model – toward a unified view of data” </a:t>
            </a:r>
            <a:r>
              <a:rPr lang="en-US" dirty="0" smtClean="0"/>
              <a:t>Peter Chen, 1976</a:t>
            </a:r>
          </a:p>
          <a:p>
            <a:endParaRPr lang="en-US" sz="3200" dirty="0" smtClean="0"/>
          </a:p>
          <a:p>
            <a:r>
              <a:rPr lang="en-US" sz="3200" dirty="0" smtClean="0"/>
              <a:t>Used by companies big and small</a:t>
            </a:r>
          </a:p>
          <a:p>
            <a:pPr lvl="1"/>
            <a:r>
              <a:rPr lang="en-US" dirty="0" smtClean="0"/>
              <a:t>You’ll know it soon enough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380" y="3763963"/>
            <a:ext cx="1819639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1638</Words>
  <Application>Microsoft Office PowerPoint</Application>
  <PresentationFormat>Widescreen</PresentationFormat>
  <Paragraphs>499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Office Theme</vt:lpstr>
      <vt:lpstr>Lecture 8:  The E/R Model I</vt:lpstr>
      <vt:lpstr>1. E/R Basics: Entities &amp; Relations</vt:lpstr>
      <vt:lpstr>What you will learn about in this section</vt:lpstr>
      <vt:lpstr>Database Design</vt:lpstr>
      <vt:lpstr>Database Design Process</vt:lpstr>
      <vt:lpstr>Database Design Process</vt:lpstr>
      <vt:lpstr>Database Design Process</vt:lpstr>
      <vt:lpstr>Database Design Process</vt:lpstr>
      <vt:lpstr>Interlude: Impact of the ER model</vt:lpstr>
      <vt:lpstr>Entities and Entity Sets</vt:lpstr>
      <vt:lpstr>Entities and Entity Sets</vt:lpstr>
      <vt:lpstr>Entities vs. Entity Sets</vt:lpstr>
      <vt:lpstr>Keys</vt:lpstr>
      <vt:lpstr>The R in E/R: Relationships</vt:lpstr>
      <vt:lpstr> </vt:lpstr>
      <vt:lpstr>What is a Relationship?</vt:lpstr>
      <vt:lpstr>What is a Relationship?</vt:lpstr>
      <vt:lpstr>What is a Relationship?</vt:lpstr>
      <vt:lpstr>What is a Relationship?</vt:lpstr>
      <vt:lpstr>What is a Relationship?</vt:lpstr>
      <vt:lpstr>What is a Relationship?</vt:lpstr>
      <vt:lpstr>What is a Relationship?</vt:lpstr>
      <vt:lpstr>What is a Relationship?</vt:lpstr>
      <vt:lpstr>What is a Relationship?</vt:lpstr>
      <vt:lpstr>Relationships and Attributes</vt:lpstr>
      <vt:lpstr>Decision: Relationship vs. Entity?</vt:lpstr>
      <vt:lpstr>Decision: Relationship vs. Entity?</vt:lpstr>
      <vt:lpstr>ACTIVITY: E/R Diagrams Part. I</vt:lpstr>
      <vt:lpstr>Draw an E/R diagram for football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Xiannong Meng</cp:lastModifiedBy>
  <cp:revision>170</cp:revision>
  <dcterms:created xsi:type="dcterms:W3CDTF">2015-09-18T05:48:25Z</dcterms:created>
  <dcterms:modified xsi:type="dcterms:W3CDTF">2018-02-07T14:20:17Z</dcterms:modified>
</cp:coreProperties>
</file>