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41" r:id="rId3"/>
    <p:sldId id="342" r:id="rId4"/>
    <p:sldId id="284" r:id="rId5"/>
    <p:sldId id="285" r:id="rId6"/>
    <p:sldId id="287" r:id="rId7"/>
    <p:sldId id="288" r:id="rId8"/>
    <p:sldId id="290" r:id="rId9"/>
    <p:sldId id="292" r:id="rId10"/>
    <p:sldId id="293" r:id="rId11"/>
    <p:sldId id="294" r:id="rId12"/>
    <p:sldId id="296" r:id="rId13"/>
    <p:sldId id="348" r:id="rId14"/>
    <p:sldId id="349" r:id="rId15"/>
    <p:sldId id="350" r:id="rId16"/>
    <p:sldId id="297" r:id="rId17"/>
    <p:sldId id="299" r:id="rId18"/>
    <p:sldId id="301" r:id="rId19"/>
    <p:sldId id="352" r:id="rId20"/>
    <p:sldId id="354" r:id="rId21"/>
    <p:sldId id="355" r:id="rId22"/>
    <p:sldId id="306" r:id="rId23"/>
    <p:sldId id="307" r:id="rId24"/>
    <p:sldId id="308" r:id="rId25"/>
    <p:sldId id="309" r:id="rId26"/>
    <p:sldId id="310" r:id="rId27"/>
    <p:sldId id="311" r:id="rId28"/>
    <p:sldId id="343" r:id="rId29"/>
    <p:sldId id="34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0"/>
    <p:restoredTop sz="93919"/>
  </p:normalViewPr>
  <p:slideViewPr>
    <p:cSldViewPr snapToGrid="0" snapToObjects="1">
      <p:cViewPr varScale="1">
        <p:scale>
          <a:sx n="82" d="100"/>
          <a:sy n="82" d="100"/>
        </p:scale>
        <p:origin x="14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B99DE-D43D-8F40-BB2B-C87FB37B3B6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B9FA-6C0A-B04C-8A7E-9DB303EFE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0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6CECD-C88D-BF4A-96B9-BF49F7956A97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796DE-7C73-AD41-B5F9-8F8FF625268A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0D41D-840F-3841-AF8F-068F0F9D8C17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7A20D-1383-6949-AA90-38ACFC9369F0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7A20D-1383-6949-AA90-38ACFC9369F0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9E74C-75A4-F94C-9D3F-2B86319C9834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817B-4AAF-0040-9060-2F9962E6E12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985A-DFED-4945-BD59-F27FFEAC6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9: </a:t>
            </a:r>
            <a:br>
              <a:rPr lang="en-US" dirty="0" smtClean="0"/>
            </a:br>
            <a:r>
              <a:rPr lang="en-US" dirty="0" smtClean="0"/>
              <a:t>The E/R Model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2"/>
          <p:cNvSpPr txBox="1"/>
          <p:nvPr/>
        </p:nvSpPr>
        <p:spPr>
          <a:xfrm>
            <a:off x="2183358" y="4009292"/>
            <a:ext cx="78252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Lecture and activity contents are based on what Prof Chris </a:t>
            </a:r>
            <a:r>
              <a:rPr lang="en-US" sz="2400" dirty="0" err="1"/>
              <a:t>Ré</a:t>
            </a:r>
            <a:endParaRPr lang="en-US" sz="2400" dirty="0"/>
          </a:p>
          <a:p>
            <a:r>
              <a:rPr lang="en-US" sz="2400" dirty="0"/>
              <a:t>used in his CS 145 in the fall 2016 </a:t>
            </a:r>
            <a:r>
              <a:rPr lang="en-US" sz="2400" dirty="0" smtClean="0"/>
              <a:t>term with permission.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AF79AD-4CEB-384B-9FA8-E1F42E36417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Converting Multi-way Relationships to Binary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09800" y="1792542"/>
            <a:ext cx="7098745" cy="4219065"/>
            <a:chOff x="2209800" y="1792542"/>
            <a:chExt cx="7098745" cy="4219065"/>
          </a:xfrm>
        </p:grpSpPr>
        <p:sp>
          <p:nvSpPr>
            <p:cNvPr id="39940" name="Rectangle 3"/>
            <p:cNvSpPr>
              <a:spLocks noChangeArrowheads="1"/>
            </p:cNvSpPr>
            <p:nvPr/>
          </p:nvSpPr>
          <p:spPr bwMode="auto">
            <a:xfrm>
              <a:off x="2209800" y="3332836"/>
              <a:ext cx="1942109" cy="6696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39941" name="Rectangle 4"/>
            <p:cNvSpPr>
              <a:spLocks noChangeArrowheads="1"/>
            </p:cNvSpPr>
            <p:nvPr/>
          </p:nvSpPr>
          <p:spPr bwMode="auto">
            <a:xfrm>
              <a:off x="7366436" y="5141006"/>
              <a:ext cx="1942109" cy="6696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7299466" y="3667682"/>
              <a:ext cx="1942109" cy="6696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7299466" y="2060419"/>
              <a:ext cx="1942109" cy="6696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39944" name="AutoShape 7"/>
            <p:cNvSpPr>
              <a:spLocks noChangeArrowheads="1"/>
            </p:cNvSpPr>
            <p:nvPr/>
          </p:nvSpPr>
          <p:spPr bwMode="auto">
            <a:xfrm>
              <a:off x="4888572" y="3399805"/>
              <a:ext cx="1339386" cy="120544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StoreOf</a:t>
              </a:r>
            </a:p>
          </p:txBody>
        </p:sp>
        <p:sp>
          <p:nvSpPr>
            <p:cNvPr id="39945" name="AutoShape 8"/>
            <p:cNvSpPr>
              <a:spLocks noChangeArrowheads="1"/>
            </p:cNvSpPr>
            <p:nvPr/>
          </p:nvSpPr>
          <p:spPr bwMode="auto">
            <a:xfrm>
              <a:off x="4888572" y="1792542"/>
              <a:ext cx="1339386" cy="120544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ProductOf</a:t>
              </a:r>
            </a:p>
          </p:txBody>
        </p:sp>
        <p:sp>
          <p:nvSpPr>
            <p:cNvPr id="39946" name="AutoShape 9"/>
            <p:cNvSpPr>
              <a:spLocks noChangeArrowheads="1"/>
            </p:cNvSpPr>
            <p:nvPr/>
          </p:nvSpPr>
          <p:spPr bwMode="auto">
            <a:xfrm>
              <a:off x="4888572" y="4806160"/>
              <a:ext cx="1339386" cy="1205447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BuyerOf</a:t>
              </a:r>
            </a:p>
          </p:txBody>
        </p:sp>
        <p:sp>
          <p:nvSpPr>
            <p:cNvPr id="39947" name="Line 10"/>
            <p:cNvSpPr>
              <a:spLocks noChangeShapeType="1"/>
            </p:cNvSpPr>
            <p:nvPr/>
          </p:nvSpPr>
          <p:spPr bwMode="auto">
            <a:xfrm flipH="1">
              <a:off x="3415247" y="2395266"/>
              <a:ext cx="1473324" cy="937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48" name="Line 11"/>
            <p:cNvSpPr>
              <a:spLocks noChangeShapeType="1"/>
            </p:cNvSpPr>
            <p:nvPr/>
          </p:nvSpPr>
          <p:spPr bwMode="auto">
            <a:xfrm flipH="1" flipV="1">
              <a:off x="3214339" y="4002528"/>
              <a:ext cx="1674232" cy="1406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49" name="Line 12"/>
            <p:cNvSpPr>
              <a:spLocks noChangeShapeType="1"/>
            </p:cNvSpPr>
            <p:nvPr/>
          </p:nvSpPr>
          <p:spPr bwMode="auto">
            <a:xfrm flipH="1">
              <a:off x="4151909" y="4002528"/>
              <a:ext cx="736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50" name="Line 13"/>
            <p:cNvSpPr>
              <a:spLocks noChangeShapeType="1"/>
            </p:cNvSpPr>
            <p:nvPr/>
          </p:nvSpPr>
          <p:spPr bwMode="auto">
            <a:xfrm>
              <a:off x="6227958" y="4002528"/>
              <a:ext cx="10715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51" name="Line 14"/>
            <p:cNvSpPr>
              <a:spLocks noChangeShapeType="1"/>
            </p:cNvSpPr>
            <p:nvPr/>
          </p:nvSpPr>
          <p:spPr bwMode="auto">
            <a:xfrm>
              <a:off x="6227958" y="5408883"/>
              <a:ext cx="11384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52" name="Line 15"/>
            <p:cNvSpPr>
              <a:spLocks noChangeShapeType="1"/>
            </p:cNvSpPr>
            <p:nvPr/>
          </p:nvSpPr>
          <p:spPr bwMode="auto">
            <a:xfrm>
              <a:off x="6227958" y="2395266"/>
              <a:ext cx="10715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53" name="Oval 16"/>
            <p:cNvSpPr>
              <a:spLocks noChangeArrowheads="1"/>
            </p:cNvSpPr>
            <p:nvPr/>
          </p:nvSpPr>
          <p:spPr bwMode="auto">
            <a:xfrm>
              <a:off x="2678585" y="1859511"/>
              <a:ext cx="1272417" cy="60272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39954" name="Line 17"/>
            <p:cNvSpPr>
              <a:spLocks noChangeShapeType="1"/>
            </p:cNvSpPr>
            <p:nvPr/>
          </p:nvSpPr>
          <p:spPr bwMode="auto">
            <a:xfrm flipV="1">
              <a:off x="3013432" y="2462235"/>
              <a:ext cx="66969" cy="870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753599" y="1792542"/>
            <a:ext cx="1945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what we had on previous slide to this - what did we do?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AF79AD-4CEB-384B-9FA8-E1F42E36417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Converting Multi-way Relationships to </a:t>
            </a:r>
            <a:r>
              <a:rPr lang="en-US" dirty="0" smtClean="0"/>
              <a:t>New Entity + Binary Relationships</a:t>
            </a:r>
            <a:endParaRPr lang="en-US" dirty="0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050937" y="4000446"/>
            <a:ext cx="1703701" cy="587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Purchase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507790" y="5292910"/>
            <a:ext cx="1703701" cy="587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8449042" y="4000447"/>
            <a:ext cx="1703701" cy="587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Store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8449042" y="2590488"/>
            <a:ext cx="1703701" cy="587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39944" name="AutoShape 7"/>
          <p:cNvSpPr>
            <a:spLocks noChangeArrowheads="1"/>
          </p:cNvSpPr>
          <p:nvPr/>
        </p:nvSpPr>
        <p:spPr bwMode="auto">
          <a:xfrm>
            <a:off x="6334103" y="3765454"/>
            <a:ext cx="1174966" cy="1057469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StoreOf</a:t>
            </a:r>
          </a:p>
        </p:txBody>
      </p:sp>
      <p:sp>
        <p:nvSpPr>
          <p:cNvPr id="39945" name="AutoShape 8"/>
          <p:cNvSpPr>
            <a:spLocks noChangeArrowheads="1"/>
          </p:cNvSpPr>
          <p:nvPr/>
        </p:nvSpPr>
        <p:spPr bwMode="auto">
          <a:xfrm>
            <a:off x="6334103" y="2355495"/>
            <a:ext cx="1174966" cy="1057469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ProductOf</a:t>
            </a:r>
          </a:p>
        </p:txBody>
      </p:sp>
      <p:sp>
        <p:nvSpPr>
          <p:cNvPr id="39946" name="AutoShape 9"/>
          <p:cNvSpPr>
            <a:spLocks noChangeArrowheads="1"/>
          </p:cNvSpPr>
          <p:nvPr/>
        </p:nvSpPr>
        <p:spPr bwMode="auto">
          <a:xfrm>
            <a:off x="6334103" y="4999169"/>
            <a:ext cx="1174966" cy="1057469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BuyerOf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7509069" y="4294189"/>
            <a:ext cx="9399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7509069" y="5527903"/>
            <a:ext cx="9987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>
            <a:off x="7509069" y="2884230"/>
            <a:ext cx="9399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9953" name="Oval 16"/>
          <p:cNvSpPr>
            <a:spLocks noChangeArrowheads="1"/>
          </p:cNvSpPr>
          <p:nvPr/>
        </p:nvSpPr>
        <p:spPr bwMode="auto">
          <a:xfrm>
            <a:off x="3439195" y="2942978"/>
            <a:ext cx="1116218" cy="52873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39954" name="Line 17"/>
          <p:cNvSpPr>
            <a:spLocks noChangeShapeType="1"/>
          </p:cNvSpPr>
          <p:nvPr/>
        </p:nvSpPr>
        <p:spPr bwMode="auto">
          <a:xfrm flipV="1">
            <a:off x="3814665" y="3471712"/>
            <a:ext cx="180392" cy="528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372" y="1905000"/>
            <a:ext cx="204824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Side note: What arrows should be added here? Are these correct?</a:t>
            </a:r>
          </a:p>
        </p:txBody>
      </p:sp>
      <p:cxnSp>
        <p:nvCxnSpPr>
          <p:cNvPr id="5" name="Straight Arrow Connector 4"/>
          <p:cNvCxnSpPr>
            <a:stCxn id="39940" idx="3"/>
            <a:endCxn id="39944" idx="1"/>
          </p:cNvCxnSpPr>
          <p:nvPr/>
        </p:nvCxnSpPr>
        <p:spPr bwMode="auto">
          <a:xfrm>
            <a:off x="4754638" y="4294188"/>
            <a:ext cx="1579465" cy="1"/>
          </a:xfrm>
          <a:prstGeom prst="straightConnector1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stCxn id="39940" idx="3"/>
            <a:endCxn id="39945" idx="1"/>
          </p:cNvCxnSpPr>
          <p:nvPr/>
        </p:nvCxnSpPr>
        <p:spPr bwMode="auto">
          <a:xfrm flipV="1">
            <a:off x="4754638" y="2884230"/>
            <a:ext cx="1579465" cy="1409958"/>
          </a:xfrm>
          <a:prstGeom prst="straightConnector1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39940" idx="3"/>
            <a:endCxn id="39946" idx="1"/>
          </p:cNvCxnSpPr>
          <p:nvPr/>
        </p:nvCxnSpPr>
        <p:spPr bwMode="auto">
          <a:xfrm>
            <a:off x="4754638" y="4294188"/>
            <a:ext cx="1579465" cy="1233716"/>
          </a:xfrm>
          <a:prstGeom prst="straightConnector1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30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51723"/>
            <a:ext cx="10363200" cy="1143000"/>
          </a:xfrm>
        </p:spPr>
        <p:txBody>
          <a:bodyPr/>
          <a:lstStyle/>
          <a:p>
            <a:r>
              <a:rPr lang="en-US" dirty="0" smtClean="0"/>
              <a:t>Decision: Multi-way or New Entity + Binary?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235" y="4982100"/>
            <a:ext cx="874152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Should we use a single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b="1" dirty="0" smtClean="0">
                <a:latin typeface="+mj-lt"/>
              </a:rPr>
              <a:t>ulti-way relationship </a:t>
            </a:r>
            <a:r>
              <a:rPr lang="en-US" sz="2400" dirty="0" smtClean="0">
                <a:latin typeface="+mj-lt"/>
              </a:rPr>
              <a:t>or a </a:t>
            </a:r>
            <a:r>
              <a:rPr lang="en-US" sz="2400" b="1" i="1" dirty="0" smtClean="0">
                <a:latin typeface="+mj-lt"/>
              </a:rPr>
              <a:t>new entity with binary relations?</a:t>
            </a:r>
            <a:endParaRPr lang="en-US" sz="24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64400" y="2086501"/>
            <a:ext cx="4013199" cy="2269599"/>
            <a:chOff x="3050937" y="2355495"/>
            <a:chExt cx="7160554" cy="3701143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050937" y="4000446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8507790" y="5292910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8449042" y="4000447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8449042" y="2590488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6334103" y="3765454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StoreOf</a:t>
              </a: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6334103" y="2355495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>
                  <a:solidFill>
                    <a:srgbClr val="000000"/>
                  </a:solidFill>
                </a:rPr>
                <a:t>ProductOf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6334103" y="4999169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BuyerOf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7509069" y="4294189"/>
              <a:ext cx="939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7509069" y="5527903"/>
              <a:ext cx="9987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7509069" y="2884230"/>
              <a:ext cx="939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439195" y="2942978"/>
              <a:ext cx="1116218" cy="5287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3814665" y="3471712"/>
              <a:ext cx="180392" cy="528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4754638" y="4294188"/>
              <a:ext cx="1579465" cy="1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4754638" y="2884230"/>
              <a:ext cx="1579465" cy="1409958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754638" y="4294188"/>
              <a:ext cx="1579465" cy="1233716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6350" y="2243823"/>
            <a:ext cx="4266850" cy="2112277"/>
            <a:chOff x="3352801" y="2743200"/>
            <a:chExt cx="5791200" cy="2676525"/>
          </a:xfrm>
        </p:grpSpPr>
        <p:sp>
          <p:nvSpPr>
            <p:cNvPr id="23" name="AutoShape 5"/>
            <p:cNvSpPr>
              <a:spLocks noChangeAspect="1" noChangeArrowheads="1"/>
            </p:cNvSpPr>
            <p:nvPr/>
          </p:nvSpPr>
          <p:spPr bwMode="auto">
            <a:xfrm>
              <a:off x="5538788" y="3343275"/>
              <a:ext cx="1092200" cy="98425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24" name="Rectangle 6"/>
            <p:cNvSpPr>
              <a:spLocks noChangeAspect="1" noChangeArrowheads="1"/>
            </p:cNvSpPr>
            <p:nvPr/>
          </p:nvSpPr>
          <p:spPr bwMode="auto">
            <a:xfrm>
              <a:off x="3352801" y="274320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25" name="Rectangle 7"/>
            <p:cNvSpPr>
              <a:spLocks noChangeAspect="1" noChangeArrowheads="1"/>
            </p:cNvSpPr>
            <p:nvPr/>
          </p:nvSpPr>
          <p:spPr bwMode="auto">
            <a:xfrm>
              <a:off x="5265739" y="4873625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26" name="Rectangle 8"/>
            <p:cNvSpPr>
              <a:spLocks noChangeAspect="1" noChangeArrowheads="1"/>
            </p:cNvSpPr>
            <p:nvPr/>
          </p:nvSpPr>
          <p:spPr bwMode="auto">
            <a:xfrm>
              <a:off x="7559676" y="356235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27" name="Line 9"/>
            <p:cNvSpPr>
              <a:spLocks noChangeAspect="1" noChangeShapeType="1"/>
            </p:cNvSpPr>
            <p:nvPr/>
          </p:nvSpPr>
          <p:spPr bwMode="auto">
            <a:xfrm>
              <a:off x="6630989" y="3835400"/>
              <a:ext cx="928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28" name="Line 10"/>
            <p:cNvSpPr>
              <a:spLocks noChangeAspect="1" noChangeShapeType="1"/>
            </p:cNvSpPr>
            <p:nvPr/>
          </p:nvSpPr>
          <p:spPr bwMode="auto">
            <a:xfrm>
              <a:off x="6084888" y="4327525"/>
              <a:ext cx="0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29" name="Line 11"/>
            <p:cNvSpPr>
              <a:spLocks noChangeAspect="1" noChangeShapeType="1"/>
            </p:cNvSpPr>
            <p:nvPr/>
          </p:nvSpPr>
          <p:spPr bwMode="auto">
            <a:xfrm>
              <a:off x="4937126" y="3289300"/>
              <a:ext cx="601663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13971" y="1785945"/>
            <a:ext cx="30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Multi-way Relationship</a:t>
            </a:r>
            <a:endParaRPr lang="en-US" sz="24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7267" y="1769024"/>
            <a:ext cx="197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Entity + Binary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51723"/>
            <a:ext cx="10363200" cy="1143000"/>
          </a:xfrm>
        </p:spPr>
        <p:txBody>
          <a:bodyPr/>
          <a:lstStyle/>
          <a:p>
            <a:r>
              <a:rPr lang="en-US" dirty="0" smtClean="0"/>
              <a:t>Decision: Multi-way or New Entity + Binary?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3971" y="1785945"/>
            <a:ext cx="342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(A) Multi-way Relationship</a:t>
            </a:r>
            <a:endParaRPr lang="en-US" sz="24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7267" y="1769024"/>
            <a:ext cx="238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(B) Entity + Binary</a:t>
            </a:r>
            <a:endParaRPr lang="en-US" sz="24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399" y="5253726"/>
            <a:ext cx="1078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</a:rPr>
              <a:t>Covered earlier: </a:t>
            </a:r>
            <a:r>
              <a:rPr lang="en-US" sz="2400" dirty="0" smtClean="0">
                <a:solidFill>
                  <a:srgbClr val="000000"/>
                </a:solidFill>
              </a:rPr>
              <a:t>(B) is useful if we want to have multiple instances of the “relationship” per entity combination </a:t>
            </a:r>
            <a:endParaRPr lang="en-US" sz="2400" i="1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1200" y="4113751"/>
            <a:ext cx="268883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Multiple purchases per (product, store, person) combo possible here!</a:t>
            </a:r>
            <a:endParaRPr lang="en-US" sz="2000" dirty="0">
              <a:latin typeface="+mj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64400" y="2086501"/>
            <a:ext cx="4013199" cy="2269599"/>
            <a:chOff x="3050937" y="2355495"/>
            <a:chExt cx="7160554" cy="3701143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3050937" y="4000446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8507790" y="5292910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8449042" y="4000447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8449042" y="2590488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>
              <a:off x="6334103" y="3765454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StoreOf</a:t>
              </a:r>
            </a:p>
          </p:txBody>
        </p:sp>
        <p:sp>
          <p:nvSpPr>
            <p:cNvPr id="45" name="AutoShape 8"/>
            <p:cNvSpPr>
              <a:spLocks noChangeArrowheads="1"/>
            </p:cNvSpPr>
            <p:nvPr/>
          </p:nvSpPr>
          <p:spPr bwMode="auto">
            <a:xfrm>
              <a:off x="6334103" y="2355495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>
                  <a:solidFill>
                    <a:srgbClr val="000000"/>
                  </a:solidFill>
                </a:rPr>
                <a:t>ProductOf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6" name="AutoShape 9"/>
            <p:cNvSpPr>
              <a:spLocks noChangeArrowheads="1"/>
            </p:cNvSpPr>
            <p:nvPr/>
          </p:nvSpPr>
          <p:spPr bwMode="auto">
            <a:xfrm>
              <a:off x="6334103" y="4999169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BuyerOf</a:t>
              </a: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7509069" y="4294189"/>
              <a:ext cx="939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7509069" y="5527903"/>
              <a:ext cx="9987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7509069" y="2884230"/>
              <a:ext cx="939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3439195" y="2942978"/>
              <a:ext cx="1116218" cy="5287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 flipV="1">
              <a:off x="3814665" y="3471712"/>
              <a:ext cx="180392" cy="528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4754638" y="4294188"/>
              <a:ext cx="1579465" cy="1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4754638" y="2884230"/>
              <a:ext cx="1579465" cy="1409958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4754638" y="4294188"/>
              <a:ext cx="1579465" cy="1233716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1016350" y="2243823"/>
            <a:ext cx="4266850" cy="2112277"/>
            <a:chOff x="3352801" y="2743200"/>
            <a:chExt cx="5791200" cy="2676525"/>
          </a:xfrm>
        </p:grpSpPr>
        <p:sp>
          <p:nvSpPr>
            <p:cNvPr id="56" name="AutoShape 5"/>
            <p:cNvSpPr>
              <a:spLocks noChangeAspect="1" noChangeArrowheads="1"/>
            </p:cNvSpPr>
            <p:nvPr/>
          </p:nvSpPr>
          <p:spPr bwMode="auto">
            <a:xfrm>
              <a:off x="5538788" y="3343275"/>
              <a:ext cx="1092200" cy="98425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57" name="Rectangle 6"/>
            <p:cNvSpPr>
              <a:spLocks noChangeAspect="1" noChangeArrowheads="1"/>
            </p:cNvSpPr>
            <p:nvPr/>
          </p:nvSpPr>
          <p:spPr bwMode="auto">
            <a:xfrm>
              <a:off x="3352801" y="274320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58" name="Rectangle 7"/>
            <p:cNvSpPr>
              <a:spLocks noChangeAspect="1" noChangeArrowheads="1"/>
            </p:cNvSpPr>
            <p:nvPr/>
          </p:nvSpPr>
          <p:spPr bwMode="auto">
            <a:xfrm>
              <a:off x="5265739" y="4873625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59" name="Rectangle 8"/>
            <p:cNvSpPr>
              <a:spLocks noChangeAspect="1" noChangeArrowheads="1"/>
            </p:cNvSpPr>
            <p:nvPr/>
          </p:nvSpPr>
          <p:spPr bwMode="auto">
            <a:xfrm>
              <a:off x="7559676" y="356235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60" name="Line 9"/>
            <p:cNvSpPr>
              <a:spLocks noChangeAspect="1" noChangeShapeType="1"/>
            </p:cNvSpPr>
            <p:nvPr/>
          </p:nvSpPr>
          <p:spPr bwMode="auto">
            <a:xfrm>
              <a:off x="6630989" y="3835400"/>
              <a:ext cx="928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61" name="Line 10"/>
            <p:cNvSpPr>
              <a:spLocks noChangeAspect="1" noChangeShapeType="1"/>
            </p:cNvSpPr>
            <p:nvPr/>
          </p:nvSpPr>
          <p:spPr bwMode="auto">
            <a:xfrm>
              <a:off x="6084888" y="4327525"/>
              <a:ext cx="0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62" name="Line 11"/>
            <p:cNvSpPr>
              <a:spLocks noChangeAspect="1" noChangeShapeType="1"/>
            </p:cNvSpPr>
            <p:nvPr/>
          </p:nvSpPr>
          <p:spPr bwMode="auto">
            <a:xfrm>
              <a:off x="4937126" y="3289300"/>
              <a:ext cx="601663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51723"/>
            <a:ext cx="10363200" cy="1143000"/>
          </a:xfrm>
        </p:spPr>
        <p:txBody>
          <a:bodyPr/>
          <a:lstStyle/>
          <a:p>
            <a:r>
              <a:rPr lang="en-US" dirty="0" smtClean="0"/>
              <a:t>Decision: Multi-way or New Entity + Binary?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3971" y="1785945"/>
            <a:ext cx="342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(A) Multi-way Relationship</a:t>
            </a:r>
            <a:endParaRPr lang="en-US" sz="24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7267" y="1769024"/>
            <a:ext cx="238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(B) Entity + Binary</a:t>
            </a:r>
            <a:endParaRPr lang="en-US" sz="24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399" y="5006681"/>
            <a:ext cx="10787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(B) is also useful when we want to add details (constraints or attributes) to the relationship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“A person who shops in only one store”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“How long a person has been shopping at a store”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9172" y="4032498"/>
            <a:ext cx="282773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We can add more-fine-grained constraints here!</a:t>
            </a:r>
            <a:endParaRPr lang="en-US" sz="2000" dirty="0">
              <a:latin typeface="+mj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64400" y="2086501"/>
            <a:ext cx="4013199" cy="2269599"/>
            <a:chOff x="3050937" y="2355495"/>
            <a:chExt cx="7160554" cy="3701143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3050937" y="4000446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8507790" y="5292910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8449042" y="4000447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8449042" y="2590488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>
              <a:off x="6334103" y="3765454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StoreOf</a:t>
              </a:r>
            </a:p>
          </p:txBody>
        </p:sp>
        <p:sp>
          <p:nvSpPr>
            <p:cNvPr id="45" name="AutoShape 8"/>
            <p:cNvSpPr>
              <a:spLocks noChangeArrowheads="1"/>
            </p:cNvSpPr>
            <p:nvPr/>
          </p:nvSpPr>
          <p:spPr bwMode="auto">
            <a:xfrm>
              <a:off x="6334103" y="2355495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>
                  <a:solidFill>
                    <a:srgbClr val="000000"/>
                  </a:solidFill>
                </a:rPr>
                <a:t>ProductOf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6" name="AutoShape 9"/>
            <p:cNvSpPr>
              <a:spLocks noChangeArrowheads="1"/>
            </p:cNvSpPr>
            <p:nvPr/>
          </p:nvSpPr>
          <p:spPr bwMode="auto">
            <a:xfrm>
              <a:off x="6334103" y="4999169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BuyerOf</a:t>
              </a: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7509069" y="4294189"/>
              <a:ext cx="939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7509069" y="5527903"/>
              <a:ext cx="9987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7509069" y="2884230"/>
              <a:ext cx="939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3439195" y="2942978"/>
              <a:ext cx="1116218" cy="5287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 flipV="1">
              <a:off x="3814665" y="3471712"/>
              <a:ext cx="180392" cy="528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4754638" y="4294188"/>
              <a:ext cx="1579465" cy="1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4754638" y="2884230"/>
              <a:ext cx="1579465" cy="1409958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4754638" y="4294188"/>
              <a:ext cx="1579465" cy="1233716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1016350" y="2243823"/>
            <a:ext cx="4266850" cy="2112277"/>
            <a:chOff x="3352801" y="2743200"/>
            <a:chExt cx="5791200" cy="2676525"/>
          </a:xfrm>
        </p:grpSpPr>
        <p:sp>
          <p:nvSpPr>
            <p:cNvPr id="56" name="AutoShape 5"/>
            <p:cNvSpPr>
              <a:spLocks noChangeAspect="1" noChangeArrowheads="1"/>
            </p:cNvSpPr>
            <p:nvPr/>
          </p:nvSpPr>
          <p:spPr bwMode="auto">
            <a:xfrm>
              <a:off x="5538788" y="3343275"/>
              <a:ext cx="1092200" cy="98425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57" name="Rectangle 6"/>
            <p:cNvSpPr>
              <a:spLocks noChangeAspect="1" noChangeArrowheads="1"/>
            </p:cNvSpPr>
            <p:nvPr/>
          </p:nvSpPr>
          <p:spPr bwMode="auto">
            <a:xfrm>
              <a:off x="3352801" y="274320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58" name="Rectangle 7"/>
            <p:cNvSpPr>
              <a:spLocks noChangeAspect="1" noChangeArrowheads="1"/>
            </p:cNvSpPr>
            <p:nvPr/>
          </p:nvSpPr>
          <p:spPr bwMode="auto">
            <a:xfrm>
              <a:off x="5265739" y="4873625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59" name="Rectangle 8"/>
            <p:cNvSpPr>
              <a:spLocks noChangeAspect="1" noChangeArrowheads="1"/>
            </p:cNvSpPr>
            <p:nvPr/>
          </p:nvSpPr>
          <p:spPr bwMode="auto">
            <a:xfrm>
              <a:off x="7559676" y="356235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60" name="Line 9"/>
            <p:cNvSpPr>
              <a:spLocks noChangeAspect="1" noChangeShapeType="1"/>
            </p:cNvSpPr>
            <p:nvPr/>
          </p:nvSpPr>
          <p:spPr bwMode="auto">
            <a:xfrm>
              <a:off x="6630989" y="3835400"/>
              <a:ext cx="928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61" name="Line 10"/>
            <p:cNvSpPr>
              <a:spLocks noChangeAspect="1" noChangeShapeType="1"/>
            </p:cNvSpPr>
            <p:nvPr/>
          </p:nvSpPr>
          <p:spPr bwMode="auto">
            <a:xfrm>
              <a:off x="6084888" y="4327525"/>
              <a:ext cx="0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62" name="Line 11"/>
            <p:cNvSpPr>
              <a:spLocks noChangeAspect="1" noChangeShapeType="1"/>
            </p:cNvSpPr>
            <p:nvPr/>
          </p:nvSpPr>
          <p:spPr bwMode="auto">
            <a:xfrm>
              <a:off x="4937126" y="3289300"/>
              <a:ext cx="601663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5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51723"/>
            <a:ext cx="10363200" cy="1143000"/>
          </a:xfrm>
        </p:spPr>
        <p:txBody>
          <a:bodyPr/>
          <a:lstStyle/>
          <a:p>
            <a:r>
              <a:rPr lang="en-US" dirty="0" smtClean="0"/>
              <a:t>Decision: Multi-way or New Entity + Binary?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3971" y="1785945"/>
            <a:ext cx="342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(A) Multi-way Relationship</a:t>
            </a:r>
            <a:endParaRPr lang="en-US" sz="24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7267" y="1769024"/>
            <a:ext cx="238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(B) Entity + Binary</a:t>
            </a:r>
            <a:endParaRPr lang="en-US" sz="24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399" y="5006681"/>
            <a:ext cx="1078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(A) is useful when a relationship really is between multiple entities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- 	Ex: A </a:t>
            </a:r>
            <a:r>
              <a:rPr lang="en-US" sz="2400" i="1" dirty="0" smtClean="0">
                <a:solidFill>
                  <a:srgbClr val="000000"/>
                </a:solidFill>
              </a:rPr>
              <a:t>three-party legal contract</a:t>
            </a:r>
            <a:endParaRPr lang="en-US" sz="2400" i="1" dirty="0">
              <a:solidFill>
                <a:srgbClr val="0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64400" y="2086501"/>
            <a:ext cx="4013199" cy="2269599"/>
            <a:chOff x="3050937" y="2355495"/>
            <a:chExt cx="7160554" cy="3701143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3050937" y="4000446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8507790" y="5292910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8449042" y="4000447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8449042" y="2590488"/>
              <a:ext cx="1703701" cy="5874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>
              <a:off x="6334103" y="3765454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StoreOf</a:t>
              </a:r>
            </a:p>
          </p:txBody>
        </p:sp>
        <p:sp>
          <p:nvSpPr>
            <p:cNvPr id="45" name="AutoShape 8"/>
            <p:cNvSpPr>
              <a:spLocks noChangeArrowheads="1"/>
            </p:cNvSpPr>
            <p:nvPr/>
          </p:nvSpPr>
          <p:spPr bwMode="auto">
            <a:xfrm>
              <a:off x="6334103" y="2355495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>
                  <a:solidFill>
                    <a:srgbClr val="000000"/>
                  </a:solidFill>
                </a:rPr>
                <a:t>ProductOf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6" name="AutoShape 9"/>
            <p:cNvSpPr>
              <a:spLocks noChangeArrowheads="1"/>
            </p:cNvSpPr>
            <p:nvPr/>
          </p:nvSpPr>
          <p:spPr bwMode="auto">
            <a:xfrm>
              <a:off x="6334103" y="4999169"/>
              <a:ext cx="1174966" cy="1057469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BuyerOf</a:t>
              </a: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7509069" y="4294189"/>
              <a:ext cx="939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7509069" y="5527903"/>
              <a:ext cx="9987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7509069" y="2884230"/>
              <a:ext cx="939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3439195" y="2942978"/>
              <a:ext cx="1116218" cy="5287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 flipV="1">
              <a:off x="3814665" y="3471712"/>
              <a:ext cx="180392" cy="528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4754638" y="4294188"/>
              <a:ext cx="1579465" cy="1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4754638" y="2884230"/>
              <a:ext cx="1579465" cy="1409958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4754638" y="4294188"/>
              <a:ext cx="1579465" cy="1233716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1016350" y="2243823"/>
            <a:ext cx="4266850" cy="2112277"/>
            <a:chOff x="3352801" y="2743200"/>
            <a:chExt cx="5791200" cy="2676525"/>
          </a:xfrm>
        </p:grpSpPr>
        <p:sp>
          <p:nvSpPr>
            <p:cNvPr id="56" name="AutoShape 5"/>
            <p:cNvSpPr>
              <a:spLocks noChangeAspect="1" noChangeArrowheads="1"/>
            </p:cNvSpPr>
            <p:nvPr/>
          </p:nvSpPr>
          <p:spPr bwMode="auto">
            <a:xfrm>
              <a:off x="5538788" y="3343275"/>
              <a:ext cx="1092200" cy="98425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57" name="Rectangle 6"/>
            <p:cNvSpPr>
              <a:spLocks noChangeAspect="1" noChangeArrowheads="1"/>
            </p:cNvSpPr>
            <p:nvPr/>
          </p:nvSpPr>
          <p:spPr bwMode="auto">
            <a:xfrm>
              <a:off x="3352801" y="274320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58" name="Rectangle 7"/>
            <p:cNvSpPr>
              <a:spLocks noChangeAspect="1" noChangeArrowheads="1"/>
            </p:cNvSpPr>
            <p:nvPr/>
          </p:nvSpPr>
          <p:spPr bwMode="auto">
            <a:xfrm>
              <a:off x="5265739" y="4873625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59" name="Rectangle 8"/>
            <p:cNvSpPr>
              <a:spLocks noChangeAspect="1" noChangeArrowheads="1"/>
            </p:cNvSpPr>
            <p:nvPr/>
          </p:nvSpPr>
          <p:spPr bwMode="auto">
            <a:xfrm>
              <a:off x="7559676" y="356235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60" name="Line 9"/>
            <p:cNvSpPr>
              <a:spLocks noChangeAspect="1" noChangeShapeType="1"/>
            </p:cNvSpPr>
            <p:nvPr/>
          </p:nvSpPr>
          <p:spPr bwMode="auto">
            <a:xfrm>
              <a:off x="6630989" y="3835400"/>
              <a:ext cx="928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61" name="Line 10"/>
            <p:cNvSpPr>
              <a:spLocks noChangeAspect="1" noChangeShapeType="1"/>
            </p:cNvSpPr>
            <p:nvPr/>
          </p:nvSpPr>
          <p:spPr bwMode="auto">
            <a:xfrm>
              <a:off x="6084888" y="4327525"/>
              <a:ext cx="0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62" name="Line 11"/>
            <p:cNvSpPr>
              <a:spLocks noChangeAspect="1" noChangeShapeType="1"/>
            </p:cNvSpPr>
            <p:nvPr/>
          </p:nvSpPr>
          <p:spPr bwMode="auto">
            <a:xfrm>
              <a:off x="4937126" y="3289300"/>
              <a:ext cx="601663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4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69F9ED-9884-1A4D-A067-180AAED5C34C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54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3. Design Principles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76400" y="2667000"/>
            <a:ext cx="8305800" cy="1371600"/>
            <a:chOff x="1676400" y="2667000"/>
            <a:chExt cx="8305800" cy="1371600"/>
          </a:xfrm>
        </p:grpSpPr>
        <p:sp>
          <p:nvSpPr>
            <p:cNvPr id="40964" name="AutoShape 3"/>
            <p:cNvSpPr>
              <a:spLocks noChangeArrowheads="1"/>
            </p:cNvSpPr>
            <p:nvPr/>
          </p:nvSpPr>
          <p:spPr bwMode="auto">
            <a:xfrm>
              <a:off x="4953000" y="2667000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40965" name="Rectangle 4"/>
            <p:cNvSpPr>
              <a:spLocks noChangeArrowheads="1"/>
            </p:cNvSpPr>
            <p:nvPr/>
          </p:nvSpPr>
          <p:spPr bwMode="auto">
            <a:xfrm>
              <a:off x="1676400" y="2971800"/>
              <a:ext cx="22098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7772400" y="2971800"/>
              <a:ext cx="22098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 flipH="1">
              <a:off x="3886199" y="3352800"/>
              <a:ext cx="1088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968" name="Line 7"/>
            <p:cNvSpPr>
              <a:spLocks noChangeShapeType="1"/>
            </p:cNvSpPr>
            <p:nvPr/>
          </p:nvSpPr>
          <p:spPr bwMode="auto">
            <a:xfrm>
              <a:off x="6498774" y="3352800"/>
              <a:ext cx="1273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1099457" y="1600200"/>
            <a:ext cx="462774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+mj-lt"/>
              </a:rPr>
              <a:t>What’s </a:t>
            </a:r>
            <a:r>
              <a:rPr lang="en-US" sz="2400" dirty="0" smtClean="0">
                <a:latin typeface="+mj-lt"/>
              </a:rPr>
              <a:t>wrong with these examples?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0" y="4800600"/>
            <a:ext cx="8305800" cy="1371600"/>
            <a:chOff x="1676400" y="4800600"/>
            <a:chExt cx="8305800" cy="1371600"/>
          </a:xfrm>
        </p:grpSpPr>
        <p:sp>
          <p:nvSpPr>
            <p:cNvPr id="40970" name="AutoShape 9"/>
            <p:cNvSpPr>
              <a:spLocks noChangeArrowheads="1"/>
            </p:cNvSpPr>
            <p:nvPr/>
          </p:nvSpPr>
          <p:spPr bwMode="auto">
            <a:xfrm>
              <a:off x="4953000" y="4800600"/>
              <a:ext cx="1524000" cy="1371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President</a:t>
              </a:r>
            </a:p>
          </p:txBody>
        </p:sp>
        <p:sp>
          <p:nvSpPr>
            <p:cNvPr id="40971" name="Rectangle 10"/>
            <p:cNvSpPr>
              <a:spLocks noChangeArrowheads="1"/>
            </p:cNvSpPr>
            <p:nvPr/>
          </p:nvSpPr>
          <p:spPr bwMode="auto">
            <a:xfrm>
              <a:off x="7772400" y="5181600"/>
              <a:ext cx="22098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40972" name="Rectangle 11"/>
            <p:cNvSpPr>
              <a:spLocks noChangeArrowheads="1"/>
            </p:cNvSpPr>
            <p:nvPr/>
          </p:nvSpPr>
          <p:spPr bwMode="auto">
            <a:xfrm>
              <a:off x="1676400" y="5181600"/>
              <a:ext cx="22098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Country</a:t>
              </a:r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>
              <a:off x="6477000" y="54864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974" name="Line 13"/>
            <p:cNvSpPr>
              <a:spLocks noChangeShapeType="1"/>
            </p:cNvSpPr>
            <p:nvPr/>
          </p:nvSpPr>
          <p:spPr bwMode="auto">
            <a:xfrm flipH="1">
              <a:off x="3886200" y="5486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6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9760C5-F2AB-2046-94D4-0F27F47C5083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Principles:</a:t>
            </a:r>
            <a:br>
              <a:rPr lang="en-US"/>
            </a:br>
            <a:r>
              <a:rPr lang="en-US"/>
              <a:t>What’s Wrong?</a:t>
            </a:r>
          </a:p>
        </p:txBody>
      </p:sp>
      <p:sp>
        <p:nvSpPr>
          <p:cNvPr id="41988" name="AutoShape 3"/>
          <p:cNvSpPr>
            <a:spLocks noChangeArrowheads="1"/>
          </p:cNvSpPr>
          <p:nvPr/>
        </p:nvSpPr>
        <p:spPr bwMode="auto">
          <a:xfrm>
            <a:off x="5266765" y="3261519"/>
            <a:ext cx="1524000" cy="13716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Purchase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2218765" y="2423319"/>
            <a:ext cx="2209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8086165" y="3566319"/>
            <a:ext cx="2209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Store</a:t>
            </a:r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6790765" y="394731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2" name="Oval 7"/>
          <p:cNvSpPr>
            <a:spLocks noChangeArrowheads="1"/>
          </p:cNvSpPr>
          <p:nvPr/>
        </p:nvSpPr>
        <p:spPr bwMode="auto">
          <a:xfrm>
            <a:off x="6943165" y="1966119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 flipV="1">
            <a:off x="6028765" y="2499519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4" name="Oval 9"/>
          <p:cNvSpPr>
            <a:spLocks noChangeArrowheads="1"/>
          </p:cNvSpPr>
          <p:nvPr/>
        </p:nvSpPr>
        <p:spPr bwMode="auto">
          <a:xfrm>
            <a:off x="5800165" y="5395119"/>
            <a:ext cx="1828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personName</a:t>
            </a:r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6028765" y="4633119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>
            <a:off x="4428565" y="3185319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7" name="Oval 12"/>
          <p:cNvSpPr>
            <a:spLocks noChangeArrowheads="1"/>
          </p:cNvSpPr>
          <p:nvPr/>
        </p:nvSpPr>
        <p:spPr bwMode="auto">
          <a:xfrm>
            <a:off x="3590365" y="5090319"/>
            <a:ext cx="1752600" cy="990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personAddr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 flipH="1">
            <a:off x="4352365" y="4633119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8E412-24DC-524F-ABDA-D90639A5CBF9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Principles:</a:t>
            </a:r>
            <a:br>
              <a:rPr lang="en-US"/>
            </a:br>
            <a:r>
              <a:rPr lang="en-US"/>
              <a:t>What’s Wrong?</a:t>
            </a:r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4823012" y="3413499"/>
            <a:ext cx="1524000" cy="13716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Purchase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775012" y="2575299"/>
            <a:ext cx="2209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442012" y="5547099"/>
            <a:ext cx="2209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7642412" y="3718299"/>
            <a:ext cx="2209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Store</a:t>
            </a: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>
            <a:off x="6347012" y="409929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5585012" y="478509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18" name="Oval 9"/>
          <p:cNvSpPr>
            <a:spLocks noChangeArrowheads="1"/>
          </p:cNvSpPr>
          <p:nvPr/>
        </p:nvSpPr>
        <p:spPr bwMode="auto">
          <a:xfrm>
            <a:off x="8937812" y="1813299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43019" name="Line 10"/>
          <p:cNvSpPr>
            <a:spLocks noChangeShapeType="1"/>
          </p:cNvSpPr>
          <p:nvPr/>
        </p:nvSpPr>
        <p:spPr bwMode="auto">
          <a:xfrm flipV="1">
            <a:off x="5585012" y="2651499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0" name="Rectangle 11"/>
          <p:cNvSpPr>
            <a:spLocks noChangeArrowheads="1"/>
          </p:cNvSpPr>
          <p:nvPr/>
        </p:nvSpPr>
        <p:spPr bwMode="auto">
          <a:xfrm>
            <a:off x="5661212" y="1889499"/>
            <a:ext cx="2209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Dates</a:t>
            </a:r>
          </a:p>
        </p:txBody>
      </p:sp>
      <p:sp>
        <p:nvSpPr>
          <p:cNvPr id="43021" name="Line 12"/>
          <p:cNvSpPr>
            <a:spLocks noChangeShapeType="1"/>
          </p:cNvSpPr>
          <p:nvPr/>
        </p:nvSpPr>
        <p:spPr bwMode="auto">
          <a:xfrm flipV="1">
            <a:off x="7871012" y="2194299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2" name="Line 13"/>
          <p:cNvSpPr>
            <a:spLocks noChangeShapeType="1"/>
          </p:cNvSpPr>
          <p:nvPr/>
        </p:nvSpPr>
        <p:spPr bwMode="auto">
          <a:xfrm>
            <a:off x="3984812" y="3337299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Entity vs. Attribute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141" y="1835533"/>
            <a:ext cx="3101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Should 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address </a:t>
            </a:r>
            <a:r>
              <a:rPr lang="en-US" sz="2800" smtClean="0">
                <a:solidFill>
                  <a:srgbClr val="000000"/>
                </a:solidFill>
                <a:latin typeface="+mj-lt"/>
              </a:rPr>
              <a:t>(A) be an attribute?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3223600"/>
            <a:ext cx="4056068" cy="2102820"/>
            <a:chOff x="-95765" y="637150"/>
            <a:chExt cx="3091543" cy="1602773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30164" y="1634170"/>
              <a:ext cx="1643743" cy="605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Employee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-95765" y="63715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Addr</a:t>
              </a:r>
              <a:r>
                <a:rPr lang="en-US" sz="1200" dirty="0" smtClean="0">
                  <a:solidFill>
                    <a:srgbClr val="000000"/>
                  </a:solidFill>
                </a:rPr>
                <a:t> 1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547978" y="656398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Addr</a:t>
              </a:r>
              <a:r>
                <a:rPr lang="en-US" sz="1200" dirty="0" smtClean="0">
                  <a:solidFill>
                    <a:srgbClr val="000000"/>
                  </a:solidFill>
                </a:rPr>
                <a:t> 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4" name="Straight Connector 13"/>
          <p:cNvCxnSpPr>
            <a:stCxn id="9" idx="0"/>
            <a:endCxn id="11" idx="4"/>
          </p:cNvCxnSpPr>
          <p:nvPr/>
        </p:nvCxnSpPr>
        <p:spPr bwMode="auto">
          <a:xfrm flipV="1">
            <a:off x="2737697" y="4148615"/>
            <a:ext cx="1206823" cy="383064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0"/>
            <a:endCxn id="10" idx="4"/>
          </p:cNvCxnSpPr>
          <p:nvPr/>
        </p:nvCxnSpPr>
        <p:spPr bwMode="auto">
          <a:xfrm flipH="1" flipV="1">
            <a:off x="1787949" y="4123362"/>
            <a:ext cx="949748" cy="40831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7064188" y="3165280"/>
            <a:ext cx="3468401" cy="2455591"/>
            <a:chOff x="10017003" y="907211"/>
            <a:chExt cx="1989879" cy="2297843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10419884" y="1548946"/>
              <a:ext cx="1057999" cy="3898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Address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0017003" y="907211"/>
              <a:ext cx="931880" cy="4414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Street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Addr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1075002" y="919600"/>
              <a:ext cx="931880" cy="4414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ZIP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10419884" y="2815160"/>
              <a:ext cx="1057999" cy="3898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Employee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Connector 23"/>
            <p:cNvCxnSpPr>
              <a:stCxn id="20" idx="4"/>
              <a:endCxn id="19" idx="0"/>
            </p:cNvCxnSpPr>
            <p:nvPr/>
          </p:nvCxnSpPr>
          <p:spPr bwMode="auto">
            <a:xfrm>
              <a:off x="10482943" y="1348628"/>
              <a:ext cx="465941" cy="20031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0"/>
              <a:endCxn id="21" idx="4"/>
            </p:cNvCxnSpPr>
            <p:nvPr/>
          </p:nvCxnSpPr>
          <p:spPr bwMode="auto">
            <a:xfrm flipV="1">
              <a:off x="10948884" y="1361017"/>
              <a:ext cx="592058" cy="18792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10532750" y="2178146"/>
              <a:ext cx="832266" cy="39248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AddrOf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9" idx="2"/>
              <a:endCxn id="27" idx="0"/>
            </p:cNvCxnSpPr>
            <p:nvPr/>
          </p:nvCxnSpPr>
          <p:spPr bwMode="auto">
            <a:xfrm flipH="1">
              <a:off x="10948883" y="1938840"/>
              <a:ext cx="1" cy="239306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Connector 30"/>
            <p:cNvCxnSpPr>
              <a:stCxn id="27" idx="2"/>
              <a:endCxn id="22" idx="0"/>
            </p:cNvCxnSpPr>
            <p:nvPr/>
          </p:nvCxnSpPr>
          <p:spPr bwMode="auto">
            <a:xfrm>
              <a:off x="10948883" y="2570634"/>
              <a:ext cx="1" cy="2445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7357409" y="1904758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Or (B) be an entity?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6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E/R Design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Entity vs. Attribute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141" y="1835533"/>
            <a:ext cx="3101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Should address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(A) be an attribute?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3223600"/>
            <a:ext cx="4056068" cy="2102820"/>
            <a:chOff x="-95765" y="637150"/>
            <a:chExt cx="3091543" cy="1602773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30164" y="1634170"/>
              <a:ext cx="1643743" cy="605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Employee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-95765" y="63715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Addr</a:t>
              </a:r>
              <a:r>
                <a:rPr lang="en-US" sz="1200" dirty="0" smtClean="0">
                  <a:solidFill>
                    <a:srgbClr val="000000"/>
                  </a:solidFill>
                </a:rPr>
                <a:t> 1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547978" y="656398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Addr</a:t>
              </a:r>
              <a:r>
                <a:rPr lang="en-US" sz="1200" dirty="0" smtClean="0">
                  <a:solidFill>
                    <a:srgbClr val="000000"/>
                  </a:solidFill>
                </a:rPr>
                <a:t> 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4" name="Straight Connector 13"/>
          <p:cNvCxnSpPr>
            <a:stCxn id="9" idx="0"/>
            <a:endCxn id="11" idx="4"/>
          </p:cNvCxnSpPr>
          <p:nvPr/>
        </p:nvCxnSpPr>
        <p:spPr bwMode="auto">
          <a:xfrm flipV="1">
            <a:off x="2737697" y="4148615"/>
            <a:ext cx="1206823" cy="383064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0"/>
            <a:endCxn id="10" idx="4"/>
          </p:cNvCxnSpPr>
          <p:nvPr/>
        </p:nvCxnSpPr>
        <p:spPr bwMode="auto">
          <a:xfrm flipH="1" flipV="1">
            <a:off x="1787949" y="4123362"/>
            <a:ext cx="949748" cy="40831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271745" y="1835533"/>
            <a:ext cx="4677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How do we handle employees with multiple addresses here?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How do we handle addresses where internal structure of the address (e.g.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z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ip code, state) is useful?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51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Entity vs. Attribute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BD32-CD2A-B549-9651-2282F12F57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64188" y="2789640"/>
            <a:ext cx="3468401" cy="2455591"/>
            <a:chOff x="10017003" y="907211"/>
            <a:chExt cx="1989879" cy="2297843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10419884" y="1548946"/>
              <a:ext cx="1057999" cy="3898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Address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0017003" y="907211"/>
              <a:ext cx="931880" cy="4414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Street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Addr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1075002" y="919600"/>
              <a:ext cx="931880" cy="44141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ZIP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10419884" y="2815160"/>
              <a:ext cx="1057999" cy="3898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Employee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Connector 23"/>
            <p:cNvCxnSpPr>
              <a:stCxn id="20" idx="4"/>
              <a:endCxn id="19" idx="0"/>
            </p:cNvCxnSpPr>
            <p:nvPr/>
          </p:nvCxnSpPr>
          <p:spPr bwMode="auto">
            <a:xfrm>
              <a:off x="10482943" y="1348628"/>
              <a:ext cx="465941" cy="20031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0"/>
              <a:endCxn id="21" idx="4"/>
            </p:cNvCxnSpPr>
            <p:nvPr/>
          </p:nvCxnSpPr>
          <p:spPr bwMode="auto">
            <a:xfrm flipV="1">
              <a:off x="10948884" y="1361017"/>
              <a:ext cx="592058" cy="18792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10532750" y="2178146"/>
              <a:ext cx="832266" cy="39248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AddrOf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9" idx="2"/>
              <a:endCxn id="27" idx="0"/>
            </p:cNvCxnSpPr>
            <p:nvPr/>
          </p:nvCxnSpPr>
          <p:spPr bwMode="auto">
            <a:xfrm flipH="1">
              <a:off x="10948883" y="1938840"/>
              <a:ext cx="1" cy="239306"/>
            </a:xfrm>
            <a:prstGeom prst="straightConnector1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Connector 30"/>
            <p:cNvCxnSpPr>
              <a:stCxn id="27" idx="2"/>
              <a:endCxn id="22" idx="0"/>
            </p:cNvCxnSpPr>
            <p:nvPr/>
          </p:nvCxnSpPr>
          <p:spPr bwMode="auto">
            <a:xfrm>
              <a:off x="10948883" y="2570634"/>
              <a:ext cx="1" cy="2445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7357409" y="1529118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Or (B) be an entity?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2502" y="5781088"/>
            <a:ext cx="676699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 general, when we want to record several values, </a:t>
            </a:r>
            <a:r>
              <a:rPr lang="en-US" sz="2400" smtClean="0">
                <a:latin typeface="+mj-lt"/>
              </a:rPr>
              <a:t>we choose new entity</a:t>
            </a:r>
            <a:endParaRPr lang="en-US" sz="240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7141" y="1835533"/>
            <a:ext cx="3101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Should address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(A) be an attribute?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38200" y="3223600"/>
            <a:ext cx="4056068" cy="2102820"/>
            <a:chOff x="-95765" y="637150"/>
            <a:chExt cx="3091543" cy="1602773"/>
          </a:xfrm>
        </p:grpSpPr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530164" y="1634170"/>
              <a:ext cx="1643743" cy="605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Employee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-95765" y="637150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Addr</a:t>
              </a:r>
              <a:r>
                <a:rPr lang="en-US" sz="1200" dirty="0" smtClean="0">
                  <a:solidFill>
                    <a:srgbClr val="000000"/>
                  </a:solidFill>
                </a:rPr>
                <a:t> 1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547978" y="656398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00"/>
                  </a:solidFill>
                </a:rPr>
                <a:t>Addr</a:t>
              </a:r>
              <a:r>
                <a:rPr lang="en-US" sz="1200" dirty="0" smtClean="0">
                  <a:solidFill>
                    <a:srgbClr val="000000"/>
                  </a:solidFill>
                </a:rPr>
                <a:t> 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V="1">
            <a:off x="2737697" y="4148615"/>
            <a:ext cx="1206823" cy="383064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 flipV="1">
            <a:off x="1787949" y="4123362"/>
            <a:ext cx="949748" cy="40831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79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E/R Diagrams to Relational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concept:</a:t>
            </a:r>
            <a:endParaRPr lang="en-US" sz="3600" dirty="0"/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Both </a:t>
            </a:r>
            <a:r>
              <a:rPr lang="en-US" sz="3600" b="1" i="1" dirty="0" smtClean="0"/>
              <a:t>Entity sets </a:t>
            </a:r>
            <a:r>
              <a:rPr lang="en-US" sz="3600" dirty="0" smtClean="0"/>
              <a:t>and </a:t>
            </a:r>
            <a:r>
              <a:rPr lang="en-US" sz="3600" b="1" i="1" dirty="0" smtClean="0"/>
              <a:t>Relationships</a:t>
            </a:r>
            <a:r>
              <a:rPr lang="en-US" sz="3600" dirty="0" smtClean="0"/>
              <a:t> become relations (tables in RDBMS)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E/R Diagrams to Relational Schema</a:t>
            </a: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344402"/>
              </p:ext>
            </p:extLst>
          </p:nvPr>
        </p:nvGraphicFramePr>
        <p:xfrm>
          <a:off x="7790604" y="4723722"/>
          <a:ext cx="3391593" cy="116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531"/>
                <a:gridCol w="1130531"/>
                <a:gridCol w="1130531"/>
              </a:tblGrid>
              <a:tr h="389775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name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price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dirty="0" smtClean="0"/>
                        <a:t>Gizmo1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dirty="0" smtClean="0"/>
                        <a:t>Gizmo2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74790" y="1690596"/>
            <a:ext cx="2835208" cy="1126368"/>
            <a:chOff x="7874790" y="1690596"/>
            <a:chExt cx="2835208" cy="112636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397402" y="2458574"/>
              <a:ext cx="840062" cy="3583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8609844" y="1690596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price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9712425" y="1741795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auto">
            <a:xfrm>
              <a:off x="7874790" y="2100184"/>
              <a:ext cx="997573" cy="4607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 dirty="0" smtClean="0">
                  <a:solidFill>
                    <a:srgbClr val="000000"/>
                  </a:solidFill>
                </a:rPr>
                <a:t>name</a:t>
              </a:r>
              <a:endParaRPr lang="en-US" sz="1200" u="sng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16200000" flipH="1">
              <a:off x="8989699" y="2230065"/>
              <a:ext cx="144278" cy="67113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9452044" y="2093184"/>
              <a:ext cx="374672" cy="356107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9886326" y="2133688"/>
              <a:ext cx="255993" cy="393779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Down Arrow 21"/>
          <p:cNvSpPr/>
          <p:nvPr/>
        </p:nvSpPr>
        <p:spPr bwMode="auto">
          <a:xfrm>
            <a:off x="9260378" y="3150524"/>
            <a:ext cx="452047" cy="947651"/>
          </a:xfrm>
          <a:prstGeom prst="downArrow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34994" y="435439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914400" y="1981200"/>
            <a:ext cx="6566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An entity set becomes a relation (</a:t>
            </a:r>
            <a:r>
              <a:rPr lang="en-US" kern="0" dirty="0" err="1" smtClean="0"/>
              <a:t>multiset</a:t>
            </a:r>
            <a:r>
              <a:rPr lang="en-US" kern="0" dirty="0" smtClean="0"/>
              <a:t> of tuples / table)</a:t>
            </a:r>
          </a:p>
          <a:p>
            <a:pPr lvl="1"/>
            <a:endParaRPr lang="en-US" kern="0" dirty="0" smtClean="0"/>
          </a:p>
          <a:p>
            <a:pPr lvl="1"/>
            <a:r>
              <a:rPr lang="en-US" kern="0" dirty="0" smtClean="0"/>
              <a:t>Each tuple is one entity</a:t>
            </a:r>
          </a:p>
          <a:p>
            <a:pPr lvl="1"/>
            <a:endParaRPr lang="en-US" kern="0" dirty="0" smtClean="0"/>
          </a:p>
          <a:p>
            <a:pPr lvl="1"/>
            <a:r>
              <a:rPr lang="en-US" kern="0" dirty="0" smtClean="0"/>
              <a:t>Each tuple is composed of the entity’s attributes, and has the same primary key</a:t>
            </a:r>
          </a:p>
        </p:txBody>
      </p:sp>
    </p:spTree>
    <p:extLst>
      <p:ext uri="{BB962C8B-B14F-4D97-AF65-F5344CB8AC3E}">
        <p14:creationId xmlns:p14="http://schemas.microsoft.com/office/powerpoint/2010/main" val="12257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E/R Diagrams to Relational Schema</a:t>
            </a: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344402"/>
              </p:ext>
            </p:extLst>
          </p:nvPr>
        </p:nvGraphicFramePr>
        <p:xfrm>
          <a:off x="7790604" y="4723722"/>
          <a:ext cx="3391593" cy="116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531"/>
                <a:gridCol w="1130531"/>
                <a:gridCol w="1130531"/>
              </a:tblGrid>
              <a:tr h="389775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name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price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dirty="0" smtClean="0"/>
                        <a:t>Gizmo1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dirty="0" smtClean="0"/>
                        <a:t>Gizmo2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97402" y="2458574"/>
            <a:ext cx="840062" cy="358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8609844" y="1690596"/>
            <a:ext cx="997573" cy="4607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price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9712425" y="1741795"/>
            <a:ext cx="997573" cy="4607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category</a:t>
            </a: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7874790" y="2100184"/>
            <a:ext cx="997573" cy="4607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u="sng" dirty="0" smtClean="0">
                <a:solidFill>
                  <a:srgbClr val="000000"/>
                </a:solidFill>
              </a:rPr>
              <a:t>name</a:t>
            </a:r>
            <a:endParaRPr lang="en-US" sz="1200" u="sng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6200000" flipH="1">
            <a:off x="8989699" y="2230065"/>
            <a:ext cx="144278" cy="671130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9452044" y="2093184"/>
            <a:ext cx="374672" cy="35610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9886326" y="2133688"/>
            <a:ext cx="255993" cy="393779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Down Arrow 21"/>
          <p:cNvSpPr/>
          <p:nvPr/>
        </p:nvSpPr>
        <p:spPr bwMode="auto">
          <a:xfrm>
            <a:off x="9260378" y="3150524"/>
            <a:ext cx="452047" cy="947651"/>
          </a:xfrm>
          <a:prstGeom prst="downArrow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34994" y="435439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Product</a:t>
            </a:r>
            <a:endParaRPr lang="en-US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756023" y="2654853"/>
            <a:ext cx="5279459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CREATE TABLE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Product(</a:t>
            </a:r>
          </a:p>
          <a:p>
            <a:pPr eaLnBrk="0" hangingPunct="0"/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name      CHAR(50) PRIMARY KEY,</a:t>
            </a:r>
          </a:p>
          <a:p>
            <a:pPr eaLnBrk="0" hangingPunct="0"/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price       DOUBLE,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category VARCHAR(30)</a:t>
            </a:r>
          </a:p>
          <a:p>
            <a:pPr eaLnBrk="0" hangingPunct="0"/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)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E/R Diagrams to Relational Schema</a:t>
            </a: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604324"/>
              </p:ext>
            </p:extLst>
          </p:nvPr>
        </p:nvGraphicFramePr>
        <p:xfrm>
          <a:off x="7790604" y="4723722"/>
          <a:ext cx="4188037" cy="155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385"/>
                <a:gridCol w="1155469"/>
                <a:gridCol w="1155469"/>
                <a:gridCol w="922714"/>
              </a:tblGrid>
              <a:tr h="389775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 err="1" smtClean="0"/>
                        <a:t>firstname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 err="1" smtClean="0"/>
                        <a:t>lastname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Gizmo1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01/01/15</a:t>
                      </a:r>
                      <a:endParaRPr lang="en-US" sz="1400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Gizmo2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01/03/15</a:t>
                      </a:r>
                      <a:endParaRPr lang="en-US" sz="1400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Gizmo1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JoeBob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Smith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01/05/15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9385906" y="3134025"/>
            <a:ext cx="452047" cy="947651"/>
          </a:xfrm>
          <a:prstGeom prst="downArrow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6747" y="434455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Purchased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914400" y="1981200"/>
            <a:ext cx="6566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kern="0" dirty="0" smtClean="0"/>
              <a:t>A relation </a:t>
            </a:r>
            <a:r>
              <a:rPr lang="en-US" sz="2400" u="sng" kern="0" dirty="0" smtClean="0"/>
              <a:t>between entity sets A</a:t>
            </a:r>
            <a:r>
              <a:rPr lang="en-US" sz="2400" u="sng" kern="0" baseline="-25000" dirty="0" smtClean="0"/>
              <a:t>1</a:t>
            </a:r>
            <a:r>
              <a:rPr lang="en-US" sz="2400" u="sng" kern="0" dirty="0" smtClean="0"/>
              <a:t>, …, A</a:t>
            </a:r>
            <a:r>
              <a:rPr lang="en-US" sz="2400" u="sng" kern="0" baseline="-25000" dirty="0" smtClean="0"/>
              <a:t>N</a:t>
            </a:r>
            <a:r>
              <a:rPr lang="en-US" sz="2400" kern="0" dirty="0" smtClean="0"/>
              <a:t> </a:t>
            </a:r>
            <a:r>
              <a:rPr lang="en-US" sz="2400" i="1" kern="0" dirty="0" smtClean="0"/>
              <a:t>also </a:t>
            </a:r>
            <a:r>
              <a:rPr lang="en-US" sz="2400" kern="0" dirty="0" smtClean="0"/>
              <a:t>becomes a </a:t>
            </a:r>
            <a:r>
              <a:rPr lang="en-US" sz="2400" kern="0" dirty="0" err="1" smtClean="0"/>
              <a:t>multiset</a:t>
            </a:r>
            <a:r>
              <a:rPr lang="en-US" sz="2400" kern="0" dirty="0" smtClean="0"/>
              <a:t> of tuples / a table</a:t>
            </a:r>
          </a:p>
          <a:p>
            <a:endParaRPr lang="en-US" sz="2400" kern="0" dirty="0" smtClean="0"/>
          </a:p>
          <a:p>
            <a:pPr lvl="1"/>
            <a:r>
              <a:rPr lang="en-US" sz="2400" kern="0" dirty="0" smtClean="0"/>
              <a:t>Each row/tuple is one relation, i.e. one unique combination of entities (a</a:t>
            </a:r>
            <a:r>
              <a:rPr lang="en-US" sz="2400" kern="0" baseline="-25000" dirty="0" smtClean="0"/>
              <a:t>1</a:t>
            </a:r>
            <a:r>
              <a:rPr lang="en-US" sz="2400" kern="0" dirty="0" smtClean="0"/>
              <a:t>,…,</a:t>
            </a:r>
            <a:r>
              <a:rPr lang="en-US" sz="2400" kern="0" dirty="0" err="1" smtClean="0"/>
              <a:t>a</a:t>
            </a:r>
            <a:r>
              <a:rPr lang="en-US" sz="2400" kern="0" baseline="-25000" dirty="0" err="1" smtClean="0"/>
              <a:t>N</a:t>
            </a:r>
            <a:r>
              <a:rPr lang="en-US" sz="2400" kern="0" dirty="0" smtClean="0"/>
              <a:t>)</a:t>
            </a:r>
          </a:p>
          <a:p>
            <a:pPr lvl="1"/>
            <a:endParaRPr lang="en-US" sz="2400" kern="0" dirty="0" smtClean="0"/>
          </a:p>
          <a:p>
            <a:pPr lvl="1"/>
            <a:r>
              <a:rPr lang="en-US" sz="2400" kern="0" dirty="0" smtClean="0"/>
              <a:t>Each row/tuple is </a:t>
            </a:r>
          </a:p>
          <a:p>
            <a:pPr lvl="2"/>
            <a:r>
              <a:rPr lang="en-US" sz="2000" kern="0" dirty="0" smtClean="0"/>
              <a:t>composed of the </a:t>
            </a:r>
            <a:r>
              <a:rPr lang="en-US" sz="2000" b="1" kern="0" dirty="0" smtClean="0"/>
              <a:t>union of the </a:t>
            </a:r>
            <a:r>
              <a:rPr lang="en-US" sz="2000" b="1" kern="0" smtClean="0"/>
              <a:t>entity sets’ keys</a:t>
            </a:r>
            <a:endParaRPr lang="en-US" sz="2000" kern="0" dirty="0"/>
          </a:p>
          <a:p>
            <a:pPr lvl="2"/>
            <a:r>
              <a:rPr lang="en-US" sz="2000" kern="0" dirty="0" smtClean="0"/>
              <a:t>has the entities’ primary keys as foreign keys</a:t>
            </a:r>
          </a:p>
          <a:p>
            <a:pPr lvl="2"/>
            <a:r>
              <a:rPr lang="en-US" sz="2000" kern="0" dirty="0" smtClean="0"/>
              <a:t>has the union of the entity sets’ keys as primary key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04792" y="1690688"/>
            <a:ext cx="5113185" cy="1140194"/>
            <a:chOff x="7943078" y="1690688"/>
            <a:chExt cx="4174900" cy="930965"/>
          </a:xfrm>
        </p:grpSpPr>
        <p:grpSp>
          <p:nvGrpSpPr>
            <p:cNvPr id="15" name="Group 14"/>
            <p:cNvGrpSpPr/>
            <p:nvPr/>
          </p:nvGrpSpPr>
          <p:grpSpPr>
            <a:xfrm>
              <a:off x="7943078" y="1690688"/>
              <a:ext cx="3532723" cy="930965"/>
              <a:chOff x="1676400" y="2271055"/>
              <a:chExt cx="8382000" cy="2286000"/>
            </a:xfrm>
          </p:grpSpPr>
          <p:sp>
            <p:nvSpPr>
              <p:cNvPr id="16" name="AutoShape 8"/>
              <p:cNvSpPr>
                <a:spLocks noChangeArrowheads="1"/>
              </p:cNvSpPr>
              <p:nvPr/>
            </p:nvSpPr>
            <p:spPr bwMode="auto">
              <a:xfrm>
                <a:off x="5791200" y="3871255"/>
                <a:ext cx="1828800" cy="68580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srgbClr val="000000"/>
                    </a:solidFill>
                  </a:rPr>
                  <a:t>Purchased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886200" y="3947455"/>
                <a:ext cx="1219200" cy="533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</a:rPr>
                  <a:t>Product</a:t>
                </a:r>
              </a:p>
            </p:txBody>
          </p:sp>
          <p:sp>
            <p:nvSpPr>
              <p:cNvPr id="18" name="Oval 12"/>
              <p:cNvSpPr>
                <a:spLocks noChangeArrowheads="1"/>
              </p:cNvSpPr>
              <p:nvPr/>
            </p:nvSpPr>
            <p:spPr bwMode="auto">
              <a:xfrm>
                <a:off x="2743200" y="2804455"/>
                <a:ext cx="1447800" cy="685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u="sng">
                    <a:solidFill>
                      <a:srgbClr val="000000"/>
                    </a:solidFill>
                  </a:rPr>
                  <a:t>name</a:t>
                </a: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4343400" y="2880655"/>
                <a:ext cx="1447800" cy="685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</a:rPr>
                  <a:t>category</a:t>
                </a: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1676400" y="3414055"/>
                <a:ext cx="1447800" cy="685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</a:rPr>
                  <a:t>price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rot="16200000" flipH="1">
                <a:off x="3291822" y="3619775"/>
                <a:ext cx="214733" cy="974026"/>
              </a:xfrm>
              <a:prstGeom prst="line">
                <a:avLst/>
              </a:prstGeom>
              <a:solidFill>
                <a:srgbClr val="C0C0C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16200000" flipH="1">
                <a:off x="3958572" y="3410225"/>
                <a:ext cx="557633" cy="516826"/>
              </a:xfrm>
              <a:prstGeom prst="line">
                <a:avLst/>
              </a:prstGeom>
              <a:solidFill>
                <a:srgbClr val="C0C0C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>
                <a:off x="4591050" y="3471205"/>
                <a:ext cx="381000" cy="571500"/>
              </a:xfrm>
              <a:prstGeom prst="line">
                <a:avLst/>
              </a:prstGeom>
              <a:solidFill>
                <a:srgbClr val="C0C0C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8229600" y="3947454"/>
                <a:ext cx="1828800" cy="533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Person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auto">
              <a:xfrm>
                <a:off x="8037854" y="2381425"/>
                <a:ext cx="1447801" cy="685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u="sng" dirty="0" err="1">
                    <a:solidFill>
                      <a:srgbClr val="000000"/>
                    </a:solidFill>
                  </a:rPr>
                  <a:t>f</a:t>
                </a:r>
                <a:r>
                  <a:rPr lang="en-US" sz="1200" u="sng" dirty="0" err="1" smtClean="0">
                    <a:solidFill>
                      <a:srgbClr val="000000"/>
                    </a:solidFill>
                  </a:rPr>
                  <a:t>irstname</a:t>
                </a: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0" name="Straight Connector 29"/>
              <p:cNvCxnSpPr>
                <a:stCxn id="29" idx="4"/>
              </p:cNvCxnSpPr>
              <p:nvPr/>
            </p:nvCxnSpPr>
            <p:spPr bwMode="auto">
              <a:xfrm>
                <a:off x="8761754" y="3067225"/>
                <a:ext cx="572748" cy="880232"/>
              </a:xfrm>
              <a:prstGeom prst="line">
                <a:avLst/>
              </a:prstGeom>
              <a:solidFill>
                <a:srgbClr val="C0C0C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5105400" y="4214155"/>
                <a:ext cx="685800" cy="1588"/>
              </a:xfrm>
              <a:prstGeom prst="line">
                <a:avLst/>
              </a:prstGeom>
              <a:solidFill>
                <a:srgbClr val="C0C0C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7620000" y="4214155"/>
                <a:ext cx="609600" cy="114300"/>
              </a:xfrm>
              <a:prstGeom prst="line">
                <a:avLst/>
              </a:prstGeom>
              <a:solidFill>
                <a:srgbClr val="C0C0C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>
                <a:off x="6172200" y="2271055"/>
                <a:ext cx="1447800" cy="685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date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6343650" y="3318805"/>
                <a:ext cx="914400" cy="190500"/>
              </a:xfrm>
              <a:prstGeom prst="line">
                <a:avLst/>
              </a:prstGeom>
              <a:solidFill>
                <a:srgbClr val="C0C0C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11439950" y="1725929"/>
              <a:ext cx="678028" cy="31318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 dirty="0" err="1">
                  <a:solidFill>
                    <a:srgbClr val="000000"/>
                  </a:solidFill>
                </a:rPr>
                <a:t>l</a:t>
              </a:r>
              <a:r>
                <a:rPr lang="en-US" sz="1200" u="sng" dirty="0" err="1" smtClean="0">
                  <a:solidFill>
                    <a:srgbClr val="000000"/>
                  </a:solidFill>
                </a:rPr>
                <a:t>astname</a:t>
              </a:r>
              <a:endParaRPr lang="en-US" sz="1200" u="sng" dirty="0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4"/>
              <a:endCxn id="28" idx="0"/>
            </p:cNvCxnSpPr>
            <p:nvPr/>
          </p:nvCxnSpPr>
          <p:spPr bwMode="auto">
            <a:xfrm flipH="1">
              <a:off x="11090413" y="2039115"/>
              <a:ext cx="688551" cy="33428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51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E/R Diagrams to Relational Schema</a:t>
            </a: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604324"/>
              </p:ext>
            </p:extLst>
          </p:nvPr>
        </p:nvGraphicFramePr>
        <p:xfrm>
          <a:off x="7790604" y="4723722"/>
          <a:ext cx="4188037" cy="155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385"/>
                <a:gridCol w="1155469"/>
                <a:gridCol w="1155469"/>
                <a:gridCol w="922714"/>
              </a:tblGrid>
              <a:tr h="389775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 err="1" smtClean="0"/>
                        <a:t>firstname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 err="1" smtClean="0"/>
                        <a:t>lastname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Gizmo1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01/01/15</a:t>
                      </a:r>
                      <a:endParaRPr lang="en-US" sz="1400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Gizmo2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01/03/15</a:t>
                      </a:r>
                      <a:endParaRPr lang="en-US" sz="1400" dirty="0"/>
                    </a:p>
                  </a:txBody>
                  <a:tcPr/>
                </a:tc>
              </a:tr>
              <a:tr h="3897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Gizmo1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JoeBob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Smith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01/05/15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9563706" y="3134025"/>
            <a:ext cx="452047" cy="947651"/>
          </a:xfrm>
          <a:prstGeom prst="downArrow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14547" y="434455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Purchased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60499" y="1675526"/>
            <a:ext cx="3925423" cy="1043955"/>
            <a:chOff x="1676400" y="2271055"/>
            <a:chExt cx="8382000" cy="2286003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5791200" y="3871255"/>
              <a:ext cx="1828800" cy="6858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000000"/>
                  </a:solidFill>
                </a:rPr>
                <a:t>Purchased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886200" y="3947455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2743200" y="2804455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>
                  <a:solidFill>
                    <a:srgbClr val="000000"/>
                  </a:solidFill>
                </a:rPr>
                <a:t>name</a:t>
              </a:r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4343400" y="2880655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category</a:t>
              </a: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676400" y="3414055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price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16200000" flipH="1">
              <a:off x="3291822" y="3619775"/>
              <a:ext cx="214733" cy="9740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6200000" flipH="1">
              <a:off x="3958572" y="3410225"/>
              <a:ext cx="557633" cy="516826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4591050" y="3471205"/>
              <a:ext cx="381000" cy="571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229600" y="3947457"/>
              <a:ext cx="1828800" cy="6096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Person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8037854" y="2381425"/>
              <a:ext cx="1447801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 dirty="0" err="1">
                  <a:solidFill>
                    <a:srgbClr val="000000"/>
                  </a:solidFill>
                </a:rPr>
                <a:t>f</a:t>
              </a:r>
              <a:r>
                <a:rPr lang="en-US" sz="1200" u="sng" dirty="0" err="1" smtClean="0">
                  <a:solidFill>
                    <a:srgbClr val="000000"/>
                  </a:solidFill>
                </a:rPr>
                <a:t>irstname</a:t>
              </a:r>
              <a:endParaRPr lang="en-US" sz="1200" u="sng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>
              <a:stCxn id="29" idx="4"/>
            </p:cNvCxnSpPr>
            <p:nvPr/>
          </p:nvCxnSpPr>
          <p:spPr bwMode="auto">
            <a:xfrm>
              <a:off x="8761754" y="3067225"/>
              <a:ext cx="572748" cy="880232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105400" y="4214155"/>
              <a:ext cx="685800" cy="1588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7620000" y="4214155"/>
              <a:ext cx="609600" cy="1143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6172200" y="2271055"/>
              <a:ext cx="1447800" cy="685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date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6343650" y="3318805"/>
              <a:ext cx="914400" cy="190500"/>
            </a:xfrm>
            <a:prstGeom prst="line">
              <a:avLst/>
            </a:prstGeom>
            <a:solidFill>
              <a:srgbClr val="C0C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11439950" y="1725929"/>
            <a:ext cx="678028" cy="313186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u="sng" dirty="0" err="1">
                <a:solidFill>
                  <a:srgbClr val="000000"/>
                </a:solidFill>
              </a:rPr>
              <a:t>l</a:t>
            </a:r>
            <a:r>
              <a:rPr lang="en-US" sz="1200" u="sng" dirty="0" err="1" smtClean="0">
                <a:solidFill>
                  <a:srgbClr val="000000"/>
                </a:solidFill>
              </a:rPr>
              <a:t>astname</a:t>
            </a:r>
            <a:endParaRPr lang="en-US" sz="1200" u="sng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>
            <a:stCxn id="35" idx="4"/>
            <a:endCxn id="28" idx="0"/>
          </p:cNvCxnSpPr>
          <p:nvPr/>
        </p:nvCxnSpPr>
        <p:spPr bwMode="auto">
          <a:xfrm flipH="1">
            <a:off x="11157694" y="2039115"/>
            <a:ext cx="621270" cy="401978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568541" y="1868912"/>
            <a:ext cx="5395003" cy="3477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CREATE TABLE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Purchased(</a:t>
            </a:r>
          </a:p>
          <a:p>
            <a:pPr eaLnBrk="0" hangingPunct="0"/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name        CHAR(50),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firstname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CHAR(50),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lastname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CHAR(50),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date         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DATE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,</a:t>
            </a:r>
          </a:p>
          <a:p>
            <a:pPr eaLnBrk="0" hangingPunct="0"/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PRIMARY KEY (name,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firstname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lastname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),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FOREIGN KEY (name)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REFERENCES Product,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FOREIGN KEY (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firstname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,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lastname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)</a:t>
            </a:r>
          </a:p>
          <a:p>
            <a:pPr eaLnBrk="0" hangingPunct="0"/>
            <a:r>
              <a:rPr lang="en-US" sz="20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REFERENCES Person</a:t>
            </a:r>
          </a:p>
          <a:p>
            <a:pPr eaLnBrk="0" hangingPunct="0"/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)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E/R Diagram to Relational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CD00-30DF-8443-816B-88C3C65D8B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5503777" y="4377476"/>
            <a:ext cx="1383799" cy="506023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Purchased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62320" y="4433700"/>
            <a:ext cx="922533" cy="3935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197445" y="3590328"/>
            <a:ext cx="1095508" cy="50602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</a:rPr>
              <a:t>name</a:t>
            </a: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4408269" y="3646554"/>
            <a:ext cx="1095508" cy="50602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category</a:t>
            </a: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2390230" y="4040127"/>
            <a:ext cx="1095508" cy="50602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price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rot="16200000" flipH="1">
            <a:off x="3614592" y="4182757"/>
            <a:ext cx="158443" cy="73701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6200000" flipH="1">
            <a:off x="4122326" y="4032440"/>
            <a:ext cx="411454" cy="39106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4599243" y="4076920"/>
            <a:ext cx="281124" cy="432436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348842" y="4433700"/>
            <a:ext cx="1261758" cy="3935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Person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7203753" y="3278192"/>
            <a:ext cx="1095508" cy="50602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u="sng" dirty="0" err="1">
                <a:solidFill>
                  <a:srgbClr val="000000"/>
                </a:solidFill>
              </a:rPr>
              <a:t>f</a:t>
            </a:r>
            <a:r>
              <a:rPr lang="en-US" sz="1200" u="sng" dirty="0" err="1" smtClean="0">
                <a:solidFill>
                  <a:srgbClr val="000000"/>
                </a:solidFill>
              </a:rPr>
              <a:t>irstname</a:t>
            </a:r>
            <a:endParaRPr lang="en-US" sz="1200" u="sng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>
            <a:stCxn id="29" idx="4"/>
          </p:cNvCxnSpPr>
          <p:nvPr/>
        </p:nvCxnSpPr>
        <p:spPr bwMode="auto">
          <a:xfrm>
            <a:off x="7751507" y="3784215"/>
            <a:ext cx="433382" cy="64948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984853" y="4630488"/>
            <a:ext cx="518925" cy="1171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887576" y="4630488"/>
            <a:ext cx="461266" cy="84338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5792068" y="3196755"/>
            <a:ext cx="1095508" cy="50602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date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rot="5400000">
            <a:off x="5930400" y="3968054"/>
            <a:ext cx="674698" cy="144145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8739134" y="3278192"/>
            <a:ext cx="1095508" cy="50602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u="sng" dirty="0" err="1">
                <a:solidFill>
                  <a:srgbClr val="000000"/>
                </a:solidFill>
              </a:rPr>
              <a:t>l</a:t>
            </a:r>
            <a:r>
              <a:rPr lang="en-US" sz="1200" u="sng" dirty="0" err="1" smtClean="0">
                <a:solidFill>
                  <a:srgbClr val="000000"/>
                </a:solidFill>
              </a:rPr>
              <a:t>astname</a:t>
            </a:r>
            <a:endParaRPr lang="en-US" sz="1200" u="sng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>
            <a:stCxn id="35" idx="4"/>
            <a:endCxn id="28" idx="0"/>
          </p:cNvCxnSpPr>
          <p:nvPr/>
        </p:nvCxnSpPr>
        <p:spPr bwMode="auto">
          <a:xfrm flipH="1">
            <a:off x="7979721" y="3784215"/>
            <a:ext cx="1307167" cy="649485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62322" y="6049060"/>
            <a:ext cx="922533" cy="3935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Store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3197447" y="5205688"/>
            <a:ext cx="1095508" cy="50602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u="sng">
                <a:solidFill>
                  <a:srgbClr val="000000"/>
                </a:solidFill>
              </a:rPr>
              <a:t>name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4408271" y="5261914"/>
            <a:ext cx="1095508" cy="50602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address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rot="16200000" flipH="1">
            <a:off x="4122328" y="5647800"/>
            <a:ext cx="411454" cy="391067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4599245" y="5692280"/>
            <a:ext cx="281124" cy="432436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0" idx="3"/>
            <a:endCxn id="16" idx="2"/>
          </p:cNvCxnSpPr>
          <p:nvPr/>
        </p:nvCxnSpPr>
        <p:spPr bwMode="auto">
          <a:xfrm flipV="1">
            <a:off x="4984855" y="4883499"/>
            <a:ext cx="1210822" cy="1362348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330250" y="1690688"/>
            <a:ext cx="3990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we represent this as a relational schema?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47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E/R Diagrams Part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4094"/>
            <a:ext cx="10515600" cy="1305518"/>
          </a:xfrm>
        </p:spPr>
        <p:txBody>
          <a:bodyPr/>
          <a:lstStyle/>
          <a:p>
            <a:r>
              <a:rPr lang="en-US" dirty="0" smtClean="0"/>
              <a:t>Add arrows to your E/R diagram!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64128"/>
            <a:ext cx="1568824" cy="1568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810995"/>
            <a:ext cx="221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 player can only belong to one team, a play can only be in one game, a pass/run..?</a:t>
            </a:r>
            <a:endParaRPr lang="en-US" sz="20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309" y="3064128"/>
            <a:ext cx="1795735" cy="1504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0309" y="4810995"/>
            <a:ext cx="2403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Players can achieve a </a:t>
            </a:r>
            <a:r>
              <a:rPr lang="en-US" sz="2000" b="1" u="sng" dirty="0" smtClean="0">
                <a:latin typeface="+mj-lt"/>
              </a:rPr>
              <a:t>Personal Record</a:t>
            </a:r>
            <a:r>
              <a:rPr lang="en-US" sz="2000" dirty="0" smtClean="0">
                <a:latin typeface="+mj-lt"/>
              </a:rPr>
              <a:t> linked to a specific Game and Play</a:t>
            </a:r>
            <a:endParaRPr lang="en-US" sz="2000" b="1" u="sng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992284"/>
            <a:ext cx="635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make sure to add </a:t>
            </a:r>
            <a:r>
              <a:rPr lang="en-US" sz="2400" b="1" u="sng" dirty="0" smtClean="0">
                <a:latin typeface="+mj-lt"/>
              </a:rPr>
              <a:t>(new concepts underlined):</a:t>
            </a:r>
            <a:endParaRPr lang="en-US" sz="2400" b="1" u="sng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4313" y="4810995"/>
            <a:ext cx="2282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Players have a </a:t>
            </a:r>
            <a:r>
              <a:rPr lang="en-US" sz="2000" b="1" u="sng" dirty="0" smtClean="0">
                <a:latin typeface="+mj-lt"/>
              </a:rPr>
              <a:t>weight</a:t>
            </a:r>
            <a:r>
              <a:rPr lang="en-US" sz="2000" dirty="0" smtClean="0">
                <a:latin typeface="+mj-lt"/>
              </a:rPr>
              <a:t> which changes in on vs. off-season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313" y="3064128"/>
            <a:ext cx="1168041" cy="15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661338"/>
            <a:ext cx="9076765" cy="882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Relationships cont’d: multiplicity, multi-way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Design considerations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Conversion to SQL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ACTIVITY: Crayon Time!  Drawing E/R diagrams Pt. II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3C3B6-AC14-5547-A066-F0A178F64C90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52715" y="366161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/>
              <a:t>Multiplicity of E/R </a:t>
            </a:r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024937" y="2018283"/>
            <a:ext cx="24495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Indicated using arrows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2715" y="1523223"/>
            <a:ext cx="7257822" cy="1008063"/>
            <a:chOff x="852715" y="1523223"/>
            <a:chExt cx="7257822" cy="1008063"/>
          </a:xfrm>
        </p:grpSpPr>
        <p:grpSp>
          <p:nvGrpSpPr>
            <p:cNvPr id="7" name="Group 6"/>
            <p:cNvGrpSpPr/>
            <p:nvPr/>
          </p:nvGrpSpPr>
          <p:grpSpPr>
            <a:xfrm>
              <a:off x="5967412" y="1540783"/>
              <a:ext cx="2143125" cy="755650"/>
              <a:chOff x="5967412" y="1540783"/>
              <a:chExt cx="2143125" cy="755650"/>
            </a:xfrm>
          </p:grpSpPr>
          <p:sp>
            <p:nvSpPr>
              <p:cNvPr id="27653" name="AutoShape 4"/>
              <p:cNvSpPr>
                <a:spLocks noChangeAspect="1" noChangeArrowheads="1"/>
              </p:cNvSpPr>
              <p:nvPr/>
            </p:nvSpPr>
            <p:spPr bwMode="auto">
              <a:xfrm>
                <a:off x="6662737" y="1540783"/>
                <a:ext cx="838200" cy="755650"/>
              </a:xfrm>
              <a:prstGeom prst="diamond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6" name="Line 7"/>
              <p:cNvSpPr>
                <a:spLocks noChangeShapeType="1"/>
              </p:cNvSpPr>
              <p:nvPr/>
            </p:nvSpPr>
            <p:spPr bwMode="auto">
              <a:xfrm flipH="1">
                <a:off x="5967412" y="1921783"/>
                <a:ext cx="685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7" name="Line 8"/>
              <p:cNvSpPr>
                <a:spLocks noChangeShapeType="1"/>
              </p:cNvSpPr>
              <p:nvPr/>
            </p:nvSpPr>
            <p:spPr bwMode="auto">
              <a:xfrm>
                <a:off x="7500937" y="1921783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017962" y="1523223"/>
              <a:ext cx="1143000" cy="1008063"/>
              <a:chOff x="4017962" y="1523223"/>
              <a:chExt cx="1143000" cy="1008063"/>
            </a:xfrm>
          </p:grpSpPr>
          <p:grpSp>
            <p:nvGrpSpPr>
              <p:cNvPr id="27662" name="Group 13"/>
              <p:cNvGrpSpPr>
                <a:grpSpLocks/>
              </p:cNvGrpSpPr>
              <p:nvPr/>
            </p:nvGrpSpPr>
            <p:grpSpPr bwMode="auto">
              <a:xfrm>
                <a:off x="4017962" y="1523223"/>
                <a:ext cx="1143000" cy="1008063"/>
                <a:chOff x="1536" y="1498"/>
                <a:chExt cx="720" cy="635"/>
              </a:xfrm>
            </p:grpSpPr>
            <p:sp>
              <p:nvSpPr>
                <p:cNvPr id="27681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498"/>
                  <a:ext cx="254" cy="50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2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2768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002" y="1498"/>
                  <a:ext cx="254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a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b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c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27663" name="Line 16"/>
              <p:cNvSpPr>
                <a:spLocks noChangeShapeType="1"/>
              </p:cNvSpPr>
              <p:nvPr/>
            </p:nvSpPr>
            <p:spPr bwMode="auto">
              <a:xfrm>
                <a:off x="4322762" y="1739917"/>
                <a:ext cx="5334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4" name="Line 17"/>
              <p:cNvSpPr>
                <a:spLocks noChangeShapeType="1"/>
              </p:cNvSpPr>
              <p:nvPr/>
            </p:nvSpPr>
            <p:spPr bwMode="auto">
              <a:xfrm flipV="1">
                <a:off x="4322762" y="1739917"/>
                <a:ext cx="533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5" name="Line 18"/>
              <p:cNvSpPr>
                <a:spLocks noChangeShapeType="1"/>
              </p:cNvSpPr>
              <p:nvPr/>
            </p:nvSpPr>
            <p:spPr bwMode="auto">
              <a:xfrm>
                <a:off x="4322762" y="2120917"/>
                <a:ext cx="5334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852715" y="1641491"/>
              <a:ext cx="19543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One-to-one</a:t>
              </a:r>
              <a:r>
                <a:rPr lang="en-US" sz="2800" dirty="0">
                  <a:latin typeface="+mj-lt"/>
                </a:rPr>
                <a:t>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2715" y="2717640"/>
            <a:ext cx="7334022" cy="1008063"/>
            <a:chOff x="852715" y="2717640"/>
            <a:chExt cx="7334022" cy="1008063"/>
          </a:xfrm>
        </p:grpSpPr>
        <p:grpSp>
          <p:nvGrpSpPr>
            <p:cNvPr id="8" name="Group 7"/>
            <p:cNvGrpSpPr/>
            <p:nvPr/>
          </p:nvGrpSpPr>
          <p:grpSpPr>
            <a:xfrm>
              <a:off x="6053137" y="2800189"/>
              <a:ext cx="2133600" cy="755650"/>
              <a:chOff x="6053137" y="2800189"/>
              <a:chExt cx="2133600" cy="755650"/>
            </a:xfrm>
          </p:grpSpPr>
          <p:sp>
            <p:nvSpPr>
              <p:cNvPr id="27654" name="AutoShape 5"/>
              <p:cNvSpPr>
                <a:spLocks noChangeAspect="1" noChangeArrowheads="1"/>
              </p:cNvSpPr>
              <p:nvPr/>
            </p:nvSpPr>
            <p:spPr bwMode="auto">
              <a:xfrm>
                <a:off x="6662737" y="2800189"/>
                <a:ext cx="838200" cy="755650"/>
              </a:xfrm>
              <a:prstGeom prst="diamond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8" name="Line 9"/>
              <p:cNvSpPr>
                <a:spLocks noChangeShapeType="1"/>
              </p:cNvSpPr>
              <p:nvPr/>
            </p:nvSpPr>
            <p:spPr bwMode="auto">
              <a:xfrm>
                <a:off x="7500937" y="3181189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9" name="Line 10"/>
              <p:cNvSpPr>
                <a:spLocks noChangeShapeType="1"/>
              </p:cNvSpPr>
              <p:nvPr/>
            </p:nvSpPr>
            <p:spPr bwMode="auto">
              <a:xfrm flipH="1">
                <a:off x="6053137" y="3181189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none" w="lg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17962" y="2717640"/>
              <a:ext cx="1143000" cy="1008063"/>
              <a:chOff x="4017962" y="2717640"/>
              <a:chExt cx="1143000" cy="1008063"/>
            </a:xfrm>
          </p:grpSpPr>
          <p:grpSp>
            <p:nvGrpSpPr>
              <p:cNvPr id="27666" name="Group 19"/>
              <p:cNvGrpSpPr>
                <a:grpSpLocks/>
              </p:cNvGrpSpPr>
              <p:nvPr/>
            </p:nvGrpSpPr>
            <p:grpSpPr bwMode="auto">
              <a:xfrm>
                <a:off x="4017962" y="2717640"/>
                <a:ext cx="1143000" cy="1008063"/>
                <a:chOff x="1536" y="1498"/>
                <a:chExt cx="720" cy="635"/>
              </a:xfrm>
            </p:grpSpPr>
            <p:sp>
              <p:nvSpPr>
                <p:cNvPr id="27679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498"/>
                  <a:ext cx="254" cy="50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2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27680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002" y="1498"/>
                  <a:ext cx="254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a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b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c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27668" name="Line 25"/>
              <p:cNvSpPr>
                <a:spLocks noChangeShapeType="1"/>
              </p:cNvSpPr>
              <p:nvPr/>
            </p:nvSpPr>
            <p:spPr bwMode="auto">
              <a:xfrm>
                <a:off x="4322762" y="2946239"/>
                <a:ext cx="533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Line 26"/>
              <p:cNvSpPr>
                <a:spLocks noChangeShapeType="1"/>
              </p:cNvSpPr>
              <p:nvPr/>
            </p:nvSpPr>
            <p:spPr bwMode="auto">
              <a:xfrm>
                <a:off x="4322762" y="3098639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Line 27"/>
              <p:cNvSpPr>
                <a:spLocks noChangeShapeType="1"/>
              </p:cNvSpPr>
              <p:nvPr/>
            </p:nvSpPr>
            <p:spPr bwMode="auto">
              <a:xfrm>
                <a:off x="4322762" y="3327239"/>
                <a:ext cx="5334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852715" y="2927889"/>
              <a:ext cx="21553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Many-to-one: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2715" y="3967785"/>
            <a:ext cx="7334022" cy="1016368"/>
            <a:chOff x="852715" y="3967785"/>
            <a:chExt cx="7334022" cy="1016368"/>
          </a:xfrm>
        </p:grpSpPr>
        <p:grpSp>
          <p:nvGrpSpPr>
            <p:cNvPr id="5" name="Group 4"/>
            <p:cNvGrpSpPr/>
            <p:nvPr/>
          </p:nvGrpSpPr>
          <p:grpSpPr>
            <a:xfrm>
              <a:off x="4017962" y="3976090"/>
              <a:ext cx="1143000" cy="1008063"/>
              <a:chOff x="4017962" y="3976090"/>
              <a:chExt cx="1143000" cy="1008063"/>
            </a:xfrm>
          </p:grpSpPr>
          <p:grpSp>
            <p:nvGrpSpPr>
              <p:cNvPr id="38" name="Group 19"/>
              <p:cNvGrpSpPr>
                <a:grpSpLocks/>
              </p:cNvGrpSpPr>
              <p:nvPr/>
            </p:nvGrpSpPr>
            <p:grpSpPr bwMode="auto">
              <a:xfrm>
                <a:off x="4017962" y="3976090"/>
                <a:ext cx="1143000" cy="1008063"/>
                <a:chOff x="1536" y="1498"/>
                <a:chExt cx="720" cy="635"/>
              </a:xfrm>
            </p:grpSpPr>
            <p:sp>
              <p:nvSpPr>
                <p:cNvPr id="39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498"/>
                  <a:ext cx="254" cy="50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2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0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002" y="1498"/>
                  <a:ext cx="254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a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b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c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 flipV="1">
                <a:off x="4322762" y="4208481"/>
                <a:ext cx="533400" cy="1486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26"/>
              <p:cNvSpPr>
                <a:spLocks noChangeShapeType="1"/>
              </p:cNvSpPr>
              <p:nvPr/>
            </p:nvSpPr>
            <p:spPr bwMode="auto">
              <a:xfrm>
                <a:off x="4322762" y="4357089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Line 27"/>
              <p:cNvSpPr>
                <a:spLocks noChangeShapeType="1"/>
              </p:cNvSpPr>
              <p:nvPr/>
            </p:nvSpPr>
            <p:spPr bwMode="auto">
              <a:xfrm>
                <a:off x="4322762" y="4585689"/>
                <a:ext cx="5334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76937" y="3967785"/>
              <a:ext cx="2209800" cy="755650"/>
              <a:chOff x="5976937" y="3967785"/>
              <a:chExt cx="2209800" cy="755650"/>
            </a:xfrm>
          </p:grpSpPr>
          <p:sp>
            <p:nvSpPr>
              <p:cNvPr id="50" name="AutoShape 5"/>
              <p:cNvSpPr>
                <a:spLocks noChangeAspect="1" noChangeArrowheads="1"/>
              </p:cNvSpPr>
              <p:nvPr/>
            </p:nvSpPr>
            <p:spPr bwMode="auto">
              <a:xfrm>
                <a:off x="6662737" y="3967785"/>
                <a:ext cx="838200" cy="755650"/>
              </a:xfrm>
              <a:prstGeom prst="diamond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5976937" y="4349287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V="1">
                <a:off x="7500936" y="4342435"/>
                <a:ext cx="685801" cy="146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 type="none" w="lg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52715" y="4214287"/>
              <a:ext cx="21928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One-to-many: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2715" y="5348287"/>
            <a:ext cx="7334022" cy="1008063"/>
            <a:chOff x="852715" y="5348287"/>
            <a:chExt cx="7334022" cy="1008063"/>
          </a:xfrm>
        </p:grpSpPr>
        <p:grpSp>
          <p:nvGrpSpPr>
            <p:cNvPr id="10" name="Group 9"/>
            <p:cNvGrpSpPr/>
            <p:nvPr/>
          </p:nvGrpSpPr>
          <p:grpSpPr>
            <a:xfrm>
              <a:off x="6053137" y="5360680"/>
              <a:ext cx="2133600" cy="755650"/>
              <a:chOff x="6053137" y="5360680"/>
              <a:chExt cx="2133600" cy="755650"/>
            </a:xfrm>
          </p:grpSpPr>
          <p:sp>
            <p:nvSpPr>
              <p:cNvPr id="27655" name="AutoShape 6"/>
              <p:cNvSpPr>
                <a:spLocks noChangeAspect="1" noChangeArrowheads="1"/>
              </p:cNvSpPr>
              <p:nvPr/>
            </p:nvSpPr>
            <p:spPr bwMode="auto">
              <a:xfrm>
                <a:off x="6662737" y="5360680"/>
                <a:ext cx="838200" cy="755650"/>
              </a:xfrm>
              <a:prstGeom prst="diamond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0" name="Line 11"/>
              <p:cNvSpPr>
                <a:spLocks noChangeShapeType="1"/>
              </p:cNvSpPr>
              <p:nvPr/>
            </p:nvSpPr>
            <p:spPr bwMode="auto">
              <a:xfrm>
                <a:off x="7500937" y="5741680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1" name="Line 12"/>
              <p:cNvSpPr>
                <a:spLocks noChangeShapeType="1"/>
              </p:cNvSpPr>
              <p:nvPr/>
            </p:nvSpPr>
            <p:spPr bwMode="auto">
              <a:xfrm flipH="1">
                <a:off x="6053137" y="574168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17962" y="5348287"/>
              <a:ext cx="1143000" cy="1008063"/>
              <a:chOff x="4017962" y="5348287"/>
              <a:chExt cx="1143000" cy="1008063"/>
            </a:xfrm>
          </p:grpSpPr>
          <p:grpSp>
            <p:nvGrpSpPr>
              <p:cNvPr id="27667" name="Group 22"/>
              <p:cNvGrpSpPr>
                <a:grpSpLocks/>
              </p:cNvGrpSpPr>
              <p:nvPr/>
            </p:nvGrpSpPr>
            <p:grpSpPr bwMode="auto">
              <a:xfrm>
                <a:off x="4017962" y="5348287"/>
                <a:ext cx="1143000" cy="1008063"/>
                <a:chOff x="1536" y="1498"/>
                <a:chExt cx="720" cy="635"/>
              </a:xfrm>
            </p:grpSpPr>
            <p:sp>
              <p:nvSpPr>
                <p:cNvPr id="27677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498"/>
                  <a:ext cx="254" cy="50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2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27678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02" y="1498"/>
                  <a:ext cx="254" cy="63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a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b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c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27671" name="Line 28"/>
              <p:cNvSpPr>
                <a:spLocks noChangeShapeType="1"/>
              </p:cNvSpPr>
              <p:nvPr/>
            </p:nvSpPr>
            <p:spPr bwMode="auto">
              <a:xfrm>
                <a:off x="4322762" y="5500686"/>
                <a:ext cx="609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Line 29"/>
              <p:cNvSpPr>
                <a:spLocks noChangeShapeType="1"/>
              </p:cNvSpPr>
              <p:nvPr/>
            </p:nvSpPr>
            <p:spPr bwMode="auto">
              <a:xfrm>
                <a:off x="4322762" y="5500686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Line 30"/>
              <p:cNvSpPr>
                <a:spLocks noChangeShapeType="1"/>
              </p:cNvSpPr>
              <p:nvPr/>
            </p:nvSpPr>
            <p:spPr bwMode="auto">
              <a:xfrm flipH="1">
                <a:off x="4322762" y="5500686"/>
                <a:ext cx="609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4" name="Line 31"/>
              <p:cNvSpPr>
                <a:spLocks noChangeShapeType="1"/>
              </p:cNvSpPr>
              <p:nvPr/>
            </p:nvSpPr>
            <p:spPr bwMode="auto">
              <a:xfrm>
                <a:off x="4322762" y="5729286"/>
                <a:ext cx="6096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5" name="Line 32"/>
              <p:cNvSpPr>
                <a:spLocks noChangeShapeType="1"/>
              </p:cNvSpPr>
              <p:nvPr/>
            </p:nvSpPr>
            <p:spPr bwMode="auto">
              <a:xfrm flipH="1">
                <a:off x="4322762" y="5729286"/>
                <a:ext cx="5334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6" name="Line 33"/>
              <p:cNvSpPr>
                <a:spLocks noChangeShapeType="1"/>
              </p:cNvSpPr>
              <p:nvPr/>
            </p:nvSpPr>
            <p:spPr bwMode="auto">
              <a:xfrm>
                <a:off x="4322762" y="5957886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852715" y="5500686"/>
              <a:ext cx="23938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Many-to-many: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024937" y="3448653"/>
            <a:ext cx="244951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X -&gt; Y means </a:t>
            </a:r>
            <a:r>
              <a:rPr lang="en-US" sz="2400" b="1" u="sng" dirty="0" smtClean="0">
                <a:solidFill>
                  <a:srgbClr val="000000"/>
                </a:solidFill>
                <a:latin typeface="+mj-lt"/>
              </a:rPr>
              <a:t>there exists a function mapping from X to Y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</a:rPr>
              <a:t>recall the definition of a function)</a:t>
            </a:r>
            <a:endParaRPr lang="en-US" sz="240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5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34697F-1B3D-7640-A467-D80D53D0C6F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2819400" y="6019800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29701" name="Oval 4"/>
          <p:cNvSpPr>
            <a:spLocks noChangeArrowheads="1"/>
          </p:cNvSpPr>
          <p:nvPr/>
        </p:nvSpPr>
        <p:spPr bwMode="auto">
          <a:xfrm>
            <a:off x="5410200" y="5943600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name</a:t>
            </a:r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8077200" y="5943600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ssn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4648200" y="4724400"/>
            <a:ext cx="2514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2895600" y="3505200"/>
            <a:ext cx="1524000" cy="13716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buys</a:t>
            </a:r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5181600" y="1600200"/>
            <a:ext cx="1524000" cy="13716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makes</a:t>
            </a:r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7772400" y="3657600"/>
            <a:ext cx="1524000" cy="13716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employs</a:t>
            </a:r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7924800" y="1905000"/>
            <a:ext cx="2209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Company</a:t>
            </a:r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2362200" y="2286000"/>
            <a:ext cx="2133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29709" name="Oval 12"/>
          <p:cNvSpPr>
            <a:spLocks noChangeArrowheads="1"/>
          </p:cNvSpPr>
          <p:nvPr/>
        </p:nvSpPr>
        <p:spPr bwMode="auto">
          <a:xfrm>
            <a:off x="2667000" y="457200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name</a:t>
            </a:r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4267200" y="457200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category</a:t>
            </a:r>
          </a:p>
        </p:txBody>
      </p:sp>
      <p:sp>
        <p:nvSpPr>
          <p:cNvPr id="29711" name="Oval 14"/>
          <p:cNvSpPr>
            <a:spLocks noChangeArrowheads="1"/>
          </p:cNvSpPr>
          <p:nvPr/>
        </p:nvSpPr>
        <p:spPr bwMode="auto">
          <a:xfrm>
            <a:off x="9220200" y="2971800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stockprice</a:t>
            </a:r>
          </a:p>
        </p:txBody>
      </p:sp>
      <p:sp>
        <p:nvSpPr>
          <p:cNvPr id="29712" name="Oval 15"/>
          <p:cNvSpPr>
            <a:spLocks noChangeArrowheads="1"/>
          </p:cNvSpPr>
          <p:nvPr/>
        </p:nvSpPr>
        <p:spPr bwMode="auto">
          <a:xfrm>
            <a:off x="9067800" y="685800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</a:rPr>
              <a:t>name</a:t>
            </a:r>
          </a:p>
        </p:txBody>
      </p:sp>
      <p:sp>
        <p:nvSpPr>
          <p:cNvPr id="29713" name="Oval 16"/>
          <p:cNvSpPr>
            <a:spLocks noChangeArrowheads="1"/>
          </p:cNvSpPr>
          <p:nvPr/>
        </p:nvSpPr>
        <p:spPr bwMode="auto">
          <a:xfrm>
            <a:off x="1524000" y="1371600"/>
            <a:ext cx="1447800" cy="685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price</a:t>
            </a: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6705600" y="2286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 flipV="1">
            <a:off x="2667000" y="1981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 flipV="1">
            <a:off x="3429000" y="1143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17" name="Line 20"/>
          <p:cNvSpPr>
            <a:spLocks noChangeShapeType="1"/>
          </p:cNvSpPr>
          <p:nvPr/>
        </p:nvSpPr>
        <p:spPr bwMode="auto">
          <a:xfrm flipV="1">
            <a:off x="4038600" y="11430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 flipH="1">
            <a:off x="4495800" y="2286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19" name="Line 22"/>
          <p:cNvSpPr>
            <a:spLocks noChangeShapeType="1"/>
          </p:cNvSpPr>
          <p:nvPr/>
        </p:nvSpPr>
        <p:spPr bwMode="auto">
          <a:xfrm flipV="1">
            <a:off x="36576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0" name="Line 23"/>
          <p:cNvSpPr>
            <a:spLocks noChangeShapeType="1"/>
          </p:cNvSpPr>
          <p:nvPr/>
        </p:nvSpPr>
        <p:spPr bwMode="auto">
          <a:xfrm>
            <a:off x="3657600" y="4876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1" name="Line 24"/>
          <p:cNvSpPr>
            <a:spLocks noChangeShapeType="1"/>
          </p:cNvSpPr>
          <p:nvPr/>
        </p:nvSpPr>
        <p:spPr bwMode="auto">
          <a:xfrm flipV="1">
            <a:off x="9296400" y="1295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2" name="Line 25"/>
          <p:cNvSpPr>
            <a:spLocks noChangeShapeType="1"/>
          </p:cNvSpPr>
          <p:nvPr/>
        </p:nvSpPr>
        <p:spPr bwMode="auto">
          <a:xfrm flipH="1">
            <a:off x="7162800" y="43434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 flipH="1">
            <a:off x="4114800" y="54864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4" name="Line 27"/>
          <p:cNvSpPr>
            <a:spLocks noChangeShapeType="1"/>
          </p:cNvSpPr>
          <p:nvPr/>
        </p:nvSpPr>
        <p:spPr bwMode="auto">
          <a:xfrm>
            <a:off x="5791200" y="5486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5" name="Line 28"/>
          <p:cNvSpPr>
            <a:spLocks noChangeShapeType="1"/>
          </p:cNvSpPr>
          <p:nvPr/>
        </p:nvSpPr>
        <p:spPr bwMode="auto">
          <a:xfrm>
            <a:off x="6553200" y="54864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9726" name="AutoShape 29"/>
          <p:cNvCxnSpPr>
            <a:cxnSpLocks noChangeShapeType="1"/>
            <a:stCxn id="29706" idx="0"/>
            <a:endCxn id="29707" idx="2"/>
          </p:cNvCxnSpPr>
          <p:nvPr/>
        </p:nvCxnSpPr>
        <p:spPr bwMode="auto">
          <a:xfrm flipV="1">
            <a:off x="8534400" y="2667000"/>
            <a:ext cx="4953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</p:spPr>
      </p:cxnSp>
      <p:cxnSp>
        <p:nvCxnSpPr>
          <p:cNvPr id="29727" name="AutoShape 30"/>
          <p:cNvCxnSpPr>
            <a:cxnSpLocks noChangeShapeType="1"/>
            <a:stCxn id="29707" idx="2"/>
            <a:endCxn id="29711" idx="0"/>
          </p:cNvCxnSpPr>
          <p:nvPr/>
        </p:nvCxnSpPr>
        <p:spPr bwMode="auto">
          <a:xfrm>
            <a:off x="9029700" y="26670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Box 32"/>
          <p:cNvSpPr txBox="1"/>
          <p:nvPr/>
        </p:nvSpPr>
        <p:spPr>
          <a:xfrm>
            <a:off x="5105400" y="3352801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What does this say?</a:t>
            </a:r>
          </a:p>
        </p:txBody>
      </p:sp>
    </p:spTree>
    <p:extLst>
      <p:ext uri="{BB962C8B-B14F-4D97-AF65-F5344CB8AC3E}">
        <p14:creationId xmlns:p14="http://schemas.microsoft.com/office/powerpoint/2010/main" val="6741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9D49C6-8AB9-F749-9064-6ED9B60C6DD0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7910"/>
            <a:ext cx="10363200" cy="1143000"/>
          </a:xfrm>
        </p:spPr>
        <p:txBody>
          <a:bodyPr/>
          <a:lstStyle/>
          <a:p>
            <a:pPr eaLnBrk="1" hangingPunct="1"/>
            <a:r>
              <a:rPr lang="en-US"/>
              <a:t>Multi-way Relationships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812926" y="1435820"/>
            <a:ext cx="74366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How do we model a purchase relationship between buyers,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products and stores?</a:t>
            </a:r>
          </a:p>
        </p:txBody>
      </p:sp>
      <p:grpSp>
        <p:nvGrpSpPr>
          <p:cNvPr id="31749" name="Group 4"/>
          <p:cNvGrpSpPr>
            <a:grpSpLocks noChangeAspect="1"/>
          </p:cNvGrpSpPr>
          <p:nvPr/>
        </p:nvGrpSpPr>
        <p:grpSpPr bwMode="auto">
          <a:xfrm>
            <a:off x="2438400" y="2484013"/>
            <a:ext cx="7391400" cy="3102558"/>
            <a:chOff x="192" y="1872"/>
            <a:chExt cx="5088" cy="2136"/>
          </a:xfrm>
        </p:grpSpPr>
        <p:sp>
          <p:nvSpPr>
            <p:cNvPr id="31751" name="AutoShape 5"/>
            <p:cNvSpPr>
              <a:spLocks noChangeAspect="1" noChangeArrowheads="1"/>
            </p:cNvSpPr>
            <p:nvPr/>
          </p:nvSpPr>
          <p:spPr bwMode="auto">
            <a:xfrm>
              <a:off x="2112" y="2400"/>
              <a:ext cx="960" cy="864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31752" name="Rectangle 6"/>
            <p:cNvSpPr>
              <a:spLocks noChangeAspect="1" noChangeArrowheads="1"/>
            </p:cNvSpPr>
            <p:nvPr/>
          </p:nvSpPr>
          <p:spPr bwMode="auto">
            <a:xfrm>
              <a:off x="192" y="1872"/>
              <a:ext cx="13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31753" name="Rectangle 7"/>
            <p:cNvSpPr>
              <a:spLocks noChangeAspect="1" noChangeArrowheads="1"/>
            </p:cNvSpPr>
            <p:nvPr/>
          </p:nvSpPr>
          <p:spPr bwMode="auto">
            <a:xfrm>
              <a:off x="1896" y="3528"/>
              <a:ext cx="13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31754" name="Rectangle 8"/>
            <p:cNvSpPr>
              <a:spLocks noChangeAspect="1" noChangeArrowheads="1"/>
            </p:cNvSpPr>
            <p:nvPr/>
          </p:nvSpPr>
          <p:spPr bwMode="auto">
            <a:xfrm>
              <a:off x="3888" y="2592"/>
              <a:ext cx="13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31755" name="Line 9"/>
            <p:cNvSpPr>
              <a:spLocks noChangeAspect="1" noChangeShapeType="1"/>
            </p:cNvSpPr>
            <p:nvPr/>
          </p:nvSpPr>
          <p:spPr bwMode="auto">
            <a:xfrm>
              <a:off x="3072" y="28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56" name="Line 10"/>
            <p:cNvSpPr>
              <a:spLocks noChangeAspect="1" noChangeShapeType="1"/>
            </p:cNvSpPr>
            <p:nvPr/>
          </p:nvSpPr>
          <p:spPr bwMode="auto">
            <a:xfrm>
              <a:off x="2592" y="3264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57" name="Line 11"/>
            <p:cNvSpPr>
              <a:spLocks noChangeAspect="1" noChangeShapeType="1"/>
            </p:cNvSpPr>
            <p:nvPr/>
          </p:nvSpPr>
          <p:spPr bwMode="auto">
            <a:xfrm>
              <a:off x="1584" y="2352"/>
              <a:ext cx="5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2909871" y="6087692"/>
            <a:ext cx="63722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NB: Can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still model as a mathematical set (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how?)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5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E2C441-1342-644D-8797-CD886A921D74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1" y="1981200"/>
            <a:ext cx="4192223" cy="430887"/>
          </a:xfr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Q</a:t>
            </a:r>
            <a:r>
              <a:rPr lang="en-US" sz="2400" dirty="0"/>
              <a:t>: </a:t>
            </a:r>
            <a:r>
              <a:rPr lang="en-US" sz="2400" dirty="0" smtClean="0"/>
              <a:t>What </a:t>
            </a:r>
            <a:r>
              <a:rPr lang="en-US" sz="2400" dirty="0"/>
              <a:t>does the arrow mean 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Arrows in Multiway Relationships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1" y="2743200"/>
            <a:ext cx="5791200" cy="2676525"/>
            <a:chOff x="3352801" y="2743200"/>
            <a:chExt cx="5791200" cy="2676525"/>
          </a:xfrm>
        </p:grpSpPr>
        <p:sp>
          <p:nvSpPr>
            <p:cNvPr id="33798" name="AutoShape 5"/>
            <p:cNvSpPr>
              <a:spLocks noChangeAspect="1" noChangeArrowheads="1"/>
            </p:cNvSpPr>
            <p:nvPr/>
          </p:nvSpPr>
          <p:spPr bwMode="auto">
            <a:xfrm>
              <a:off x="5426670" y="3190876"/>
              <a:ext cx="1278931" cy="1152525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Purchase</a:t>
              </a:r>
            </a:p>
          </p:txBody>
        </p:sp>
        <p:sp>
          <p:nvSpPr>
            <p:cNvPr id="33799" name="Rectangle 6"/>
            <p:cNvSpPr>
              <a:spLocks noChangeAspect="1" noChangeArrowheads="1"/>
            </p:cNvSpPr>
            <p:nvPr/>
          </p:nvSpPr>
          <p:spPr bwMode="auto">
            <a:xfrm>
              <a:off x="3352801" y="274320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33800" name="Rectangle 7"/>
            <p:cNvSpPr>
              <a:spLocks noChangeAspect="1" noChangeArrowheads="1"/>
            </p:cNvSpPr>
            <p:nvPr/>
          </p:nvSpPr>
          <p:spPr bwMode="auto">
            <a:xfrm>
              <a:off x="5265739" y="4873625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33801" name="Rectangle 8"/>
            <p:cNvSpPr>
              <a:spLocks noChangeAspect="1" noChangeArrowheads="1"/>
            </p:cNvSpPr>
            <p:nvPr/>
          </p:nvSpPr>
          <p:spPr bwMode="auto">
            <a:xfrm>
              <a:off x="7559676" y="351155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33802" name="Line 9"/>
            <p:cNvSpPr>
              <a:spLocks noChangeAspect="1" noChangeShapeType="1"/>
            </p:cNvSpPr>
            <p:nvPr/>
          </p:nvSpPr>
          <p:spPr bwMode="auto">
            <a:xfrm>
              <a:off x="6705599" y="3761280"/>
              <a:ext cx="854077" cy="23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03" name="Line 10"/>
            <p:cNvSpPr>
              <a:spLocks noChangeAspect="1" noChangeShapeType="1"/>
            </p:cNvSpPr>
            <p:nvPr/>
          </p:nvSpPr>
          <p:spPr bwMode="auto">
            <a:xfrm>
              <a:off x="6084888" y="4327525"/>
              <a:ext cx="0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none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804" name="Line 11"/>
            <p:cNvSpPr>
              <a:spLocks noChangeAspect="1" noChangeShapeType="1"/>
            </p:cNvSpPr>
            <p:nvPr/>
          </p:nvSpPr>
          <p:spPr bwMode="auto">
            <a:xfrm>
              <a:off x="4937126" y="3289300"/>
              <a:ext cx="489726" cy="444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1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E2C441-1342-644D-8797-CD886A921D74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1" y="1981200"/>
            <a:ext cx="4192223" cy="430887"/>
          </a:xfr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Q</a:t>
            </a:r>
            <a:r>
              <a:rPr lang="en-US" sz="2400" dirty="0"/>
              <a:t>: </a:t>
            </a:r>
            <a:r>
              <a:rPr lang="en-US" sz="2400" dirty="0" smtClean="0"/>
              <a:t>What </a:t>
            </a:r>
            <a:r>
              <a:rPr lang="en-US" sz="2400" dirty="0"/>
              <a:t>does the arrow mean 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Arrows in Multiway Relationships</a:t>
            </a:r>
          </a:p>
        </p:txBody>
      </p:sp>
      <p:sp>
        <p:nvSpPr>
          <p:cNvPr id="33798" name="AutoShape 5"/>
          <p:cNvSpPr>
            <a:spLocks noChangeAspect="1" noChangeArrowheads="1"/>
          </p:cNvSpPr>
          <p:nvPr/>
        </p:nvSpPr>
        <p:spPr bwMode="auto">
          <a:xfrm>
            <a:off x="5426670" y="3190876"/>
            <a:ext cx="1278931" cy="11525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Purchase</a:t>
            </a:r>
          </a:p>
        </p:txBody>
      </p:sp>
      <p:sp>
        <p:nvSpPr>
          <p:cNvPr id="33799" name="Rectangle 6"/>
          <p:cNvSpPr>
            <a:spLocks noChangeAspect="1" noChangeArrowheads="1"/>
          </p:cNvSpPr>
          <p:nvPr/>
        </p:nvSpPr>
        <p:spPr bwMode="auto">
          <a:xfrm>
            <a:off x="3352801" y="2743200"/>
            <a:ext cx="1584325" cy="54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33800" name="Rectangle 7"/>
          <p:cNvSpPr>
            <a:spLocks noChangeAspect="1" noChangeArrowheads="1"/>
          </p:cNvSpPr>
          <p:nvPr/>
        </p:nvSpPr>
        <p:spPr bwMode="auto">
          <a:xfrm>
            <a:off x="5265739" y="4873625"/>
            <a:ext cx="1584325" cy="54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Person</a:t>
            </a:r>
          </a:p>
        </p:txBody>
      </p:sp>
      <p:sp>
        <p:nvSpPr>
          <p:cNvPr id="33801" name="Rectangle 8"/>
          <p:cNvSpPr>
            <a:spLocks noChangeAspect="1" noChangeArrowheads="1"/>
          </p:cNvSpPr>
          <p:nvPr/>
        </p:nvSpPr>
        <p:spPr bwMode="auto">
          <a:xfrm>
            <a:off x="7559676" y="3511550"/>
            <a:ext cx="1584325" cy="54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Store</a:t>
            </a:r>
          </a:p>
        </p:txBody>
      </p:sp>
      <p:sp>
        <p:nvSpPr>
          <p:cNvPr id="33803" name="Line 10"/>
          <p:cNvSpPr>
            <a:spLocks noChangeAspect="1" noChangeShapeType="1"/>
          </p:cNvSpPr>
          <p:nvPr/>
        </p:nvSpPr>
        <p:spPr bwMode="auto">
          <a:xfrm>
            <a:off x="6084888" y="4327525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non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804" name="Line 11"/>
          <p:cNvSpPr>
            <a:spLocks noChangeAspect="1" noChangeShapeType="1"/>
          </p:cNvSpPr>
          <p:nvPr/>
        </p:nvSpPr>
        <p:spPr bwMode="auto">
          <a:xfrm>
            <a:off x="4937126" y="3289300"/>
            <a:ext cx="489726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33801" idx="1"/>
            <a:endCxn id="33798" idx="3"/>
          </p:cNvCxnSpPr>
          <p:nvPr/>
        </p:nvCxnSpPr>
        <p:spPr bwMode="auto">
          <a:xfrm flipH="1" flipV="1">
            <a:off x="6705601" y="3767139"/>
            <a:ext cx="854075" cy="17461"/>
          </a:xfrm>
          <a:prstGeom prst="line">
            <a:avLst/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170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70DDA-A27A-3345-9E6F-B61E9AC95A1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1" y="1981200"/>
            <a:ext cx="8164415" cy="424732"/>
          </a:xfr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Q</a:t>
            </a:r>
            <a:r>
              <a:rPr lang="en-US" sz="2400" dirty="0"/>
              <a:t>: How do we say that every person shops in at most one store 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Arrows in Multiway Relationships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905001" y="5943600"/>
            <a:ext cx="5479385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Cannot</a:t>
            </a:r>
            <a:r>
              <a:rPr lang="en-US" sz="2400" dirty="0">
                <a:solidFill>
                  <a:srgbClr val="000000"/>
                </a:solidFill>
              </a:rPr>
              <a:t>.  This is the best approximation.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(Why only approximation ?)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1" y="2743200"/>
            <a:ext cx="5791200" cy="2676525"/>
            <a:chOff x="3352801" y="2743200"/>
            <a:chExt cx="5791200" cy="2676525"/>
          </a:xfrm>
        </p:grpSpPr>
        <p:sp>
          <p:nvSpPr>
            <p:cNvPr id="37895" name="Rectangle 6"/>
            <p:cNvSpPr>
              <a:spLocks noChangeAspect="1" noChangeArrowheads="1"/>
            </p:cNvSpPr>
            <p:nvPr/>
          </p:nvSpPr>
          <p:spPr bwMode="auto">
            <a:xfrm>
              <a:off x="3352801" y="274320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Product</a:t>
              </a:r>
            </a:p>
          </p:txBody>
        </p:sp>
        <p:sp>
          <p:nvSpPr>
            <p:cNvPr id="37896" name="Rectangle 7"/>
            <p:cNvSpPr>
              <a:spLocks noChangeAspect="1" noChangeArrowheads="1"/>
            </p:cNvSpPr>
            <p:nvPr/>
          </p:nvSpPr>
          <p:spPr bwMode="auto">
            <a:xfrm>
              <a:off x="5265739" y="4873625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Person</a:t>
              </a:r>
            </a:p>
          </p:txBody>
        </p:sp>
        <p:sp>
          <p:nvSpPr>
            <p:cNvPr id="37897" name="Rectangle 8"/>
            <p:cNvSpPr>
              <a:spLocks noChangeAspect="1" noChangeArrowheads="1"/>
            </p:cNvSpPr>
            <p:nvPr/>
          </p:nvSpPr>
          <p:spPr bwMode="auto">
            <a:xfrm>
              <a:off x="7559676" y="3511550"/>
              <a:ext cx="1584325" cy="546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37898" name="Line 9"/>
            <p:cNvSpPr>
              <a:spLocks noChangeAspect="1" noChangeShapeType="1"/>
            </p:cNvSpPr>
            <p:nvPr/>
          </p:nvSpPr>
          <p:spPr bwMode="auto">
            <a:xfrm>
              <a:off x="6630989" y="3771900"/>
              <a:ext cx="928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7899" name="Line 10"/>
            <p:cNvSpPr>
              <a:spLocks noChangeAspect="1" noChangeShapeType="1"/>
            </p:cNvSpPr>
            <p:nvPr/>
          </p:nvSpPr>
          <p:spPr bwMode="auto">
            <a:xfrm>
              <a:off x="6084888" y="4327525"/>
              <a:ext cx="0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7900" name="Line 11"/>
            <p:cNvSpPr>
              <a:spLocks noChangeAspect="1" noChangeShapeType="1"/>
            </p:cNvSpPr>
            <p:nvPr/>
          </p:nvSpPr>
          <p:spPr bwMode="auto">
            <a:xfrm>
              <a:off x="4937126" y="3289300"/>
              <a:ext cx="601663" cy="546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" name="AutoShape 5"/>
            <p:cNvSpPr>
              <a:spLocks noChangeAspect="1" noChangeArrowheads="1"/>
            </p:cNvSpPr>
            <p:nvPr/>
          </p:nvSpPr>
          <p:spPr bwMode="auto">
            <a:xfrm>
              <a:off x="5426670" y="3190876"/>
              <a:ext cx="1278931" cy="1152525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Purchase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1123</Words>
  <Application>Microsoft Office PowerPoint</Application>
  <PresentationFormat>Widescreen</PresentationFormat>
  <Paragraphs>405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Menlo</vt:lpstr>
      <vt:lpstr>Times New Roman</vt:lpstr>
      <vt:lpstr>Office Theme</vt:lpstr>
      <vt:lpstr>Lecture 9:  The E/R Model II</vt:lpstr>
      <vt:lpstr>2. E/R Design Considerations</vt:lpstr>
      <vt:lpstr>What you will learn about in this section</vt:lpstr>
      <vt:lpstr>Multiplicity of E/R Relationships</vt:lpstr>
      <vt:lpstr> </vt:lpstr>
      <vt:lpstr>Multi-way Relationships</vt:lpstr>
      <vt:lpstr>Arrows in Multiway Relationships</vt:lpstr>
      <vt:lpstr>Arrows in Multiway Relationships</vt:lpstr>
      <vt:lpstr>Arrows in Multiway Relationships</vt:lpstr>
      <vt:lpstr>Converting Multi-way Relationships to Binary</vt:lpstr>
      <vt:lpstr>Converting Multi-way Relationships to New Entity + Binary Relationships</vt:lpstr>
      <vt:lpstr>Decision: Multi-way or New Entity + Binary?</vt:lpstr>
      <vt:lpstr>Decision: Multi-way or New Entity + Binary?</vt:lpstr>
      <vt:lpstr>Decision: Multi-way or New Entity + Binary?</vt:lpstr>
      <vt:lpstr>Decision: Multi-way or New Entity + Binary?</vt:lpstr>
      <vt:lpstr>3. Design Principles</vt:lpstr>
      <vt:lpstr>Design Principles: What’s Wrong?</vt:lpstr>
      <vt:lpstr>Design Principles: What’s Wrong?</vt:lpstr>
      <vt:lpstr>Examples: Entity vs. Attribute</vt:lpstr>
      <vt:lpstr>Examples: Entity vs. Attribute</vt:lpstr>
      <vt:lpstr>Examples: Entity vs. Attribute</vt:lpstr>
      <vt:lpstr>From E/R Diagrams to Relational Schema</vt:lpstr>
      <vt:lpstr>From E/R Diagrams to Relational Schema</vt:lpstr>
      <vt:lpstr>From E/R Diagrams to Relational Schema</vt:lpstr>
      <vt:lpstr>From E/R Diagrams to Relational Schema</vt:lpstr>
      <vt:lpstr>From E/R Diagrams to Relational Schema</vt:lpstr>
      <vt:lpstr>From E/R Diagram to Relational Schema</vt:lpstr>
      <vt:lpstr>ACTIVITY: E/R Diagrams Part II</vt:lpstr>
      <vt:lpstr>Add arrows to your E/R diagram!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The ER Model</dc:title>
  <dc:creator>Alex Ratner</dc:creator>
  <cp:lastModifiedBy>Xiannong Meng</cp:lastModifiedBy>
  <cp:revision>172</cp:revision>
  <dcterms:created xsi:type="dcterms:W3CDTF">2015-09-18T05:48:25Z</dcterms:created>
  <dcterms:modified xsi:type="dcterms:W3CDTF">2018-02-07T14:21:57Z</dcterms:modified>
</cp:coreProperties>
</file>