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367" r:id="rId2"/>
    <p:sldId id="460" r:id="rId3"/>
    <p:sldId id="461" r:id="rId4"/>
    <p:sldId id="462" r:id="rId5"/>
    <p:sldId id="368" r:id="rId6"/>
    <p:sldId id="369" r:id="rId7"/>
    <p:sldId id="370" r:id="rId8"/>
    <p:sldId id="371" r:id="rId9"/>
    <p:sldId id="467" r:id="rId10"/>
    <p:sldId id="468" r:id="rId11"/>
    <p:sldId id="470" r:id="rId12"/>
    <p:sldId id="469" r:id="rId13"/>
    <p:sldId id="373" r:id="rId14"/>
    <p:sldId id="520" r:id="rId15"/>
    <p:sldId id="374" r:id="rId16"/>
    <p:sldId id="471" r:id="rId17"/>
    <p:sldId id="473" r:id="rId18"/>
    <p:sldId id="474" r:id="rId19"/>
    <p:sldId id="476" r:id="rId20"/>
    <p:sldId id="375" r:id="rId21"/>
    <p:sldId id="380" r:id="rId22"/>
    <p:sldId id="477" r:id="rId23"/>
    <p:sldId id="383" r:id="rId24"/>
    <p:sldId id="384" r:id="rId25"/>
    <p:sldId id="385" r:id="rId26"/>
    <p:sldId id="54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7" autoAdjust="0"/>
    <p:restoredTop sz="93806"/>
  </p:normalViewPr>
  <p:slideViewPr>
    <p:cSldViewPr snapToGrid="0" snapToObjects="1">
      <p:cViewPr varScale="1">
        <p:scale>
          <a:sx n="82" d="100"/>
          <a:sy n="82" d="100"/>
        </p:scale>
        <p:origin x="186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B99DE-D43D-8F40-BB2B-C87FB37B3B64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FB9FA-6C0A-B04C-8A7E-9DB303EFE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9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7C9EC-6344-46D0-ADA9-294A7D3D533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7C9EC-6344-46D0-ADA9-294A7D3D533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0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6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8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0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2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49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1817B-4AAF-0040-9060-2F9962E6E12E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73263"/>
            <a:ext cx="9144000" cy="2387600"/>
          </a:xfrm>
        </p:spPr>
        <p:txBody>
          <a:bodyPr/>
          <a:lstStyle/>
          <a:p>
            <a:r>
              <a:rPr lang="en-US" dirty="0" smtClean="0"/>
              <a:t>Lectures 12:</a:t>
            </a:r>
            <a:br>
              <a:rPr lang="en-US" dirty="0" smtClean="0"/>
            </a:br>
            <a:r>
              <a:rPr lang="en-US" dirty="0" smtClean="0"/>
              <a:t>Design Theory I</a:t>
            </a:r>
            <a:endParaRPr lang="en-US" dirty="0"/>
          </a:p>
        </p:txBody>
      </p:sp>
      <p:sp>
        <p:nvSpPr>
          <p:cNvPr id="3" name="Subtitle 7"/>
          <p:cNvSpPr>
            <a:spLocks noGrp="1"/>
          </p:cNvSpPr>
          <p:nvPr/>
        </p:nvSpPr>
        <p:spPr>
          <a:xfrm>
            <a:off x="1524000" y="4781611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/>
              <a:t>Professor Xiannong Meng</a:t>
            </a:r>
          </a:p>
          <a:p>
            <a:pPr algn="ctr"/>
            <a:r>
              <a:rPr lang="en-US" sz="2400" dirty="0"/>
              <a:t>Spring 2018</a:t>
            </a:r>
          </a:p>
          <a:p>
            <a:pPr algn="ctr"/>
            <a:r>
              <a:rPr lang="en-US" sz="2400" dirty="0"/>
              <a:t>Lecture and activity contents </a:t>
            </a:r>
            <a:r>
              <a:rPr lang="en-US" sz="2400" dirty="0" smtClean="0"/>
              <a:t>are based </a:t>
            </a:r>
            <a:r>
              <a:rPr lang="en-US" sz="2400" dirty="0"/>
              <a:t>on what Prof Chris </a:t>
            </a:r>
            <a:r>
              <a:rPr lang="en-US" sz="2400" dirty="0" err="1"/>
              <a:t>Ré</a:t>
            </a:r>
            <a:endParaRPr lang="en-US" sz="2400" dirty="0"/>
          </a:p>
          <a:p>
            <a:pPr algn="ctr"/>
            <a:r>
              <a:rPr lang="en-US" sz="2400" dirty="0"/>
              <a:t>used in his CS 145 in the fall 2016 term </a:t>
            </a:r>
            <a:r>
              <a:rPr lang="en-US" sz="2400" dirty="0" smtClean="0"/>
              <a:t>with permission</a:t>
            </a:r>
            <a:endParaRPr lang="en-US" sz="2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1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Constraints Prevent (some) </a:t>
            </a:r>
            <a:br>
              <a:rPr lang="en-US" dirty="0" smtClean="0"/>
            </a:br>
            <a:r>
              <a:rPr lang="en-US" dirty="0" smtClean="0"/>
              <a:t>Anomalies in the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020717"/>
              </p:ext>
            </p:extLst>
          </p:nvPr>
        </p:nvGraphicFramePr>
        <p:xfrm>
          <a:off x="3943513" y="2907831"/>
          <a:ext cx="4304974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C12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80577" y="3233735"/>
            <a:ext cx="257556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If </a:t>
            </a:r>
            <a:r>
              <a:rPr lang="en-US" sz="2400" dirty="0" smtClean="0">
                <a:latin typeface="+mj-lt"/>
              </a:rPr>
              <a:t>we update the room number for one tuple, we get inconsistent data = an </a:t>
            </a:r>
            <a:r>
              <a:rPr lang="en-US" sz="2400" b="1" i="1" u="sng" dirty="0" smtClean="0">
                <a:latin typeface="+mj-lt"/>
              </a:rPr>
              <a:t>update</a:t>
            </a:r>
            <a:r>
              <a:rPr lang="en-US" sz="2400" b="1" u="sng" dirty="0" smtClean="0">
                <a:latin typeface="+mj-lt"/>
              </a:rPr>
              <a:t> anomaly</a:t>
            </a:r>
            <a:endParaRPr lang="en-US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2736" y="2053038"/>
            <a:ext cx="6466527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A poorly designed database causes </a:t>
            </a:r>
            <a:r>
              <a:rPr lang="en-US" sz="2600" b="1" i="1" dirty="0">
                <a:latin typeface="+mj-lt"/>
              </a:rPr>
              <a:t>anomalies</a:t>
            </a:r>
            <a:r>
              <a:rPr lang="en-US" sz="2600" dirty="0">
                <a:latin typeface="+mj-lt"/>
              </a:rPr>
              <a:t>: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867144" y="3924339"/>
            <a:ext cx="822960" cy="557784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0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Constraints Prevent (some) </a:t>
            </a:r>
            <a:br>
              <a:rPr lang="en-US" dirty="0" smtClean="0"/>
            </a:br>
            <a:r>
              <a:rPr lang="en-US" dirty="0" smtClean="0"/>
              <a:t>Anomalies in the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3598"/>
              </p:ext>
            </p:extLst>
          </p:nvPr>
        </p:nvGraphicFramePr>
        <p:xfrm>
          <a:off x="3943513" y="2907831"/>
          <a:ext cx="430497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23842" y="4541327"/>
            <a:ext cx="5544313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+mj-lt"/>
              </a:rPr>
              <a:t>If </a:t>
            </a:r>
            <a:r>
              <a:rPr lang="en-US" sz="2400" dirty="0" smtClean="0">
                <a:latin typeface="+mj-lt"/>
              </a:rPr>
              <a:t>everyone drops the class, we lose what room the class is in! = a </a:t>
            </a:r>
            <a:r>
              <a:rPr lang="en-US" sz="2400" b="1" i="1" u="sng" dirty="0" smtClean="0">
                <a:latin typeface="+mj-lt"/>
              </a:rPr>
              <a:t>delete</a:t>
            </a:r>
            <a:r>
              <a:rPr lang="en-US" sz="2400" b="1" u="sng" dirty="0" smtClean="0">
                <a:latin typeface="+mj-lt"/>
              </a:rPr>
              <a:t> anomaly</a:t>
            </a:r>
            <a:endParaRPr lang="en-US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2736" y="2053038"/>
            <a:ext cx="6466527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A poorly designed database causes </a:t>
            </a:r>
            <a:r>
              <a:rPr lang="en-US" sz="2600" b="1" i="1" dirty="0">
                <a:latin typeface="+mj-lt"/>
              </a:rPr>
              <a:t>anomalies</a:t>
            </a:r>
            <a:r>
              <a:rPr lang="en-US" sz="2600" dirty="0">
                <a:latin typeface="+mj-lt"/>
              </a:rPr>
              <a:t>: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088983" y="3386367"/>
            <a:ext cx="822960" cy="557784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4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Constraints Prevent (some) </a:t>
            </a:r>
            <a:br>
              <a:rPr lang="en-US" dirty="0" smtClean="0"/>
            </a:br>
            <a:r>
              <a:rPr lang="en-US" dirty="0" smtClean="0"/>
              <a:t>Anomalies in the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839490"/>
              </p:ext>
            </p:extLst>
          </p:nvPr>
        </p:nvGraphicFramePr>
        <p:xfrm>
          <a:off x="3943513" y="2907831"/>
          <a:ext cx="4304974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82389" y="3411507"/>
            <a:ext cx="2371411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Similarly, we can’t reserve a room without students = an </a:t>
            </a:r>
            <a:r>
              <a:rPr lang="en-US" sz="2400" b="1" i="1" u="sng" dirty="0" smtClean="0">
                <a:latin typeface="+mj-lt"/>
              </a:rPr>
              <a:t>insert </a:t>
            </a:r>
            <a:r>
              <a:rPr lang="en-US" sz="2400" b="1" u="sng" dirty="0" smtClean="0">
                <a:latin typeface="+mj-lt"/>
              </a:rPr>
              <a:t>anomaly</a:t>
            </a:r>
            <a:endParaRPr lang="en-US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2736" y="2053038"/>
            <a:ext cx="6466527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A poorly designed database causes </a:t>
            </a:r>
            <a:r>
              <a:rPr lang="en-US" sz="2600" b="1" i="1" dirty="0">
                <a:latin typeface="+mj-lt"/>
              </a:rPr>
              <a:t>anomalies</a:t>
            </a:r>
            <a:r>
              <a:rPr lang="en-US" sz="2600" dirty="0">
                <a:latin typeface="+mj-lt"/>
              </a:rPr>
              <a:t>: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738775"/>
              </p:ext>
            </p:extLst>
          </p:nvPr>
        </p:nvGraphicFramePr>
        <p:xfrm>
          <a:off x="374305" y="4980471"/>
          <a:ext cx="2835306" cy="518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19"/>
                <a:gridCol w="1228145"/>
                <a:gridCol w="8750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…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CS229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C12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3346704" y="5102352"/>
            <a:ext cx="475488" cy="27432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83464" y="4950518"/>
            <a:ext cx="824151" cy="523123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Constraints Prevent (some) </a:t>
            </a:r>
            <a:br>
              <a:rPr lang="en-US" dirty="0" smtClean="0"/>
            </a:br>
            <a:r>
              <a:rPr lang="en-US" dirty="0" smtClean="0"/>
              <a:t>Anomalies in the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117278"/>
              </p:ext>
            </p:extLst>
          </p:nvPr>
        </p:nvGraphicFramePr>
        <p:xfrm>
          <a:off x="1562765" y="2340121"/>
          <a:ext cx="2976358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320942"/>
              </p:ext>
            </p:extLst>
          </p:nvPr>
        </p:nvGraphicFramePr>
        <p:xfrm>
          <a:off x="5023705" y="2762415"/>
          <a:ext cx="2650717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CS229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C12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73385" y="5388622"/>
            <a:ext cx="8245230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Develop </a:t>
            </a:r>
            <a:r>
              <a:rPr lang="en-US" sz="2800" dirty="0">
                <a:latin typeface="+mj-lt"/>
              </a:rPr>
              <a:t>theory to understand why this design may be  better </a:t>
            </a:r>
            <a:r>
              <a:rPr lang="en-US" sz="2800" b="1" dirty="0">
                <a:latin typeface="+mj-lt"/>
              </a:rPr>
              <a:t>and</a:t>
            </a:r>
            <a:r>
              <a:rPr lang="en-US" sz="2800" dirty="0">
                <a:latin typeface="+mj-lt"/>
              </a:rPr>
              <a:t> how to find this </a:t>
            </a:r>
            <a:r>
              <a:rPr lang="en-US" sz="2800" i="1" dirty="0">
                <a:latin typeface="+mj-lt"/>
              </a:rPr>
              <a:t>decomposition</a:t>
            </a:r>
            <a:r>
              <a:rPr lang="en-US" sz="2800" dirty="0">
                <a:latin typeface="+mj-lt"/>
              </a:rPr>
              <a:t>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7917" y="2198688"/>
            <a:ext cx="3258437" cy="24929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Is this form better?</a:t>
            </a:r>
          </a:p>
          <a:p>
            <a:endParaRPr lang="en-US" sz="2600" dirty="0" smtClean="0">
              <a:latin typeface="+mj-lt"/>
            </a:endParaRPr>
          </a:p>
          <a:p>
            <a:pPr marL="285750" indent="-285750">
              <a:buFont typeface="Arial"/>
              <a:buChar char="•"/>
            </a:pPr>
            <a:r>
              <a:rPr lang="en-US" sz="2600" dirty="0" smtClean="0">
                <a:latin typeface="+mj-lt"/>
              </a:rPr>
              <a:t>Redundancy</a:t>
            </a:r>
            <a:r>
              <a:rPr lang="en-US" sz="2600" dirty="0">
                <a:latin typeface="+mj-lt"/>
              </a:rPr>
              <a:t>? </a:t>
            </a:r>
          </a:p>
          <a:p>
            <a:pPr marL="285750" indent="-285750">
              <a:buFont typeface="Arial"/>
              <a:buChar char="•"/>
            </a:pPr>
            <a:r>
              <a:rPr lang="en-US" sz="2600" dirty="0">
                <a:latin typeface="+mj-lt"/>
              </a:rPr>
              <a:t>Update anomaly? </a:t>
            </a:r>
          </a:p>
          <a:p>
            <a:pPr marL="285750" indent="-285750">
              <a:buFont typeface="Arial"/>
              <a:buChar char="•"/>
            </a:pPr>
            <a:r>
              <a:rPr lang="en-US" sz="2600" dirty="0">
                <a:latin typeface="+mj-lt"/>
              </a:rPr>
              <a:t>Delete anomaly?</a:t>
            </a:r>
          </a:p>
          <a:p>
            <a:pPr marL="285750" indent="-285750">
              <a:buFont typeface="Arial"/>
              <a:buChar char="•"/>
            </a:pPr>
            <a:r>
              <a:rPr lang="en-US" sz="2600" dirty="0">
                <a:latin typeface="+mj-lt"/>
              </a:rPr>
              <a:t>Insert anomaly?</a:t>
            </a:r>
          </a:p>
        </p:txBody>
      </p:sp>
    </p:spTree>
    <p:extLst>
      <p:ext uri="{BB962C8B-B14F-4D97-AF65-F5344CB8AC3E}">
        <p14:creationId xmlns:p14="http://schemas.microsoft.com/office/powerpoint/2010/main" val="134143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18433"/>
            <a:ext cx="8229600" cy="1143000"/>
          </a:xfrm>
        </p:spPr>
        <p:txBody>
          <a:bodyPr/>
          <a:lstStyle/>
          <a:p>
            <a:r>
              <a:rPr lang="en-US" dirty="0" smtClean="0"/>
              <a:t>Functional 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Dependency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199" y="5331301"/>
            <a:ext cx="8229599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i="1" dirty="0">
                <a:latin typeface="+mj-lt"/>
              </a:rPr>
              <a:t>A-&gt;B means that </a:t>
            </a:r>
          </a:p>
          <a:p>
            <a:pPr algn="ctr"/>
            <a:r>
              <a:rPr lang="en-US" sz="2600" i="1" dirty="0">
                <a:latin typeface="+mj-lt"/>
              </a:rPr>
              <a:t>“whenever two tuples agree on A then they agree on B.”</a:t>
            </a:r>
            <a:endParaRPr lang="en-US" i="1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5351" y="1793054"/>
            <a:ext cx="7321296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+mj-lt"/>
              </a:rPr>
              <a:t>Def</a:t>
            </a:r>
            <a:r>
              <a:rPr lang="en-US" sz="2800" b="1" dirty="0">
                <a:latin typeface="+mj-lt"/>
              </a:rPr>
              <a:t>: </a:t>
            </a:r>
            <a:r>
              <a:rPr lang="en-US" sz="2800" dirty="0" smtClean="0">
                <a:latin typeface="+mj-lt"/>
              </a:rPr>
              <a:t>Let </a:t>
            </a:r>
            <a:r>
              <a:rPr lang="en-US" sz="2800" dirty="0">
                <a:latin typeface="+mj-lt"/>
              </a:rPr>
              <a:t>A,B be </a:t>
            </a:r>
            <a:r>
              <a:rPr lang="en-US" sz="2800" i="1" dirty="0">
                <a:latin typeface="+mj-lt"/>
              </a:rPr>
              <a:t>sets</a:t>
            </a:r>
            <a:r>
              <a:rPr lang="en-US" sz="2800" dirty="0">
                <a:latin typeface="+mj-lt"/>
              </a:rPr>
              <a:t> of </a:t>
            </a:r>
            <a:r>
              <a:rPr lang="en-US" sz="2800" dirty="0" smtClean="0">
                <a:latin typeface="+mj-lt"/>
              </a:rPr>
              <a:t>attributes</a:t>
            </a:r>
          </a:p>
          <a:p>
            <a:r>
              <a:rPr lang="en-US" sz="2800" dirty="0" smtClean="0">
                <a:latin typeface="+mj-lt"/>
              </a:rPr>
              <a:t>We </a:t>
            </a:r>
            <a:r>
              <a:rPr lang="en-US" sz="2800" dirty="0">
                <a:latin typeface="+mj-lt"/>
              </a:rPr>
              <a:t>write A </a:t>
            </a:r>
            <a:r>
              <a:rPr lang="en-US" sz="2800" dirty="0">
                <a:latin typeface="+mj-lt"/>
                <a:sym typeface="Wingdings"/>
              </a:rPr>
              <a:t></a:t>
            </a:r>
            <a:r>
              <a:rPr lang="en-US" sz="2800" dirty="0">
                <a:latin typeface="+mj-lt"/>
              </a:rPr>
              <a:t> B </a:t>
            </a:r>
            <a:r>
              <a:rPr lang="en-US" sz="2800" dirty="0" smtClean="0">
                <a:latin typeface="+mj-lt"/>
              </a:rPr>
              <a:t>or say </a:t>
            </a:r>
            <a:r>
              <a:rPr lang="en-US" sz="2800" dirty="0">
                <a:latin typeface="+mj-lt"/>
              </a:rPr>
              <a:t>A </a:t>
            </a:r>
            <a:r>
              <a:rPr lang="en-US" sz="2800" b="1" i="1" dirty="0">
                <a:latin typeface="+mj-lt"/>
              </a:rPr>
              <a:t>functionally determines </a:t>
            </a:r>
            <a:r>
              <a:rPr lang="en-US" sz="2800" dirty="0">
                <a:latin typeface="+mj-lt"/>
              </a:rPr>
              <a:t>B </a:t>
            </a:r>
            <a:r>
              <a:rPr lang="en-US" sz="2800" dirty="0" smtClean="0">
                <a:latin typeface="+mj-lt"/>
              </a:rPr>
              <a:t>if, for any tuples t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and t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: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>
                <a:latin typeface="+mj-lt"/>
              </a:rPr>
              <a:t>t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[A</a:t>
            </a:r>
            <a:r>
              <a:rPr lang="en-US" sz="2800" dirty="0">
                <a:latin typeface="+mj-lt"/>
              </a:rPr>
              <a:t>] = t</a:t>
            </a:r>
            <a:r>
              <a:rPr lang="en-US" sz="2800" baseline="-25000" dirty="0">
                <a:latin typeface="+mj-lt"/>
              </a:rPr>
              <a:t>2</a:t>
            </a:r>
            <a:r>
              <a:rPr lang="en-US" sz="2800" dirty="0">
                <a:latin typeface="+mj-lt"/>
              </a:rPr>
              <a:t>[A] implies t</a:t>
            </a:r>
            <a:r>
              <a:rPr lang="en-US" sz="2800" baseline="-25000" dirty="0">
                <a:latin typeface="+mj-lt"/>
              </a:rPr>
              <a:t>1</a:t>
            </a:r>
            <a:r>
              <a:rPr lang="en-US" sz="2800" dirty="0">
                <a:latin typeface="+mj-lt"/>
              </a:rPr>
              <a:t>[B] = t</a:t>
            </a:r>
            <a:r>
              <a:rPr lang="en-US" sz="2800" baseline="-25000" dirty="0">
                <a:latin typeface="+mj-lt"/>
              </a:rPr>
              <a:t>2</a:t>
            </a:r>
            <a:r>
              <a:rPr lang="en-US" sz="2800" dirty="0">
                <a:latin typeface="+mj-lt"/>
              </a:rPr>
              <a:t>[B</a:t>
            </a:r>
            <a:r>
              <a:rPr lang="en-US" sz="2800" dirty="0" smtClean="0">
                <a:latin typeface="+mj-lt"/>
              </a:rPr>
              <a:t>]</a:t>
            </a:r>
          </a:p>
          <a:p>
            <a:r>
              <a:rPr lang="en-US" sz="2800" dirty="0" smtClean="0">
                <a:latin typeface="+mj-lt"/>
              </a:rPr>
              <a:t>and we call </a:t>
            </a:r>
            <a:r>
              <a:rPr lang="en-US" sz="2800" dirty="0">
                <a:latin typeface="+mj-lt"/>
              </a:rPr>
              <a:t>A </a:t>
            </a:r>
            <a:r>
              <a:rPr lang="en-US" sz="2800" dirty="0">
                <a:latin typeface="+mj-lt"/>
                <a:sym typeface="Wingdings"/>
              </a:rPr>
              <a:t></a:t>
            </a:r>
            <a:r>
              <a:rPr lang="en-US" sz="2800" dirty="0">
                <a:latin typeface="+mj-lt"/>
              </a:rPr>
              <a:t> B </a:t>
            </a:r>
            <a:r>
              <a:rPr lang="en-US" sz="2800" dirty="0" smtClean="0">
                <a:latin typeface="+mj-lt"/>
              </a:rPr>
              <a:t>a </a:t>
            </a:r>
            <a:r>
              <a:rPr lang="en-US" sz="2800" b="1" u="sng" dirty="0" smtClean="0">
                <a:latin typeface="+mj-lt"/>
              </a:rPr>
              <a:t>functional dependency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424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7551"/>
            <a:ext cx="10515600" cy="1325563"/>
          </a:xfrm>
        </p:spPr>
        <p:txBody>
          <a:bodyPr/>
          <a:lstStyle/>
          <a:p>
            <a:r>
              <a:rPr lang="en-US" dirty="0" smtClean="0"/>
              <a:t>A Picture Of FDs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88630"/>
              </p:ext>
            </p:extLst>
          </p:nvPr>
        </p:nvGraphicFramePr>
        <p:xfrm>
          <a:off x="838199" y="2211684"/>
          <a:ext cx="54864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  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m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B</a:t>
                      </a:r>
                      <a:r>
                        <a:rPr lang="en-US" b="1" baseline="-25000" dirty="0" err="1" smtClean="0"/>
                        <a:t>n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676702" y="994334"/>
            <a:ext cx="5169409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600" u="sng" dirty="0" err="1" smtClean="0">
                <a:latin typeface="+mj-lt"/>
              </a:rPr>
              <a:t>Defn</a:t>
            </a:r>
            <a:r>
              <a:rPr lang="en-US" sz="2600" u="sng" dirty="0" smtClean="0">
                <a:latin typeface="+mj-lt"/>
              </a:rPr>
              <a:t> (again):</a:t>
            </a:r>
          </a:p>
          <a:p>
            <a:r>
              <a:rPr lang="en-US" sz="2600" dirty="0" smtClean="0">
                <a:latin typeface="+mj-lt"/>
              </a:rPr>
              <a:t>Given </a:t>
            </a:r>
            <a:r>
              <a:rPr lang="en-US" sz="2600" dirty="0">
                <a:latin typeface="+mj-lt"/>
              </a:rPr>
              <a:t>attribute sets </a:t>
            </a:r>
            <a:r>
              <a:rPr lang="en-US" sz="2600" b="1" dirty="0">
                <a:latin typeface="+mj-lt"/>
                <a:sym typeface="Wingdings"/>
              </a:rPr>
              <a:t>A={A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,…,A</a:t>
            </a:r>
            <a:r>
              <a:rPr lang="en-US" sz="2600" b="1" baseline="-25000" dirty="0">
                <a:latin typeface="+mj-lt"/>
                <a:sym typeface="Wingdings"/>
              </a:rPr>
              <a:t>m</a:t>
            </a:r>
            <a:r>
              <a:rPr lang="en-US" sz="2600" b="1" dirty="0">
                <a:latin typeface="+mj-lt"/>
                <a:sym typeface="Wingdings"/>
              </a:rPr>
              <a:t>}</a:t>
            </a:r>
            <a:r>
              <a:rPr lang="en-US" sz="2600" dirty="0">
                <a:latin typeface="+mj-lt"/>
                <a:sym typeface="Wingdings"/>
              </a:rPr>
              <a:t> and </a:t>
            </a:r>
            <a:r>
              <a:rPr lang="en-US" sz="2600" b="1" dirty="0">
                <a:latin typeface="+mj-lt"/>
                <a:sym typeface="Wingdings"/>
              </a:rPr>
              <a:t>B = {B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</a:t>
            </a:r>
            <a:r>
              <a:rPr lang="en-US" sz="2600" b="1" dirty="0" err="1" smtClean="0">
                <a:latin typeface="+mj-lt"/>
                <a:sym typeface="Wingdings"/>
              </a:rPr>
              <a:t>B</a:t>
            </a:r>
            <a:r>
              <a:rPr lang="en-US" sz="2600" b="1" baseline="-25000" dirty="0" err="1">
                <a:latin typeface="+mj-lt"/>
                <a:sym typeface="Wingdings"/>
              </a:rPr>
              <a:t>n</a:t>
            </a:r>
            <a:r>
              <a:rPr lang="en-US" sz="2600" b="1" dirty="0" smtClean="0">
                <a:latin typeface="+mj-lt"/>
                <a:sym typeface="Wingdings"/>
              </a:rPr>
              <a:t>} </a:t>
            </a:r>
            <a:r>
              <a:rPr lang="en-US" sz="2600" dirty="0">
                <a:latin typeface="+mj-lt"/>
                <a:sym typeface="Wingdings"/>
              </a:rPr>
              <a:t>in </a:t>
            </a:r>
            <a:r>
              <a:rPr lang="en-US" sz="2600" b="1" dirty="0" smtClean="0">
                <a:latin typeface="+mj-lt"/>
                <a:sym typeface="Wingdings"/>
              </a:rPr>
              <a:t>R,</a:t>
            </a:r>
            <a:endParaRPr lang="en-US" sz="2600" b="1" u="sng" dirty="0">
              <a:latin typeface="+mj-lt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399032" y="2140954"/>
            <a:ext cx="1848916" cy="504084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861815" y="2140954"/>
            <a:ext cx="1848916" cy="504084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3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517327"/>
              </p:ext>
            </p:extLst>
          </p:nvPr>
        </p:nvGraphicFramePr>
        <p:xfrm>
          <a:off x="838199" y="2211684"/>
          <a:ext cx="54864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  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m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B</a:t>
                      </a:r>
                      <a:r>
                        <a:rPr lang="en-US" b="1" baseline="-25000" dirty="0" err="1" smtClean="0"/>
                        <a:t>n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7551"/>
            <a:ext cx="10515600" cy="1325563"/>
          </a:xfrm>
        </p:spPr>
        <p:txBody>
          <a:bodyPr/>
          <a:lstStyle/>
          <a:p>
            <a:r>
              <a:rPr lang="en-US" dirty="0" smtClean="0"/>
              <a:t>A Picture Of FDs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9019" y="2938163"/>
            <a:ext cx="59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239019" y="3702768"/>
            <a:ext cx="59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aseline="-25000" dirty="0" err="1"/>
              <a:t>j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76702" y="994334"/>
            <a:ext cx="5169409" cy="289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600" u="sng" dirty="0" err="1" smtClean="0">
                <a:latin typeface="+mj-lt"/>
              </a:rPr>
              <a:t>Defn</a:t>
            </a:r>
            <a:r>
              <a:rPr lang="en-US" sz="2600" u="sng" dirty="0" smtClean="0">
                <a:latin typeface="+mj-lt"/>
              </a:rPr>
              <a:t> (again):</a:t>
            </a:r>
          </a:p>
          <a:p>
            <a:r>
              <a:rPr lang="en-US" sz="2600" dirty="0" smtClean="0">
                <a:latin typeface="+mj-lt"/>
              </a:rPr>
              <a:t>Given </a:t>
            </a:r>
            <a:r>
              <a:rPr lang="en-US" sz="2600" dirty="0">
                <a:latin typeface="+mj-lt"/>
              </a:rPr>
              <a:t>attribute sets </a:t>
            </a:r>
            <a:r>
              <a:rPr lang="en-US" sz="2600" b="1" dirty="0">
                <a:latin typeface="+mj-lt"/>
                <a:sym typeface="Wingdings"/>
              </a:rPr>
              <a:t>A={A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,…,A</a:t>
            </a:r>
            <a:r>
              <a:rPr lang="en-US" sz="2600" b="1" baseline="-25000" dirty="0">
                <a:latin typeface="+mj-lt"/>
                <a:sym typeface="Wingdings"/>
              </a:rPr>
              <a:t>m</a:t>
            </a:r>
            <a:r>
              <a:rPr lang="en-US" sz="2600" b="1" dirty="0">
                <a:latin typeface="+mj-lt"/>
                <a:sym typeface="Wingdings"/>
              </a:rPr>
              <a:t>}</a:t>
            </a:r>
            <a:r>
              <a:rPr lang="en-US" sz="2600" dirty="0">
                <a:latin typeface="+mj-lt"/>
                <a:sym typeface="Wingdings"/>
              </a:rPr>
              <a:t> and </a:t>
            </a:r>
            <a:r>
              <a:rPr lang="en-US" sz="2600" b="1" dirty="0">
                <a:latin typeface="+mj-lt"/>
                <a:sym typeface="Wingdings"/>
              </a:rPr>
              <a:t>B = {B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</a:t>
            </a:r>
            <a:r>
              <a:rPr lang="en-US" sz="2600" b="1" dirty="0" err="1" smtClean="0">
                <a:latin typeface="+mj-lt"/>
                <a:sym typeface="Wingdings"/>
              </a:rPr>
              <a:t>B</a:t>
            </a:r>
            <a:r>
              <a:rPr lang="en-US" sz="2600" b="1" baseline="-25000" dirty="0" err="1">
                <a:latin typeface="+mj-lt"/>
                <a:sym typeface="Wingdings"/>
              </a:rPr>
              <a:t>n</a:t>
            </a:r>
            <a:r>
              <a:rPr lang="en-US" sz="2600" b="1" dirty="0" smtClean="0">
                <a:latin typeface="+mj-lt"/>
                <a:sym typeface="Wingdings"/>
              </a:rPr>
              <a:t>} </a:t>
            </a:r>
            <a:r>
              <a:rPr lang="en-US" sz="2600" dirty="0">
                <a:latin typeface="+mj-lt"/>
                <a:sym typeface="Wingdings"/>
              </a:rPr>
              <a:t>in </a:t>
            </a:r>
            <a:r>
              <a:rPr lang="en-US" sz="2600" b="1" dirty="0" smtClean="0">
                <a:latin typeface="+mj-lt"/>
                <a:sym typeface="Wingdings"/>
              </a:rPr>
              <a:t>R,</a:t>
            </a:r>
          </a:p>
          <a:p>
            <a:endParaRPr lang="en-US" sz="2600" b="1" u="sng" dirty="0">
              <a:latin typeface="+mj-lt"/>
              <a:sym typeface="Wingdings"/>
            </a:endParaRPr>
          </a:p>
          <a:p>
            <a:r>
              <a:rPr lang="en-US" sz="2600" dirty="0">
                <a:latin typeface="+mj-lt"/>
              </a:rPr>
              <a:t>The </a:t>
            </a:r>
            <a:r>
              <a:rPr lang="en-US" sz="2600" b="1" i="1" dirty="0">
                <a:latin typeface="+mj-lt"/>
              </a:rPr>
              <a:t>functional dependency</a:t>
            </a:r>
            <a:r>
              <a:rPr lang="en-US" sz="2600" dirty="0">
                <a:latin typeface="+mj-lt"/>
              </a:rPr>
              <a:t> </a:t>
            </a:r>
            <a:r>
              <a:rPr lang="en-US" sz="2600" b="1" dirty="0">
                <a:latin typeface="+mj-lt"/>
              </a:rPr>
              <a:t>A</a:t>
            </a:r>
            <a:r>
              <a:rPr lang="en-US" sz="2600" b="1" dirty="0">
                <a:latin typeface="+mj-lt"/>
                <a:sym typeface="Wingdings"/>
              </a:rPr>
              <a:t> B on R </a:t>
            </a:r>
            <a:r>
              <a:rPr lang="en-US" sz="2600" dirty="0">
                <a:latin typeface="+mj-lt"/>
                <a:sym typeface="Wingdings"/>
              </a:rPr>
              <a:t>holds if for </a:t>
            </a:r>
            <a:r>
              <a:rPr lang="en-US" sz="2600" b="1" i="1" dirty="0">
                <a:latin typeface="+mj-lt"/>
                <a:sym typeface="Wingdings"/>
              </a:rPr>
              <a:t>any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i</a:t>
            </a:r>
            <a:r>
              <a:rPr lang="en-US" sz="2600" dirty="0" err="1">
                <a:latin typeface="+mj-lt"/>
              </a:rPr>
              <a:t>,t</a:t>
            </a:r>
            <a:r>
              <a:rPr lang="en-US" sz="2600" baseline="-25000" dirty="0" err="1">
                <a:latin typeface="+mj-lt"/>
              </a:rPr>
              <a:t>j</a:t>
            </a:r>
            <a:r>
              <a:rPr lang="en-US" sz="2600" dirty="0">
                <a:latin typeface="+mj-lt"/>
              </a:rPr>
              <a:t> in R:</a:t>
            </a:r>
          </a:p>
          <a:p>
            <a:endParaRPr lang="en-US" sz="2600" b="1" u="sng" dirty="0">
              <a:latin typeface="+mj-lt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99032" y="2140954"/>
            <a:ext cx="1848916" cy="504084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861815" y="2140954"/>
            <a:ext cx="1848916" cy="504084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3208660" y="2269552"/>
            <a:ext cx="748407" cy="246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7551"/>
            <a:ext cx="10515600" cy="1325563"/>
          </a:xfrm>
        </p:spPr>
        <p:txBody>
          <a:bodyPr/>
          <a:lstStyle/>
          <a:p>
            <a:r>
              <a:rPr lang="en-US" dirty="0" smtClean="0"/>
              <a:t>A Picture Of FDs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76702" y="994334"/>
            <a:ext cx="5169409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600" u="sng" dirty="0" err="1" smtClean="0">
                <a:latin typeface="+mj-lt"/>
              </a:rPr>
              <a:t>Defn</a:t>
            </a:r>
            <a:r>
              <a:rPr lang="en-US" sz="2600" u="sng" dirty="0" smtClean="0">
                <a:latin typeface="+mj-lt"/>
              </a:rPr>
              <a:t> (again):</a:t>
            </a:r>
          </a:p>
          <a:p>
            <a:r>
              <a:rPr lang="en-US" sz="2600" dirty="0" smtClean="0">
                <a:latin typeface="+mj-lt"/>
              </a:rPr>
              <a:t>Given </a:t>
            </a:r>
            <a:r>
              <a:rPr lang="en-US" sz="2600" dirty="0">
                <a:latin typeface="+mj-lt"/>
              </a:rPr>
              <a:t>attribute sets </a:t>
            </a:r>
            <a:r>
              <a:rPr lang="en-US" sz="2600" b="1" dirty="0">
                <a:latin typeface="+mj-lt"/>
                <a:sym typeface="Wingdings"/>
              </a:rPr>
              <a:t>A={A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,…,A</a:t>
            </a:r>
            <a:r>
              <a:rPr lang="en-US" sz="2600" b="1" baseline="-25000" dirty="0">
                <a:latin typeface="+mj-lt"/>
                <a:sym typeface="Wingdings"/>
              </a:rPr>
              <a:t>m</a:t>
            </a:r>
            <a:r>
              <a:rPr lang="en-US" sz="2600" b="1" dirty="0">
                <a:latin typeface="+mj-lt"/>
                <a:sym typeface="Wingdings"/>
              </a:rPr>
              <a:t>}</a:t>
            </a:r>
            <a:r>
              <a:rPr lang="en-US" sz="2600" dirty="0">
                <a:latin typeface="+mj-lt"/>
                <a:sym typeface="Wingdings"/>
              </a:rPr>
              <a:t> and </a:t>
            </a:r>
            <a:r>
              <a:rPr lang="en-US" sz="2600" b="1" dirty="0">
                <a:latin typeface="+mj-lt"/>
                <a:sym typeface="Wingdings"/>
              </a:rPr>
              <a:t>B = {B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</a:t>
            </a:r>
            <a:r>
              <a:rPr lang="en-US" sz="2600" b="1" dirty="0" err="1" smtClean="0">
                <a:latin typeface="+mj-lt"/>
                <a:sym typeface="Wingdings"/>
              </a:rPr>
              <a:t>B</a:t>
            </a:r>
            <a:r>
              <a:rPr lang="en-US" sz="2600" b="1" baseline="-25000" dirty="0" err="1">
                <a:latin typeface="+mj-lt"/>
                <a:sym typeface="Wingdings"/>
              </a:rPr>
              <a:t>n</a:t>
            </a:r>
            <a:r>
              <a:rPr lang="en-US" sz="2600" b="1" dirty="0" smtClean="0">
                <a:latin typeface="+mj-lt"/>
                <a:sym typeface="Wingdings"/>
              </a:rPr>
              <a:t>} </a:t>
            </a:r>
            <a:r>
              <a:rPr lang="en-US" sz="2600" dirty="0">
                <a:latin typeface="+mj-lt"/>
                <a:sym typeface="Wingdings"/>
              </a:rPr>
              <a:t>in </a:t>
            </a:r>
            <a:r>
              <a:rPr lang="en-US" sz="2600" b="1" dirty="0" smtClean="0">
                <a:latin typeface="+mj-lt"/>
                <a:sym typeface="Wingdings"/>
              </a:rPr>
              <a:t>R,</a:t>
            </a:r>
          </a:p>
          <a:p>
            <a:endParaRPr lang="en-US" sz="2600" b="1" u="sng" dirty="0">
              <a:latin typeface="+mj-lt"/>
              <a:sym typeface="Wingdings"/>
            </a:endParaRPr>
          </a:p>
          <a:p>
            <a:r>
              <a:rPr lang="en-US" sz="2600" dirty="0">
                <a:latin typeface="+mj-lt"/>
              </a:rPr>
              <a:t>The </a:t>
            </a:r>
            <a:r>
              <a:rPr lang="en-US" sz="2600" b="1" i="1" dirty="0">
                <a:latin typeface="+mj-lt"/>
              </a:rPr>
              <a:t>functional dependency</a:t>
            </a:r>
            <a:r>
              <a:rPr lang="en-US" sz="2600" dirty="0">
                <a:latin typeface="+mj-lt"/>
              </a:rPr>
              <a:t> </a:t>
            </a:r>
            <a:r>
              <a:rPr lang="en-US" sz="2600" b="1" dirty="0">
                <a:latin typeface="+mj-lt"/>
              </a:rPr>
              <a:t>A</a:t>
            </a:r>
            <a:r>
              <a:rPr lang="en-US" sz="2600" b="1" dirty="0">
                <a:latin typeface="+mj-lt"/>
                <a:sym typeface="Wingdings"/>
              </a:rPr>
              <a:t> B on R </a:t>
            </a:r>
            <a:r>
              <a:rPr lang="en-US" sz="2600" dirty="0">
                <a:latin typeface="+mj-lt"/>
                <a:sym typeface="Wingdings"/>
              </a:rPr>
              <a:t>holds if for </a:t>
            </a:r>
            <a:r>
              <a:rPr lang="en-US" sz="2600" b="1" i="1" dirty="0">
                <a:latin typeface="+mj-lt"/>
                <a:sym typeface="Wingdings"/>
              </a:rPr>
              <a:t>any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i</a:t>
            </a:r>
            <a:r>
              <a:rPr lang="en-US" sz="2600" dirty="0" err="1">
                <a:latin typeface="+mj-lt"/>
              </a:rPr>
              <a:t>,t</a:t>
            </a:r>
            <a:r>
              <a:rPr lang="en-US" sz="2600" baseline="-25000" dirty="0" err="1">
                <a:latin typeface="+mj-lt"/>
              </a:rPr>
              <a:t>j</a:t>
            </a:r>
            <a:r>
              <a:rPr lang="en-US" sz="2600" dirty="0">
                <a:latin typeface="+mj-lt"/>
              </a:rPr>
              <a:t> in R</a:t>
            </a:r>
            <a:r>
              <a:rPr lang="en-US" sz="2600" dirty="0" smtClean="0">
                <a:latin typeface="+mj-lt"/>
              </a:rPr>
              <a:t>:</a:t>
            </a:r>
          </a:p>
          <a:p>
            <a:endParaRPr lang="en-US" sz="2600" dirty="0">
              <a:latin typeface="+mj-lt"/>
            </a:endParaRPr>
          </a:p>
          <a:p>
            <a:r>
              <a:rPr lang="en-US" sz="2600" dirty="0" err="1"/>
              <a:t>t</a:t>
            </a:r>
            <a:r>
              <a:rPr lang="en-US" sz="2600" baseline="-25000" dirty="0" err="1"/>
              <a:t>i</a:t>
            </a:r>
            <a:r>
              <a:rPr lang="en-US" sz="2600" dirty="0"/>
              <a:t>[A</a:t>
            </a:r>
            <a:r>
              <a:rPr lang="en-US" sz="2600" baseline="-25000" dirty="0"/>
              <a:t>1</a:t>
            </a:r>
            <a:r>
              <a:rPr lang="en-US" sz="2600" dirty="0"/>
              <a:t>] = </a:t>
            </a:r>
            <a:r>
              <a:rPr lang="en-US" sz="2600" dirty="0" err="1"/>
              <a:t>t</a:t>
            </a:r>
            <a:r>
              <a:rPr lang="en-US" sz="2600" baseline="-25000" dirty="0" err="1"/>
              <a:t>j</a:t>
            </a:r>
            <a:r>
              <a:rPr lang="en-US" sz="2600" dirty="0"/>
              <a:t>[A</a:t>
            </a:r>
            <a:r>
              <a:rPr lang="en-US" sz="2600" baseline="-25000" dirty="0"/>
              <a:t>1</a:t>
            </a:r>
            <a:r>
              <a:rPr lang="en-US" sz="2600" dirty="0"/>
              <a:t>] AND </a:t>
            </a:r>
            <a:r>
              <a:rPr lang="en-US" sz="2600" dirty="0" err="1"/>
              <a:t>t</a:t>
            </a:r>
            <a:r>
              <a:rPr lang="en-US" sz="2600" baseline="-25000" dirty="0" err="1"/>
              <a:t>i</a:t>
            </a:r>
            <a:r>
              <a:rPr lang="en-US" sz="2600" dirty="0"/>
              <a:t>[A</a:t>
            </a:r>
            <a:r>
              <a:rPr lang="en-US" sz="2600" baseline="-25000" dirty="0"/>
              <a:t>2</a:t>
            </a:r>
            <a:r>
              <a:rPr lang="en-US" sz="2600" dirty="0"/>
              <a:t>]=</a:t>
            </a:r>
            <a:r>
              <a:rPr lang="en-US" sz="2600" dirty="0" err="1"/>
              <a:t>t</a:t>
            </a:r>
            <a:r>
              <a:rPr lang="en-US" sz="2600" baseline="-25000" dirty="0" err="1"/>
              <a:t>j</a:t>
            </a:r>
            <a:r>
              <a:rPr lang="en-US" sz="2600" dirty="0"/>
              <a:t>[A</a:t>
            </a:r>
            <a:r>
              <a:rPr lang="en-US" sz="2600" baseline="-25000" dirty="0"/>
              <a:t>2</a:t>
            </a:r>
            <a:r>
              <a:rPr lang="en-US" sz="2600" dirty="0"/>
              <a:t>] AND … AND </a:t>
            </a:r>
            <a:r>
              <a:rPr lang="en-US" sz="2600" dirty="0" err="1"/>
              <a:t>t</a:t>
            </a:r>
            <a:r>
              <a:rPr lang="en-US" sz="2600" baseline="-25000" dirty="0" err="1"/>
              <a:t>i</a:t>
            </a:r>
            <a:r>
              <a:rPr lang="en-US" sz="2600" dirty="0"/>
              <a:t>[A</a:t>
            </a:r>
            <a:r>
              <a:rPr lang="en-US" sz="2600" baseline="-25000" dirty="0"/>
              <a:t>m</a:t>
            </a:r>
            <a:r>
              <a:rPr lang="en-US" sz="2600" dirty="0"/>
              <a:t>] = </a:t>
            </a:r>
            <a:r>
              <a:rPr lang="en-US" sz="2600" dirty="0" err="1"/>
              <a:t>t</a:t>
            </a:r>
            <a:r>
              <a:rPr lang="en-US" sz="2600" baseline="-25000" dirty="0" err="1"/>
              <a:t>j</a:t>
            </a:r>
            <a:r>
              <a:rPr lang="en-US" sz="2600" dirty="0"/>
              <a:t>[A</a:t>
            </a:r>
            <a:r>
              <a:rPr lang="en-US" sz="2600" baseline="-25000" dirty="0"/>
              <a:t>m</a:t>
            </a:r>
            <a:r>
              <a:rPr lang="en-US" sz="2600" dirty="0" smtClean="0"/>
              <a:t>]</a:t>
            </a:r>
            <a:endParaRPr lang="en-US" sz="2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222915"/>
              </p:ext>
            </p:extLst>
          </p:nvPr>
        </p:nvGraphicFramePr>
        <p:xfrm>
          <a:off x="838199" y="2211684"/>
          <a:ext cx="54864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  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m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B</a:t>
                      </a:r>
                      <a:r>
                        <a:rPr lang="en-US" b="1" baseline="-25000" dirty="0" err="1" smtClean="0"/>
                        <a:t>n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39019" y="2938163"/>
            <a:ext cx="59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239019" y="3702768"/>
            <a:ext cx="59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aseline="-25000" dirty="0" err="1"/>
              <a:t>j</a:t>
            </a:r>
            <a:endParaRPr lang="en-US" baseline="-25000" dirty="0"/>
          </a:p>
        </p:txBody>
      </p:sp>
      <p:sp>
        <p:nvSpPr>
          <p:cNvPr id="10" name="Left Bracket 9"/>
          <p:cNvSpPr/>
          <p:nvPr/>
        </p:nvSpPr>
        <p:spPr>
          <a:xfrm rot="16200000">
            <a:off x="2164188" y="3808342"/>
            <a:ext cx="390770" cy="1758461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91465" y="5032750"/>
            <a:ext cx="2038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If t1,t2 agree </a:t>
            </a:r>
            <a:r>
              <a:rPr lang="en-US" dirty="0" smtClean="0"/>
              <a:t>here..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389887" y="2860423"/>
            <a:ext cx="1940095" cy="1275685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7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7551"/>
            <a:ext cx="10515600" cy="1325563"/>
          </a:xfrm>
        </p:spPr>
        <p:txBody>
          <a:bodyPr/>
          <a:lstStyle/>
          <a:p>
            <a:r>
              <a:rPr lang="en-US" dirty="0" smtClean="0"/>
              <a:t>A Picture Of FDs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76702" y="994334"/>
            <a:ext cx="5169409" cy="4893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600" u="sng" dirty="0" err="1" smtClean="0">
                <a:latin typeface="+mj-lt"/>
              </a:rPr>
              <a:t>Defn</a:t>
            </a:r>
            <a:r>
              <a:rPr lang="en-US" sz="2600" u="sng" dirty="0" smtClean="0">
                <a:latin typeface="+mj-lt"/>
              </a:rPr>
              <a:t> (again):</a:t>
            </a:r>
          </a:p>
          <a:p>
            <a:r>
              <a:rPr lang="en-US" sz="2600" dirty="0" smtClean="0">
                <a:latin typeface="+mj-lt"/>
              </a:rPr>
              <a:t>Given </a:t>
            </a:r>
            <a:r>
              <a:rPr lang="en-US" sz="2600" dirty="0">
                <a:latin typeface="+mj-lt"/>
              </a:rPr>
              <a:t>attribute sets </a:t>
            </a:r>
            <a:r>
              <a:rPr lang="en-US" sz="2600" b="1" dirty="0">
                <a:latin typeface="+mj-lt"/>
                <a:sym typeface="Wingdings"/>
              </a:rPr>
              <a:t>A={A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,…,A</a:t>
            </a:r>
            <a:r>
              <a:rPr lang="en-US" sz="2600" b="1" baseline="-25000" dirty="0">
                <a:latin typeface="+mj-lt"/>
                <a:sym typeface="Wingdings"/>
              </a:rPr>
              <a:t>m</a:t>
            </a:r>
            <a:r>
              <a:rPr lang="en-US" sz="2600" b="1" dirty="0">
                <a:latin typeface="+mj-lt"/>
                <a:sym typeface="Wingdings"/>
              </a:rPr>
              <a:t>}</a:t>
            </a:r>
            <a:r>
              <a:rPr lang="en-US" sz="2600" dirty="0">
                <a:latin typeface="+mj-lt"/>
                <a:sym typeface="Wingdings"/>
              </a:rPr>
              <a:t> and </a:t>
            </a:r>
            <a:r>
              <a:rPr lang="en-US" sz="2600" b="1" dirty="0">
                <a:latin typeface="+mj-lt"/>
                <a:sym typeface="Wingdings"/>
              </a:rPr>
              <a:t>B = {B</a:t>
            </a:r>
            <a:r>
              <a:rPr lang="en-US" sz="2600" b="1" baseline="-25000" dirty="0">
                <a:latin typeface="+mj-lt"/>
                <a:sym typeface="Wingdings"/>
              </a:rPr>
              <a:t>1</a:t>
            </a:r>
            <a:r>
              <a:rPr lang="en-US" sz="2600" b="1" dirty="0">
                <a:latin typeface="+mj-lt"/>
                <a:sym typeface="Wingdings"/>
              </a:rPr>
              <a:t>,…</a:t>
            </a:r>
            <a:r>
              <a:rPr lang="en-US" sz="2600" b="1" dirty="0" err="1" smtClean="0">
                <a:latin typeface="+mj-lt"/>
                <a:sym typeface="Wingdings"/>
              </a:rPr>
              <a:t>B</a:t>
            </a:r>
            <a:r>
              <a:rPr lang="en-US" sz="2600" b="1" baseline="-25000" dirty="0" err="1">
                <a:latin typeface="+mj-lt"/>
                <a:sym typeface="Wingdings"/>
              </a:rPr>
              <a:t>n</a:t>
            </a:r>
            <a:r>
              <a:rPr lang="en-US" sz="2600" b="1" dirty="0" smtClean="0">
                <a:latin typeface="+mj-lt"/>
                <a:sym typeface="Wingdings"/>
              </a:rPr>
              <a:t>} </a:t>
            </a:r>
            <a:r>
              <a:rPr lang="en-US" sz="2600" dirty="0">
                <a:latin typeface="+mj-lt"/>
                <a:sym typeface="Wingdings"/>
              </a:rPr>
              <a:t>in </a:t>
            </a:r>
            <a:r>
              <a:rPr lang="en-US" sz="2600" b="1" dirty="0" smtClean="0">
                <a:latin typeface="+mj-lt"/>
                <a:sym typeface="Wingdings"/>
              </a:rPr>
              <a:t>R,</a:t>
            </a:r>
          </a:p>
          <a:p>
            <a:endParaRPr lang="en-US" sz="2600" b="1" u="sng" dirty="0">
              <a:latin typeface="+mj-lt"/>
              <a:sym typeface="Wingdings"/>
            </a:endParaRPr>
          </a:p>
          <a:p>
            <a:r>
              <a:rPr lang="en-US" sz="2600" dirty="0">
                <a:latin typeface="+mj-lt"/>
              </a:rPr>
              <a:t>The </a:t>
            </a:r>
            <a:r>
              <a:rPr lang="en-US" sz="2600" b="1" i="1" dirty="0">
                <a:latin typeface="+mj-lt"/>
              </a:rPr>
              <a:t>functional dependency</a:t>
            </a:r>
            <a:r>
              <a:rPr lang="en-US" sz="2600" dirty="0">
                <a:latin typeface="+mj-lt"/>
              </a:rPr>
              <a:t> </a:t>
            </a:r>
            <a:r>
              <a:rPr lang="en-US" sz="2600" b="1" dirty="0">
                <a:latin typeface="+mj-lt"/>
              </a:rPr>
              <a:t>A</a:t>
            </a:r>
            <a:r>
              <a:rPr lang="en-US" sz="2600" b="1" dirty="0">
                <a:latin typeface="+mj-lt"/>
                <a:sym typeface="Wingdings"/>
              </a:rPr>
              <a:t> B on R </a:t>
            </a:r>
            <a:r>
              <a:rPr lang="en-US" sz="2600" dirty="0">
                <a:latin typeface="+mj-lt"/>
                <a:sym typeface="Wingdings"/>
              </a:rPr>
              <a:t>holds if for </a:t>
            </a:r>
            <a:r>
              <a:rPr lang="en-US" sz="2600" b="1" i="1" dirty="0">
                <a:latin typeface="+mj-lt"/>
                <a:sym typeface="Wingdings"/>
              </a:rPr>
              <a:t>any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i</a:t>
            </a:r>
            <a:r>
              <a:rPr lang="en-US" sz="2600" dirty="0" err="1">
                <a:latin typeface="+mj-lt"/>
              </a:rPr>
              <a:t>,t</a:t>
            </a:r>
            <a:r>
              <a:rPr lang="en-US" sz="2600" baseline="-25000" dirty="0" err="1">
                <a:latin typeface="+mj-lt"/>
              </a:rPr>
              <a:t>j</a:t>
            </a:r>
            <a:r>
              <a:rPr lang="en-US" sz="2600" dirty="0">
                <a:latin typeface="+mj-lt"/>
              </a:rPr>
              <a:t> in R</a:t>
            </a:r>
            <a:r>
              <a:rPr lang="en-US" sz="2600" dirty="0" smtClean="0">
                <a:latin typeface="+mj-lt"/>
              </a:rPr>
              <a:t>:</a:t>
            </a:r>
          </a:p>
          <a:p>
            <a:endParaRPr lang="en-US" sz="2600" dirty="0">
              <a:latin typeface="+mj-lt"/>
            </a:endParaRPr>
          </a:p>
          <a:p>
            <a:r>
              <a:rPr lang="en-US" sz="2600" b="1" u="sng" dirty="0" smtClean="0">
                <a:latin typeface="+mj-lt"/>
              </a:rPr>
              <a:t>if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i</a:t>
            </a:r>
            <a:r>
              <a:rPr lang="en-US" sz="2600" dirty="0" smtClean="0">
                <a:latin typeface="+mj-lt"/>
              </a:rPr>
              <a:t>[A</a:t>
            </a:r>
            <a:r>
              <a:rPr lang="en-US" sz="2600" baseline="-25000" dirty="0" smtClean="0">
                <a:latin typeface="+mj-lt"/>
              </a:rPr>
              <a:t>1</a:t>
            </a:r>
            <a:r>
              <a:rPr lang="en-US" sz="2600" dirty="0">
                <a:latin typeface="+mj-lt"/>
              </a:rPr>
              <a:t>] =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j</a:t>
            </a:r>
            <a:r>
              <a:rPr lang="en-US" sz="2600" dirty="0">
                <a:latin typeface="+mj-lt"/>
              </a:rPr>
              <a:t>[A</a:t>
            </a:r>
            <a:r>
              <a:rPr lang="en-US" sz="2600" baseline="-25000" dirty="0">
                <a:latin typeface="+mj-lt"/>
              </a:rPr>
              <a:t>1</a:t>
            </a:r>
            <a:r>
              <a:rPr lang="en-US" sz="2600" dirty="0">
                <a:latin typeface="+mj-lt"/>
              </a:rPr>
              <a:t>] AND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i</a:t>
            </a:r>
            <a:r>
              <a:rPr lang="en-US" sz="2600" dirty="0">
                <a:latin typeface="+mj-lt"/>
              </a:rPr>
              <a:t>[A</a:t>
            </a:r>
            <a:r>
              <a:rPr lang="en-US" sz="2600" baseline="-25000" dirty="0">
                <a:latin typeface="+mj-lt"/>
              </a:rPr>
              <a:t>2</a:t>
            </a:r>
            <a:r>
              <a:rPr lang="en-US" sz="2600" dirty="0">
                <a:latin typeface="+mj-lt"/>
              </a:rPr>
              <a:t>]=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j</a:t>
            </a:r>
            <a:r>
              <a:rPr lang="en-US" sz="2600" dirty="0">
                <a:latin typeface="+mj-lt"/>
              </a:rPr>
              <a:t>[A</a:t>
            </a:r>
            <a:r>
              <a:rPr lang="en-US" sz="2600" baseline="-25000" dirty="0">
                <a:latin typeface="+mj-lt"/>
              </a:rPr>
              <a:t>2</a:t>
            </a:r>
            <a:r>
              <a:rPr lang="en-US" sz="2600" dirty="0">
                <a:latin typeface="+mj-lt"/>
              </a:rPr>
              <a:t>] AND … AND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i</a:t>
            </a:r>
            <a:r>
              <a:rPr lang="en-US" sz="2600" dirty="0">
                <a:latin typeface="+mj-lt"/>
              </a:rPr>
              <a:t>[A</a:t>
            </a:r>
            <a:r>
              <a:rPr lang="en-US" sz="2600" baseline="-25000" dirty="0">
                <a:latin typeface="+mj-lt"/>
              </a:rPr>
              <a:t>m</a:t>
            </a:r>
            <a:r>
              <a:rPr lang="en-US" sz="2600" dirty="0">
                <a:latin typeface="+mj-lt"/>
              </a:rPr>
              <a:t>] = </a:t>
            </a:r>
            <a:r>
              <a:rPr lang="en-US" sz="2600" dirty="0" err="1">
                <a:latin typeface="+mj-lt"/>
              </a:rPr>
              <a:t>t</a:t>
            </a:r>
            <a:r>
              <a:rPr lang="en-US" sz="2600" baseline="-25000" dirty="0" err="1">
                <a:latin typeface="+mj-lt"/>
              </a:rPr>
              <a:t>j</a:t>
            </a:r>
            <a:r>
              <a:rPr lang="en-US" sz="2600" dirty="0">
                <a:latin typeface="+mj-lt"/>
              </a:rPr>
              <a:t>[A</a:t>
            </a:r>
            <a:r>
              <a:rPr lang="en-US" sz="2600" baseline="-25000" dirty="0">
                <a:latin typeface="+mj-lt"/>
              </a:rPr>
              <a:t>m</a:t>
            </a:r>
            <a:r>
              <a:rPr lang="en-US" sz="2600" dirty="0" smtClean="0">
                <a:latin typeface="+mj-lt"/>
              </a:rPr>
              <a:t>]</a:t>
            </a:r>
          </a:p>
          <a:p>
            <a:endParaRPr lang="en-US" sz="2600" dirty="0">
              <a:latin typeface="+mj-lt"/>
            </a:endParaRPr>
          </a:p>
          <a:p>
            <a:r>
              <a:rPr lang="en-US" sz="2600" b="1" u="sng" dirty="0" smtClean="0">
                <a:latin typeface="+mj-lt"/>
              </a:rPr>
              <a:t>then</a:t>
            </a:r>
            <a:r>
              <a:rPr lang="en-US" sz="2600" b="1" dirty="0" smtClean="0">
                <a:latin typeface="+mj-lt"/>
              </a:rPr>
              <a:t> 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i</a:t>
            </a:r>
            <a:r>
              <a:rPr lang="en-US" sz="2600" dirty="0" smtClean="0">
                <a:latin typeface="+mj-lt"/>
              </a:rPr>
              <a:t>[B</a:t>
            </a:r>
            <a:r>
              <a:rPr lang="en-US" sz="2600" baseline="-25000" dirty="0" smtClean="0">
                <a:latin typeface="+mj-lt"/>
              </a:rPr>
              <a:t>1</a:t>
            </a:r>
            <a:r>
              <a:rPr lang="en-US" sz="2600" dirty="0" smtClean="0">
                <a:latin typeface="+mj-lt"/>
              </a:rPr>
              <a:t>] = 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j</a:t>
            </a:r>
            <a:r>
              <a:rPr lang="en-US" sz="2600" dirty="0" smtClean="0">
                <a:latin typeface="+mj-lt"/>
              </a:rPr>
              <a:t>[B</a:t>
            </a:r>
            <a:r>
              <a:rPr lang="en-US" sz="2600" baseline="-25000" dirty="0" smtClean="0">
                <a:latin typeface="+mj-lt"/>
              </a:rPr>
              <a:t>1</a:t>
            </a:r>
            <a:r>
              <a:rPr lang="en-US" sz="2600" dirty="0" smtClean="0">
                <a:latin typeface="+mj-lt"/>
              </a:rPr>
              <a:t>] AND 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i</a:t>
            </a:r>
            <a:r>
              <a:rPr lang="en-US" sz="2600" dirty="0" smtClean="0">
                <a:latin typeface="+mj-lt"/>
              </a:rPr>
              <a:t>[B</a:t>
            </a:r>
            <a:r>
              <a:rPr lang="en-US" sz="2600" baseline="-25000" dirty="0" smtClean="0">
                <a:latin typeface="+mj-lt"/>
              </a:rPr>
              <a:t>2</a:t>
            </a:r>
            <a:r>
              <a:rPr lang="en-US" sz="2600" dirty="0" smtClean="0">
                <a:latin typeface="+mj-lt"/>
              </a:rPr>
              <a:t>]=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j</a:t>
            </a:r>
            <a:r>
              <a:rPr lang="en-US" sz="2600" dirty="0" smtClean="0">
                <a:latin typeface="+mj-lt"/>
              </a:rPr>
              <a:t>[B</a:t>
            </a:r>
            <a:r>
              <a:rPr lang="en-US" sz="2600" baseline="-25000" dirty="0" smtClean="0">
                <a:latin typeface="+mj-lt"/>
              </a:rPr>
              <a:t>2</a:t>
            </a:r>
            <a:r>
              <a:rPr lang="en-US" sz="2600" dirty="0" smtClean="0">
                <a:latin typeface="+mj-lt"/>
              </a:rPr>
              <a:t>] AND … AND 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i</a:t>
            </a:r>
            <a:r>
              <a:rPr lang="en-US" sz="2600" dirty="0" smtClean="0">
                <a:latin typeface="+mj-lt"/>
              </a:rPr>
              <a:t>[</a:t>
            </a:r>
            <a:r>
              <a:rPr lang="en-US" sz="2600" dirty="0" err="1" smtClean="0">
                <a:latin typeface="+mj-lt"/>
              </a:rPr>
              <a:t>B</a:t>
            </a:r>
            <a:r>
              <a:rPr lang="en-US" sz="2600" baseline="-25000" dirty="0" err="1">
                <a:latin typeface="+mj-lt"/>
              </a:rPr>
              <a:t>n</a:t>
            </a:r>
            <a:r>
              <a:rPr lang="en-US" sz="2600" dirty="0" smtClean="0">
                <a:latin typeface="+mj-lt"/>
              </a:rPr>
              <a:t>] = </a:t>
            </a:r>
            <a:r>
              <a:rPr lang="en-US" sz="2600" dirty="0" err="1" smtClean="0">
                <a:latin typeface="+mj-lt"/>
              </a:rPr>
              <a:t>t</a:t>
            </a:r>
            <a:r>
              <a:rPr lang="en-US" sz="2600" baseline="-25000" dirty="0" err="1" smtClean="0">
                <a:latin typeface="+mj-lt"/>
              </a:rPr>
              <a:t>j</a:t>
            </a:r>
            <a:r>
              <a:rPr lang="en-US" sz="2600" dirty="0" smtClean="0">
                <a:latin typeface="+mj-lt"/>
              </a:rPr>
              <a:t>[</a:t>
            </a:r>
            <a:r>
              <a:rPr lang="en-US" sz="2600" dirty="0" err="1" smtClean="0">
                <a:latin typeface="+mj-lt"/>
              </a:rPr>
              <a:t>B</a:t>
            </a:r>
            <a:r>
              <a:rPr lang="en-US" sz="2600" baseline="-25000" dirty="0" err="1">
                <a:latin typeface="+mj-lt"/>
              </a:rPr>
              <a:t>n</a:t>
            </a:r>
            <a:r>
              <a:rPr lang="en-US" sz="2600" dirty="0" smtClean="0">
                <a:latin typeface="+mj-lt"/>
              </a:rPr>
              <a:t>]</a:t>
            </a:r>
            <a:endParaRPr lang="en-US" sz="2600" dirty="0">
              <a:latin typeface="+mj-lt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222915"/>
              </p:ext>
            </p:extLst>
          </p:nvPr>
        </p:nvGraphicFramePr>
        <p:xfrm>
          <a:off x="838199" y="2211684"/>
          <a:ext cx="54864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  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r>
                        <a:rPr lang="en-US" b="1" baseline="-25000" dirty="0" smtClean="0"/>
                        <a:t>m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…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B</a:t>
                      </a:r>
                      <a:r>
                        <a:rPr lang="en-US" b="1" baseline="-25000" dirty="0" err="1" smtClean="0"/>
                        <a:t>n</a:t>
                      </a:r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39019" y="2938163"/>
            <a:ext cx="59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aseline="-25000" dirty="0" err="1"/>
              <a:t>i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239019" y="3702768"/>
            <a:ext cx="59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aseline="-25000" dirty="0" err="1"/>
              <a:t>j</a:t>
            </a:r>
            <a:endParaRPr lang="en-US" baseline="-25000" dirty="0"/>
          </a:p>
        </p:txBody>
      </p:sp>
      <p:sp>
        <p:nvSpPr>
          <p:cNvPr id="10" name="Left Bracket 9"/>
          <p:cNvSpPr/>
          <p:nvPr/>
        </p:nvSpPr>
        <p:spPr>
          <a:xfrm rot="16200000">
            <a:off x="2164188" y="3808342"/>
            <a:ext cx="390770" cy="1758461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91465" y="5032750"/>
            <a:ext cx="2038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If t1,t2 agree </a:t>
            </a:r>
            <a:r>
              <a:rPr lang="en-US" dirty="0" smtClean="0"/>
              <a:t>here..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389887" y="2860423"/>
            <a:ext cx="1940095" cy="1275685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40022" y="5045749"/>
            <a:ext cx="2534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…they also </a:t>
            </a:r>
            <a:r>
              <a:rPr lang="en-US" dirty="0"/>
              <a:t>agree here!</a:t>
            </a:r>
          </a:p>
        </p:txBody>
      </p:sp>
      <p:sp>
        <p:nvSpPr>
          <p:cNvPr id="18" name="Left Bracket 17"/>
          <p:cNvSpPr/>
          <p:nvPr/>
        </p:nvSpPr>
        <p:spPr>
          <a:xfrm rot="16200000">
            <a:off x="4612285" y="3872161"/>
            <a:ext cx="390770" cy="1758461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3837984" y="2860423"/>
            <a:ext cx="1938943" cy="1287401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3224018" y="3271425"/>
            <a:ext cx="821684" cy="465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Normal forms &amp; functional dependencies</a:t>
            </a:r>
            <a:endParaRPr lang="en-US" dirty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ACTIVITY: Finding FDs</a:t>
            </a: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Finding functional dependencies</a:t>
            </a: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Closures, </a:t>
            </a:r>
            <a:r>
              <a:rPr lang="en-US" dirty="0" err="1" smtClean="0">
                <a:latin typeface="+mj-lt"/>
              </a:rPr>
              <a:t>superkeys</a:t>
            </a:r>
            <a:r>
              <a:rPr lang="en-US" dirty="0" smtClean="0">
                <a:latin typeface="+mj-lt"/>
              </a:rPr>
              <a:t> &amp; keys</a:t>
            </a:r>
          </a:p>
          <a:p>
            <a:pPr lvl="1"/>
            <a:r>
              <a:rPr lang="en-US" dirty="0" smtClean="0">
                <a:latin typeface="+mj-lt"/>
              </a:rPr>
              <a:t>ACTIVITY: The key or a key?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A6B5-0D7C-48A8-B49A-953CF10F77E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4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FDs for Relational Schema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High-level idea: </a:t>
            </a:r>
            <a:r>
              <a:rPr lang="en-US" b="1" dirty="0" smtClean="0"/>
              <a:t>why do we care about FDs?</a:t>
            </a:r>
          </a:p>
          <a:p>
            <a:pPr lvl="1"/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Start with some relational </a:t>
            </a:r>
            <a:r>
              <a:rPr lang="en-US" i="1" dirty="0" smtClean="0"/>
              <a:t>schema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Find out its </a:t>
            </a:r>
            <a:r>
              <a:rPr lang="en-US" i="1" dirty="0" smtClean="0"/>
              <a:t>functional dependencies (FDs)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these to </a:t>
            </a:r>
            <a:r>
              <a:rPr lang="en-US" i="1" dirty="0" smtClean="0"/>
              <a:t>design a better schema</a:t>
            </a:r>
            <a:endParaRPr lang="en-US" dirty="0"/>
          </a:p>
          <a:p>
            <a:pPr marL="1428750" lvl="2" indent="-514350">
              <a:buFont typeface="+mj-lt"/>
              <a:buAutoNum type="arabicPeriod"/>
            </a:pPr>
            <a:r>
              <a:rPr lang="en-US" dirty="0"/>
              <a:t>O</a:t>
            </a:r>
            <a:r>
              <a:rPr lang="en-US" dirty="0" smtClean="0"/>
              <a:t>ne which minimizes the possibility of anomalies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Dependencies as Constraints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703483"/>
              </p:ext>
            </p:extLst>
          </p:nvPr>
        </p:nvGraphicFramePr>
        <p:xfrm>
          <a:off x="7048826" y="2018982"/>
          <a:ext cx="4304974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63191" y="4938076"/>
            <a:ext cx="3282761" cy="12926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Note: </a:t>
            </a:r>
            <a:r>
              <a:rPr lang="en-US" sz="2600" dirty="0">
                <a:latin typeface="+mj-lt"/>
              </a:rPr>
              <a:t>The FD {Course} -&gt; {Room} </a:t>
            </a:r>
            <a:r>
              <a:rPr lang="en-US" sz="2600" b="1" i="1" dirty="0" smtClean="0">
                <a:latin typeface="+mj-lt"/>
              </a:rPr>
              <a:t>holds on this instance</a:t>
            </a:r>
            <a:endParaRPr lang="en-US" sz="2600" b="1" i="1" dirty="0">
              <a:latin typeface="+mj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393886"/>
            <a:ext cx="5215128" cy="4006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A </a:t>
            </a:r>
            <a:r>
              <a:rPr lang="en-US" b="1" dirty="0" smtClean="0"/>
              <a:t>functional dependency </a:t>
            </a:r>
            <a:r>
              <a:rPr lang="en-US" dirty="0" smtClean="0"/>
              <a:t>is a form of </a:t>
            </a:r>
            <a:r>
              <a:rPr lang="en-US" b="1" dirty="0" smtClean="0"/>
              <a:t>constraint</a:t>
            </a:r>
            <a:r>
              <a:rPr lang="en-US" dirty="0" smtClean="0"/>
              <a:t> </a:t>
            </a:r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Holds</a:t>
            </a:r>
            <a:r>
              <a:rPr lang="en-US" dirty="0" smtClean="0"/>
              <a:t> on some instances not others.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Part of the schema, helps define a valid </a:t>
            </a:r>
            <a:r>
              <a:rPr lang="en-US" i="1" dirty="0" smtClean="0"/>
              <a:t>instance</a:t>
            </a:r>
            <a:r>
              <a:rPr lang="en-US" dirty="0" smtClean="0"/>
              <a:t>.</a:t>
            </a:r>
          </a:p>
          <a:p>
            <a:pPr marL="457200" lvl="1" indent="0">
              <a:buFont typeface="Arial"/>
              <a:buNone/>
            </a:pPr>
            <a:endParaRPr lang="en-US" b="1" dirty="0" smtClean="0"/>
          </a:p>
          <a:p>
            <a:pPr marL="0" indent="0">
              <a:buFont typeface="Arial"/>
              <a:buNone/>
            </a:pPr>
            <a:endParaRPr lang="en-US" dirty="0" smtClean="0">
              <a:sym typeface="Wingdings"/>
            </a:endParaRP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12906" y="5815239"/>
            <a:ext cx="606571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Recall</a:t>
            </a:r>
            <a:r>
              <a:rPr lang="en-US" sz="2400" i="1" dirty="0">
                <a:latin typeface="+mj-lt"/>
              </a:rPr>
              <a:t>: an </a:t>
            </a:r>
            <a:r>
              <a:rPr lang="en-US" sz="2400" b="1" i="1" u="sng" dirty="0">
                <a:latin typeface="+mj-lt"/>
              </a:rPr>
              <a:t>instance</a:t>
            </a:r>
            <a:r>
              <a:rPr lang="en-US" sz="2400" i="1" dirty="0">
                <a:latin typeface="+mj-lt"/>
              </a:rPr>
              <a:t> of a schema is a </a:t>
            </a:r>
            <a:r>
              <a:rPr lang="en-US" sz="2400" i="1" dirty="0" err="1">
                <a:latin typeface="+mj-lt"/>
              </a:rPr>
              <a:t>multiset</a:t>
            </a:r>
            <a:r>
              <a:rPr lang="en-US" sz="2400" i="1" dirty="0">
                <a:latin typeface="+mj-lt"/>
              </a:rPr>
              <a:t> of tuples conforming to </a:t>
            </a:r>
            <a:r>
              <a:rPr lang="en-US" sz="2400" i="1" dirty="0" smtClean="0">
                <a:latin typeface="+mj-lt"/>
              </a:rPr>
              <a:t>that schema</a:t>
            </a:r>
            <a:r>
              <a:rPr lang="en-US" sz="2400" i="1" dirty="0">
                <a:latin typeface="+mj-lt"/>
              </a:rPr>
              <a:t>, </a:t>
            </a:r>
            <a:r>
              <a:rPr lang="en-US" sz="2400" b="1" i="1" dirty="0">
                <a:latin typeface="+mj-lt"/>
              </a:rPr>
              <a:t>i.e</a:t>
            </a:r>
            <a:r>
              <a:rPr lang="en-US" sz="2400" b="1" i="1" dirty="0" smtClean="0">
                <a:latin typeface="+mj-lt"/>
              </a:rPr>
              <a:t>., </a:t>
            </a:r>
            <a:r>
              <a:rPr lang="en-US" sz="2400" b="1" i="1" dirty="0">
                <a:latin typeface="+mj-lt"/>
              </a:rPr>
              <a:t>a table</a:t>
            </a:r>
          </a:p>
        </p:txBody>
      </p:sp>
    </p:spTree>
    <p:extLst>
      <p:ext uri="{BB962C8B-B14F-4D97-AF65-F5344CB8AC3E}">
        <p14:creationId xmlns:p14="http://schemas.microsoft.com/office/powerpoint/2010/main" val="209512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Dependencies as Constraints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703483"/>
              </p:ext>
            </p:extLst>
          </p:nvPr>
        </p:nvGraphicFramePr>
        <p:xfrm>
          <a:off x="7048826" y="2018982"/>
          <a:ext cx="4304974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63191" y="4938076"/>
            <a:ext cx="3590609" cy="16927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However, cannot </a:t>
            </a:r>
            <a:r>
              <a:rPr lang="en-US" sz="2600" i="1" dirty="0" smtClean="0">
                <a:latin typeface="+mj-lt"/>
              </a:rPr>
              <a:t>prove </a:t>
            </a:r>
            <a:r>
              <a:rPr lang="en-US" sz="2600" dirty="0" smtClean="0">
                <a:latin typeface="+mj-lt"/>
              </a:rPr>
              <a:t>that the </a:t>
            </a:r>
            <a:r>
              <a:rPr lang="en-US" sz="2600" dirty="0">
                <a:latin typeface="+mj-lt"/>
              </a:rPr>
              <a:t>FD {Course} -&gt; {Room} </a:t>
            </a:r>
            <a:r>
              <a:rPr lang="en-US" sz="2600" dirty="0" smtClean="0">
                <a:latin typeface="+mj-lt"/>
              </a:rPr>
              <a:t>is </a:t>
            </a:r>
            <a:r>
              <a:rPr lang="en-US" sz="2600" b="1" i="1" dirty="0" smtClean="0">
                <a:latin typeface="+mj-lt"/>
              </a:rPr>
              <a:t>part of the schema</a:t>
            </a:r>
            <a:endParaRPr lang="en-US" sz="2600" dirty="0">
              <a:latin typeface="+mj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690688"/>
            <a:ext cx="5215128" cy="4710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Note that: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You </a:t>
            </a:r>
            <a:r>
              <a:rPr lang="en-US" dirty="0"/>
              <a:t>can check if an FD is </a:t>
            </a:r>
            <a:r>
              <a:rPr lang="en-US" b="1" dirty="0"/>
              <a:t>violated</a:t>
            </a:r>
            <a:r>
              <a:rPr lang="en-US" dirty="0"/>
              <a:t> by examining a single instance;</a:t>
            </a:r>
          </a:p>
          <a:p>
            <a:pPr marL="457200" indent="-457200">
              <a:buFont typeface="Arial" charset="0"/>
              <a:buChar char="•"/>
            </a:pPr>
            <a:endParaRPr lang="en-US" dirty="0"/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However, you </a:t>
            </a:r>
            <a:r>
              <a:rPr lang="en-US" b="1" dirty="0"/>
              <a:t>cannot prove</a:t>
            </a:r>
            <a:r>
              <a:rPr lang="en-US" dirty="0"/>
              <a:t> that an FD is part of the schema by examining a single instance. 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i="1" dirty="0"/>
              <a:t>This would require checking every valid instance</a:t>
            </a:r>
          </a:p>
          <a:p>
            <a:pPr marL="0" indent="0">
              <a:buFont typeface="Arial"/>
              <a:buNone/>
            </a:pPr>
            <a:endParaRPr lang="en-US" dirty="0" smtClean="0">
              <a:sym typeface="Wingdings"/>
            </a:endParaRP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9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60CA-56B3-FF4A-997F-6A421DC88797}" type="slidenum">
              <a:rPr lang="en-US"/>
              <a:pPr/>
              <a:t>23</a:t>
            </a:fld>
            <a:endParaRPr lang="en-US"/>
          </a:p>
        </p:txBody>
      </p:sp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1939925" y="1533525"/>
            <a:ext cx="8093374" cy="962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An FD is a constraint which </a:t>
            </a:r>
            <a:r>
              <a:rPr lang="en-US" sz="2800" u="sng" dirty="0"/>
              <a:t>holds</a:t>
            </a:r>
            <a:r>
              <a:rPr lang="en-US" sz="2800" dirty="0"/>
              <a:t>, or </a:t>
            </a:r>
            <a:r>
              <a:rPr lang="en-US" sz="2800" u="sng" dirty="0"/>
              <a:t>does not hold</a:t>
            </a:r>
            <a:r>
              <a:rPr lang="en-US" sz="2800" dirty="0"/>
              <a:t> on an </a:t>
            </a:r>
            <a:r>
              <a:rPr lang="en-US" sz="2800" dirty="0" smtClean="0"/>
              <a:t>instance:</a:t>
            </a:r>
            <a:endParaRPr lang="en-US" sz="2800" dirty="0"/>
          </a:p>
        </p:txBody>
      </p:sp>
      <p:graphicFrame>
        <p:nvGraphicFramePr>
          <p:cNvPr id="32358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610395"/>
              </p:ext>
            </p:extLst>
          </p:nvPr>
        </p:nvGraphicFramePr>
        <p:xfrm>
          <a:off x="2671912" y="2579832"/>
          <a:ext cx="6629400" cy="2590800"/>
        </p:xfrm>
        <a:graphic>
          <a:graphicData uri="http://schemas.openxmlformats.org/drawingml/2006/table">
            <a:tbl>
              <a:tblPr/>
              <a:tblGrid>
                <a:gridCol w="1657350"/>
                <a:gridCol w="1657350"/>
                <a:gridCol w="1657350"/>
                <a:gridCol w="16573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EmpID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Phone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E0045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Clerk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E3542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Mike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E1111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E9999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15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2BEC-9D06-BE4B-A2C5-7F502B174E52}" type="slidenum">
              <a:rPr lang="en-US"/>
              <a:pPr/>
              <a:t>24</a:t>
            </a:fld>
            <a:endParaRPr lang="en-US"/>
          </a:p>
        </p:txBody>
      </p:sp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3194050" y="2319339"/>
            <a:ext cx="1525588" cy="1587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4729164" y="2319339"/>
            <a:ext cx="9525" cy="1587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3" name="Rectangle 5"/>
          <p:cNvSpPr>
            <a:spLocks noChangeArrowheads="1"/>
          </p:cNvSpPr>
          <p:nvPr/>
        </p:nvSpPr>
        <p:spPr bwMode="auto">
          <a:xfrm>
            <a:off x="4719639" y="2319339"/>
            <a:ext cx="9525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4" name="Rectangle 6"/>
          <p:cNvSpPr>
            <a:spLocks noChangeArrowheads="1"/>
          </p:cNvSpPr>
          <p:nvPr/>
        </p:nvSpPr>
        <p:spPr bwMode="auto">
          <a:xfrm>
            <a:off x="4738688" y="2319339"/>
            <a:ext cx="1295400" cy="1587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5" name="Rectangle 7"/>
          <p:cNvSpPr>
            <a:spLocks noChangeArrowheads="1"/>
          </p:cNvSpPr>
          <p:nvPr/>
        </p:nvSpPr>
        <p:spPr bwMode="auto">
          <a:xfrm>
            <a:off x="6034089" y="2319339"/>
            <a:ext cx="7937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6" name="Rectangle 8"/>
          <p:cNvSpPr>
            <a:spLocks noChangeArrowheads="1"/>
          </p:cNvSpPr>
          <p:nvPr/>
        </p:nvSpPr>
        <p:spPr bwMode="auto">
          <a:xfrm>
            <a:off x="7391400" y="2319339"/>
            <a:ext cx="7938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7" name="Rectangle 9"/>
          <p:cNvSpPr>
            <a:spLocks noChangeArrowheads="1"/>
          </p:cNvSpPr>
          <p:nvPr/>
        </p:nvSpPr>
        <p:spPr bwMode="auto">
          <a:xfrm>
            <a:off x="6034089" y="2319339"/>
            <a:ext cx="7937" cy="466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8" name="Rectangle 10"/>
          <p:cNvSpPr>
            <a:spLocks noChangeArrowheads="1"/>
          </p:cNvSpPr>
          <p:nvPr/>
        </p:nvSpPr>
        <p:spPr bwMode="auto">
          <a:xfrm>
            <a:off x="3194050" y="2805114"/>
            <a:ext cx="1525588" cy="1587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19" name="Rectangle 11"/>
          <p:cNvSpPr>
            <a:spLocks noChangeArrowheads="1"/>
          </p:cNvSpPr>
          <p:nvPr/>
        </p:nvSpPr>
        <p:spPr bwMode="auto">
          <a:xfrm>
            <a:off x="4729164" y="2805114"/>
            <a:ext cx="9525" cy="1587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0" name="Rectangle 12"/>
          <p:cNvSpPr>
            <a:spLocks noChangeArrowheads="1"/>
          </p:cNvSpPr>
          <p:nvPr/>
        </p:nvSpPr>
        <p:spPr bwMode="auto">
          <a:xfrm>
            <a:off x="4719639" y="2805114"/>
            <a:ext cx="9525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1" name="Rectangle 13"/>
          <p:cNvSpPr>
            <a:spLocks noChangeArrowheads="1"/>
          </p:cNvSpPr>
          <p:nvPr/>
        </p:nvSpPr>
        <p:spPr bwMode="auto">
          <a:xfrm>
            <a:off x="4738688" y="2805114"/>
            <a:ext cx="1295400" cy="1587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2" name="Rectangle 14"/>
          <p:cNvSpPr>
            <a:spLocks noChangeArrowheads="1"/>
          </p:cNvSpPr>
          <p:nvPr/>
        </p:nvSpPr>
        <p:spPr bwMode="auto">
          <a:xfrm>
            <a:off x="6034089" y="2805114"/>
            <a:ext cx="7937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3" name="Rectangle 15"/>
          <p:cNvSpPr>
            <a:spLocks noChangeArrowheads="1"/>
          </p:cNvSpPr>
          <p:nvPr/>
        </p:nvSpPr>
        <p:spPr bwMode="auto">
          <a:xfrm>
            <a:off x="7391400" y="2805114"/>
            <a:ext cx="7938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4" name="Rectangle 16"/>
          <p:cNvSpPr>
            <a:spLocks noChangeArrowheads="1"/>
          </p:cNvSpPr>
          <p:nvPr/>
        </p:nvSpPr>
        <p:spPr bwMode="auto">
          <a:xfrm>
            <a:off x="6034089" y="2806701"/>
            <a:ext cx="7937" cy="466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5" name="Rectangle 17"/>
          <p:cNvSpPr>
            <a:spLocks noChangeArrowheads="1"/>
          </p:cNvSpPr>
          <p:nvPr/>
        </p:nvSpPr>
        <p:spPr bwMode="auto">
          <a:xfrm>
            <a:off x="6034089" y="3273426"/>
            <a:ext cx="79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6" name="Rectangle 18"/>
          <p:cNvSpPr>
            <a:spLocks noChangeArrowheads="1"/>
          </p:cNvSpPr>
          <p:nvPr/>
        </p:nvSpPr>
        <p:spPr bwMode="auto">
          <a:xfrm>
            <a:off x="6034089" y="3282951"/>
            <a:ext cx="7937" cy="466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7" name="Rectangle 19"/>
          <p:cNvSpPr>
            <a:spLocks noChangeArrowheads="1"/>
          </p:cNvSpPr>
          <p:nvPr/>
        </p:nvSpPr>
        <p:spPr bwMode="auto">
          <a:xfrm>
            <a:off x="6034089" y="3749676"/>
            <a:ext cx="79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8" name="Rectangle 20"/>
          <p:cNvSpPr>
            <a:spLocks noChangeArrowheads="1"/>
          </p:cNvSpPr>
          <p:nvPr/>
        </p:nvSpPr>
        <p:spPr bwMode="auto">
          <a:xfrm>
            <a:off x="6034089" y="3759201"/>
            <a:ext cx="7937" cy="4683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29" name="Rectangle 21"/>
          <p:cNvSpPr>
            <a:spLocks noChangeArrowheads="1"/>
          </p:cNvSpPr>
          <p:nvPr/>
        </p:nvSpPr>
        <p:spPr bwMode="auto">
          <a:xfrm>
            <a:off x="3176588" y="4227514"/>
            <a:ext cx="174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0" name="Rectangle 22"/>
          <p:cNvSpPr>
            <a:spLocks noChangeArrowheads="1"/>
          </p:cNvSpPr>
          <p:nvPr/>
        </p:nvSpPr>
        <p:spPr bwMode="auto">
          <a:xfrm>
            <a:off x="3194050" y="4227514"/>
            <a:ext cx="152558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1" name="Rectangle 23"/>
          <p:cNvSpPr>
            <a:spLocks noChangeArrowheads="1"/>
          </p:cNvSpPr>
          <p:nvPr/>
        </p:nvSpPr>
        <p:spPr bwMode="auto">
          <a:xfrm>
            <a:off x="4719639" y="4227514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2" name="Rectangle 24"/>
          <p:cNvSpPr>
            <a:spLocks noChangeArrowheads="1"/>
          </p:cNvSpPr>
          <p:nvPr/>
        </p:nvSpPr>
        <p:spPr bwMode="auto">
          <a:xfrm>
            <a:off x="4729164" y="4227514"/>
            <a:ext cx="13049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3" name="Rectangle 25"/>
          <p:cNvSpPr>
            <a:spLocks noChangeArrowheads="1"/>
          </p:cNvSpPr>
          <p:nvPr/>
        </p:nvSpPr>
        <p:spPr bwMode="auto">
          <a:xfrm>
            <a:off x="6034089" y="4227514"/>
            <a:ext cx="79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4" name="Rectangle 26"/>
          <p:cNvSpPr>
            <a:spLocks noChangeArrowheads="1"/>
          </p:cNvSpPr>
          <p:nvPr/>
        </p:nvSpPr>
        <p:spPr bwMode="auto">
          <a:xfrm>
            <a:off x="6042026" y="4227514"/>
            <a:ext cx="13493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5" name="Rectangle 27"/>
          <p:cNvSpPr>
            <a:spLocks noChangeArrowheads="1"/>
          </p:cNvSpPr>
          <p:nvPr/>
        </p:nvSpPr>
        <p:spPr bwMode="auto">
          <a:xfrm>
            <a:off x="7391400" y="4227514"/>
            <a:ext cx="793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6" name="Rectangle 28"/>
          <p:cNvSpPr>
            <a:spLocks noChangeArrowheads="1"/>
          </p:cNvSpPr>
          <p:nvPr/>
        </p:nvSpPr>
        <p:spPr bwMode="auto">
          <a:xfrm>
            <a:off x="7399338" y="4227514"/>
            <a:ext cx="17065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7" name="Rectangle 29"/>
          <p:cNvSpPr>
            <a:spLocks noChangeArrowheads="1"/>
          </p:cNvSpPr>
          <p:nvPr/>
        </p:nvSpPr>
        <p:spPr bwMode="auto">
          <a:xfrm>
            <a:off x="9105901" y="4227514"/>
            <a:ext cx="174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39" name="Rectangle 31"/>
          <p:cNvSpPr>
            <a:spLocks noChangeArrowheads="1"/>
          </p:cNvSpPr>
          <p:nvPr/>
        </p:nvSpPr>
        <p:spPr bwMode="auto">
          <a:xfrm>
            <a:off x="4429903" y="5610882"/>
            <a:ext cx="3332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smtClean="0"/>
              <a:t>{Position}  </a:t>
            </a:r>
            <a:r>
              <a:rPr lang="en-US" sz="2800" smtClean="0">
                <a:sym typeface="Wingdings" charset="2"/>
              </a:rPr>
              <a:t></a:t>
            </a:r>
            <a:r>
              <a:rPr lang="en-US" sz="2800">
                <a:sym typeface="Wingdings" charset="2"/>
              </a:rPr>
              <a:t> </a:t>
            </a:r>
            <a:r>
              <a:rPr lang="en-US" sz="2800" smtClean="0">
                <a:sym typeface="Wingdings" charset="2"/>
              </a:rPr>
              <a:t>{</a:t>
            </a:r>
            <a:r>
              <a:rPr lang="en-US" sz="2800" smtClean="0"/>
              <a:t>Phone}</a:t>
            </a:r>
            <a:endParaRPr lang="en-US" sz="2800" dirty="0"/>
          </a:p>
        </p:txBody>
      </p:sp>
      <p:graphicFrame>
        <p:nvGraphicFramePr>
          <p:cNvPr id="324640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35723"/>
              </p:ext>
            </p:extLst>
          </p:nvPr>
        </p:nvGraphicFramePr>
        <p:xfrm>
          <a:off x="2710244" y="2014601"/>
          <a:ext cx="6629400" cy="2590800"/>
        </p:xfrm>
        <a:graphic>
          <a:graphicData uri="http://schemas.openxmlformats.org/drawingml/2006/table">
            <a:tbl>
              <a:tblPr/>
              <a:tblGrid>
                <a:gridCol w="1657350"/>
                <a:gridCol w="1657350"/>
                <a:gridCol w="1657350"/>
                <a:gridCol w="16573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EmpID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Phone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E0045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Clerk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E3542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Mike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  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sym typeface="Symbol" charset="2"/>
                        </a:rPr>
                        <a:t>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E1111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   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sym typeface="Symbol" charset="2"/>
                        </a:rPr>
                        <a:t>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E9999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5897879" y="2931192"/>
            <a:ext cx="3538729" cy="1275685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F8A-F28B-714D-8BF1-454F387264E7}" type="slidenum">
              <a:rPr lang="en-US"/>
              <a:pPr/>
              <a:t>25</a:t>
            </a:fld>
            <a:endParaRPr lang="en-US"/>
          </a:p>
        </p:txBody>
      </p:sp>
      <p:graphicFrame>
        <p:nvGraphicFramePr>
          <p:cNvPr id="325663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9227"/>
              </p:ext>
            </p:extLst>
          </p:nvPr>
        </p:nvGraphicFramePr>
        <p:xfrm>
          <a:off x="2781300" y="2042319"/>
          <a:ext cx="6629400" cy="2590800"/>
        </p:xfrm>
        <a:graphic>
          <a:graphicData uri="http://schemas.openxmlformats.org/drawingml/2006/table">
            <a:tbl>
              <a:tblPr/>
              <a:tblGrid>
                <a:gridCol w="1657350"/>
                <a:gridCol w="1657350"/>
                <a:gridCol w="1657350"/>
                <a:gridCol w="16573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EmpID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Phone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E0045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  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sym typeface="Symbol" charset="2"/>
                        </a:rPr>
                        <a:t>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Clerk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E3542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Mike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E1111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E9999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   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sym typeface="Symbol" charset="2"/>
                        </a:rPr>
                        <a:t>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5695" name="Rectangle 63"/>
          <p:cNvSpPr>
            <a:spLocks noChangeArrowheads="1"/>
          </p:cNvSpPr>
          <p:nvPr/>
        </p:nvSpPr>
        <p:spPr bwMode="auto">
          <a:xfrm>
            <a:off x="3743976" y="5257800"/>
            <a:ext cx="4617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7C80"/>
                </a:solidFill>
              </a:rPr>
              <a:t> </a:t>
            </a:r>
            <a:r>
              <a:rPr lang="en-US" sz="2800" dirty="0"/>
              <a:t>but </a:t>
            </a:r>
            <a:r>
              <a:rPr lang="en-US" sz="2800" i="1" dirty="0"/>
              <a:t>not</a:t>
            </a:r>
            <a:r>
              <a:rPr lang="en-US" sz="2800" dirty="0"/>
              <a:t> </a:t>
            </a:r>
            <a:r>
              <a:rPr lang="en-US" sz="2800" dirty="0" smtClean="0"/>
              <a:t>{Phone}  </a:t>
            </a:r>
            <a:r>
              <a:rPr lang="en-US" sz="2800" dirty="0">
                <a:sym typeface="Wingdings" charset="2"/>
              </a:rPr>
              <a:t></a:t>
            </a:r>
            <a:r>
              <a:rPr lang="en-US" sz="2800" dirty="0"/>
              <a:t>  </a:t>
            </a:r>
            <a:r>
              <a:rPr lang="en-US" sz="2800" dirty="0" smtClean="0"/>
              <a:t>{Position}</a:t>
            </a:r>
            <a:endParaRPr lang="en-US" sz="2800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943599" y="2467231"/>
            <a:ext cx="3593593" cy="660017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925311" y="4066176"/>
            <a:ext cx="3593593" cy="660017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0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392" y="707922"/>
            <a:ext cx="10515600" cy="1032695"/>
          </a:xfrm>
        </p:spPr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1959-B587-3B45-A9B3-C17F42F09305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8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61652"/>
              </p:ext>
            </p:extLst>
          </p:nvPr>
        </p:nvGraphicFramePr>
        <p:xfrm>
          <a:off x="449909" y="2009900"/>
          <a:ext cx="5646091" cy="3059398"/>
        </p:xfrm>
        <a:graphic>
          <a:graphicData uri="http://schemas.openxmlformats.org/drawingml/2006/table">
            <a:tbl>
              <a:tblPr/>
              <a:tblGrid>
                <a:gridCol w="1084724"/>
                <a:gridCol w="988828"/>
                <a:gridCol w="1275907"/>
                <a:gridCol w="1190846"/>
                <a:gridCol w="1105786"/>
              </a:tblGrid>
              <a:tr h="58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917673" y="1740617"/>
            <a:ext cx="4629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Find at least </a:t>
            </a:r>
            <a:r>
              <a:rPr lang="en-US" sz="2800" i="1" dirty="0" smtClean="0">
                <a:latin typeface="+mj-lt"/>
              </a:rPr>
              <a:t>three</a:t>
            </a:r>
            <a:r>
              <a:rPr lang="en-US" sz="2800" dirty="0" smtClean="0">
                <a:latin typeface="+mj-lt"/>
              </a:rPr>
              <a:t> FDs which hold on this instance:</a:t>
            </a:r>
            <a:endParaRPr lang="en-US" sz="2800" dirty="0">
              <a:latin typeface="+mj-lt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917673" y="2939434"/>
            <a:ext cx="3087565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    }</a:t>
            </a:r>
            <a:r>
              <a:rPr lang="en-US" sz="2400" dirty="0" smtClean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  <a:sym typeface="Wingdings" charset="2"/>
              </a:rPr>
              <a:t></a:t>
            </a:r>
            <a:r>
              <a:rPr lang="en-US" sz="2400" dirty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    }</a:t>
            </a:r>
          </a:p>
          <a:p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    }</a:t>
            </a:r>
            <a:r>
              <a:rPr lang="en-US" sz="2400" dirty="0" smtClean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  <a:sym typeface="Wingdings" charset="2"/>
              </a:rPr>
              <a:t></a:t>
            </a:r>
            <a:r>
              <a:rPr lang="en-US" sz="2400" dirty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    }</a:t>
            </a:r>
            <a:endParaRPr lang="en-US" sz="2400" dirty="0">
              <a:solidFill>
                <a:prstClr val="black"/>
              </a:solidFill>
              <a:latin typeface="Menlo" charset="0"/>
              <a:ea typeface="Menlo" charset="0"/>
              <a:cs typeface="Menlo" charset="0"/>
            </a:endParaRPr>
          </a:p>
          <a:p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    }</a:t>
            </a:r>
            <a:r>
              <a:rPr lang="en-US" sz="2400" dirty="0" smtClean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  <a:sym typeface="Wingdings" charset="2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  <a:sym typeface="Wingdings" charset="2"/>
              </a:rPr>
              <a:t></a:t>
            </a:r>
            <a:r>
              <a:rPr lang="en-US" sz="2400" dirty="0">
                <a:solidFill>
                  <a:prstClr val="black"/>
                </a:solidFill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    }</a:t>
            </a:r>
            <a:endParaRPr lang="en-US" sz="2400" dirty="0">
              <a:solidFill>
                <a:srgbClr val="C0504D"/>
              </a:solidFill>
              <a:latin typeface="Menlo" charset="0"/>
              <a:ea typeface="Menlo" charset="0"/>
              <a:cs typeface="Menl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1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/>
              <a:t>Normal forms &amp; functional dependencies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1959-B587-3B45-A9B3-C17F42F0930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8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661338"/>
            <a:ext cx="8610600" cy="88286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learn about in this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17578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Overview of design theory &amp; normal forms</a:t>
            </a:r>
          </a:p>
          <a:p>
            <a:pPr marL="514350" indent="-514350"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Data anomalies &amp; constraints</a:t>
            </a:r>
          </a:p>
          <a:p>
            <a:pPr marL="514350" indent="-514350"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Functional dependencies</a:t>
            </a:r>
            <a:endParaRPr lang="en-US" dirty="0">
              <a:latin typeface="+mj-lt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ACTIVITY: Finding FDs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A6B5-0D7C-48A8-B49A-953CF10F77E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6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theory is about how to represent your data to avoid </a:t>
            </a:r>
            <a:r>
              <a:rPr lang="en-US" b="1" i="1" dirty="0" smtClean="0"/>
              <a:t>anomalies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It is a mostly mechanical process</a:t>
            </a:r>
          </a:p>
          <a:p>
            <a:pPr lvl="1"/>
            <a:r>
              <a:rPr lang="en-US" dirty="0" smtClean="0"/>
              <a:t>Tools can carry out routine portions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We have a notebook implementing all algorithms!</a:t>
            </a:r>
          </a:p>
          <a:p>
            <a:pPr lvl="2"/>
            <a:r>
              <a:rPr lang="en-US" i="1" dirty="0" smtClean="0"/>
              <a:t>We’ll play with it in the activities!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1843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483"/>
          </a:xfrm>
        </p:spPr>
        <p:txBody>
          <a:bodyPr/>
          <a:lstStyle/>
          <a:p>
            <a:r>
              <a:rPr lang="en-US" u="sng" dirty="0" smtClean="0"/>
              <a:t>1</a:t>
            </a:r>
            <a:r>
              <a:rPr lang="en-US" u="sng" baseline="30000" dirty="0" smtClean="0"/>
              <a:t>st</a:t>
            </a:r>
            <a:r>
              <a:rPr lang="en-US" u="sng" dirty="0" smtClean="0"/>
              <a:t> Normal Form (1NF)</a:t>
            </a:r>
            <a:r>
              <a:rPr lang="en-US" dirty="0" smtClean="0"/>
              <a:t> = All tables are flat</a:t>
            </a:r>
          </a:p>
          <a:p>
            <a:endParaRPr lang="en-US" i="1" u="sng" dirty="0" smtClean="0"/>
          </a:p>
          <a:p>
            <a:r>
              <a:rPr lang="en-US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en-US" i="1" u="sng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nd</a:t>
            </a:r>
            <a:r>
              <a:rPr lang="en-US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Normal Form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= disused</a:t>
            </a:r>
          </a:p>
          <a:p>
            <a:endParaRPr lang="en-US" b="1" u="sng" dirty="0" smtClean="0"/>
          </a:p>
          <a:p>
            <a:r>
              <a:rPr lang="en-US" b="1" u="sng" dirty="0" smtClean="0"/>
              <a:t>Boyce-</a:t>
            </a:r>
            <a:r>
              <a:rPr lang="en-US" b="1" u="sng" dirty="0" err="1" smtClean="0"/>
              <a:t>Codd</a:t>
            </a:r>
            <a:r>
              <a:rPr lang="en-US" b="1" u="sng" dirty="0" smtClean="0"/>
              <a:t> Normal Form (BCNF)</a:t>
            </a:r>
          </a:p>
          <a:p>
            <a:endParaRPr lang="en-US" b="1" u="sng" dirty="0" smtClean="0"/>
          </a:p>
          <a:p>
            <a:r>
              <a:rPr lang="en-US" b="1" u="sng" dirty="0" smtClean="0"/>
              <a:t>3</a:t>
            </a:r>
            <a:r>
              <a:rPr lang="en-US" b="1" u="sng" baseline="30000" dirty="0" smtClean="0"/>
              <a:t>rd</a:t>
            </a:r>
            <a:r>
              <a:rPr lang="en-US" b="1" u="sng" dirty="0" smtClean="0"/>
              <a:t> Normal Form (3NF)</a:t>
            </a:r>
          </a:p>
          <a:p>
            <a:endParaRPr lang="en-US" i="1" dirty="0" smtClean="0"/>
          </a:p>
          <a:p>
            <a:r>
              <a:rPr lang="en-US" i="1" u="sng" dirty="0" smtClean="0"/>
              <a:t>4</a:t>
            </a:r>
            <a:r>
              <a:rPr lang="en-US" i="1" u="sng" baseline="30000" dirty="0" smtClean="0"/>
              <a:t>th </a:t>
            </a:r>
            <a:r>
              <a:rPr lang="en-US" i="1" u="sng" dirty="0" smtClean="0"/>
              <a:t>and 5</a:t>
            </a:r>
            <a:r>
              <a:rPr lang="en-US" i="1" u="sng" baseline="30000" dirty="0" smtClean="0"/>
              <a:t>th</a:t>
            </a:r>
            <a:r>
              <a:rPr lang="en-US" i="1" u="sng" dirty="0" smtClean="0"/>
              <a:t> Normal Forms</a:t>
            </a:r>
            <a:r>
              <a:rPr lang="en-US" i="1" dirty="0" smtClean="0"/>
              <a:t> = see text books</a:t>
            </a:r>
            <a:endParaRPr lang="en-US" i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502920" y="3273552"/>
            <a:ext cx="9290304" cy="2139696"/>
            <a:chOff x="502920" y="3273552"/>
            <a:chExt cx="9290304" cy="2139696"/>
          </a:xfrm>
        </p:grpSpPr>
        <p:sp>
          <p:nvSpPr>
            <p:cNvPr id="10" name="Rounded Rectangle 9"/>
            <p:cNvSpPr/>
            <p:nvPr/>
          </p:nvSpPr>
          <p:spPr>
            <a:xfrm>
              <a:off x="502920" y="3273552"/>
              <a:ext cx="9290304" cy="2139696"/>
            </a:xfrm>
            <a:prstGeom prst="round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Brace 6"/>
            <p:cNvSpPr/>
            <p:nvPr/>
          </p:nvSpPr>
          <p:spPr>
            <a:xfrm>
              <a:off x="6254496" y="3538728"/>
              <a:ext cx="374904" cy="1609344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39713" y="3373904"/>
              <a:ext cx="2862071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DB designs based on </a:t>
              </a:r>
              <a:r>
                <a:rPr lang="en-US" sz="2400" i="1" dirty="0" smtClean="0"/>
                <a:t>functional dependencies</a:t>
              </a:r>
              <a:r>
                <a:rPr lang="en-US" sz="2400" dirty="0" smtClean="0"/>
                <a:t>, intended to prevent data </a:t>
              </a:r>
              <a:r>
                <a:rPr lang="en-US" sz="2400" b="1" i="1" dirty="0" smtClean="0"/>
                <a:t>anomalies</a:t>
              </a:r>
              <a:endParaRPr lang="en-US" sz="2400" b="1" i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0128504" y="3743235"/>
            <a:ext cx="1700783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Our focus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00049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Normal Form (1NF)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674182"/>
              </p:ext>
            </p:extLst>
          </p:nvPr>
        </p:nvGraphicFramePr>
        <p:xfrm>
          <a:off x="1192992" y="1949768"/>
          <a:ext cx="4226820" cy="207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25725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Courses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{CS145,CS229}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{CS145,CS106}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…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…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30300" y="4474090"/>
            <a:ext cx="3152205" cy="61555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dirty="0">
                <a:latin typeface="+mj-lt"/>
              </a:rPr>
              <a:t>Violates 1NF.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27250" y="5875424"/>
            <a:ext cx="8212667" cy="615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+mj-lt"/>
              </a:rPr>
              <a:t>1NF Constraint</a:t>
            </a:r>
            <a:r>
              <a:rPr lang="en-US" sz="3400" b="1" dirty="0">
                <a:latin typeface="+mj-lt"/>
              </a:rPr>
              <a:t>: </a:t>
            </a:r>
            <a:r>
              <a:rPr lang="en-US" sz="3400" dirty="0">
                <a:latin typeface="+mj-lt"/>
              </a:rPr>
              <a:t>Types must be atomic!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169415"/>
              </p:ext>
            </p:extLst>
          </p:nvPr>
        </p:nvGraphicFramePr>
        <p:xfrm>
          <a:off x="6927689" y="1690688"/>
          <a:ext cx="3833446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21791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Courses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CS229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CS106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938570" y="4474090"/>
            <a:ext cx="1811683" cy="61555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400" dirty="0"/>
              <a:t>In 1</a:t>
            </a:r>
            <a:r>
              <a:rPr lang="en-US" sz="3400" baseline="30000" dirty="0"/>
              <a:t>st</a:t>
            </a:r>
            <a:r>
              <a:rPr lang="en-US" sz="3400" dirty="0"/>
              <a:t> NF</a:t>
            </a:r>
          </a:p>
        </p:txBody>
      </p:sp>
    </p:spTree>
    <p:extLst>
      <p:ext uri="{BB962C8B-B14F-4D97-AF65-F5344CB8AC3E}">
        <p14:creationId xmlns:p14="http://schemas.microsoft.com/office/powerpoint/2010/main" val="131570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218433"/>
            <a:ext cx="8229600" cy="1143000"/>
          </a:xfrm>
        </p:spPr>
        <p:txBody>
          <a:bodyPr/>
          <a:lstStyle/>
          <a:p>
            <a:r>
              <a:rPr lang="en-US" dirty="0" smtClean="0"/>
              <a:t>Data Anomalies &amp; Constraints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6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Constraints Prevent (some) </a:t>
            </a:r>
            <a:br>
              <a:rPr lang="en-US" dirty="0" smtClean="0"/>
            </a:br>
            <a:r>
              <a:rPr lang="en-US" dirty="0" smtClean="0"/>
              <a:t>Anomalies in the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839490"/>
              </p:ext>
            </p:extLst>
          </p:nvPr>
        </p:nvGraphicFramePr>
        <p:xfrm>
          <a:off x="3943513" y="2907831"/>
          <a:ext cx="4304974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4257"/>
                <a:gridCol w="1322101"/>
                <a:gridCol w="132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Student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Course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Room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Mary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Joe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CS145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B01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..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745795" y="3720327"/>
            <a:ext cx="318565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If </a:t>
            </a:r>
            <a:r>
              <a:rPr lang="en-US" sz="2400" dirty="0" smtClean="0">
                <a:latin typeface="+mj-lt"/>
              </a:rPr>
              <a:t>the </a:t>
            </a:r>
            <a:r>
              <a:rPr lang="en-US" sz="2400" dirty="0">
                <a:latin typeface="+mj-lt"/>
              </a:rPr>
              <a:t>course is in only one </a:t>
            </a:r>
            <a:r>
              <a:rPr lang="en-US" sz="2400" dirty="0" smtClean="0">
                <a:latin typeface="+mj-lt"/>
              </a:rPr>
              <a:t>room, e.g., one section, the table </a:t>
            </a:r>
            <a:r>
              <a:rPr lang="en-US" sz="2400" dirty="0">
                <a:latin typeface="+mj-lt"/>
              </a:rPr>
              <a:t>contains </a:t>
            </a:r>
            <a:r>
              <a:rPr lang="en-US" sz="2400" b="1" i="1" u="sng" dirty="0">
                <a:latin typeface="+mj-lt"/>
              </a:rPr>
              <a:t>redundant</a:t>
            </a:r>
            <a:r>
              <a:rPr lang="en-US" sz="2400" dirty="0">
                <a:latin typeface="+mj-lt"/>
              </a:rPr>
              <a:t> information!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62736" y="2053038"/>
            <a:ext cx="6466527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A poorly designed database causes </a:t>
            </a:r>
            <a:r>
              <a:rPr lang="en-US" sz="2600" b="1" i="1" dirty="0">
                <a:latin typeface="+mj-lt"/>
              </a:rPr>
              <a:t>anomalies</a:t>
            </a:r>
            <a:r>
              <a:rPr lang="en-US" sz="2600" dirty="0">
                <a:latin typeface="+mj-lt"/>
              </a:rPr>
              <a:t>: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894576" y="2734056"/>
            <a:ext cx="1444752" cy="2478024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9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4762</TotalTime>
  <Words>1167</Words>
  <Application>Microsoft Office PowerPoint</Application>
  <PresentationFormat>Widescreen</PresentationFormat>
  <Paragraphs>392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Menlo</vt:lpstr>
      <vt:lpstr>Symbol</vt:lpstr>
      <vt:lpstr>Times New Roman</vt:lpstr>
      <vt:lpstr>Wingdings</vt:lpstr>
      <vt:lpstr>Office Theme</vt:lpstr>
      <vt:lpstr>Lectures 12: Design Theory I</vt:lpstr>
      <vt:lpstr>Today’s Lecture</vt:lpstr>
      <vt:lpstr>1. Normal forms &amp; functional dependencies</vt:lpstr>
      <vt:lpstr>What you will learn about in this section</vt:lpstr>
      <vt:lpstr>Design Theory</vt:lpstr>
      <vt:lpstr>Normal Forms</vt:lpstr>
      <vt:lpstr>1st Normal Form (1NF)</vt:lpstr>
      <vt:lpstr>Data Anomalies &amp; Constraints</vt:lpstr>
      <vt:lpstr>Constraints Prevent (some)  Anomalies in the Data</vt:lpstr>
      <vt:lpstr>Constraints Prevent (some)  Anomalies in the Data</vt:lpstr>
      <vt:lpstr>Constraints Prevent (some)  Anomalies in the Data</vt:lpstr>
      <vt:lpstr>Constraints Prevent (some)  Anomalies in the Data</vt:lpstr>
      <vt:lpstr>Constraints Prevent (some)  Anomalies in the Data</vt:lpstr>
      <vt:lpstr>Functional Dependencies</vt:lpstr>
      <vt:lpstr>Functional Dependency</vt:lpstr>
      <vt:lpstr>A Picture Of FDs</vt:lpstr>
      <vt:lpstr>A Picture Of FDs</vt:lpstr>
      <vt:lpstr>A Picture Of FDs</vt:lpstr>
      <vt:lpstr>A Picture Of FDs</vt:lpstr>
      <vt:lpstr>FDs for Relational Schema Design</vt:lpstr>
      <vt:lpstr>Functional Dependencies as Constraints</vt:lpstr>
      <vt:lpstr>Functional Dependencies as Constraints</vt:lpstr>
      <vt:lpstr>More Examples</vt:lpstr>
      <vt:lpstr>More Examples</vt:lpstr>
      <vt:lpstr>More Examples</vt:lpstr>
      <vt:lpstr>ACTIVITY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The ER Model</dc:title>
  <dc:creator>Alex Ratner</dc:creator>
  <cp:lastModifiedBy>Xiannong Meng</cp:lastModifiedBy>
  <cp:revision>347</cp:revision>
  <dcterms:created xsi:type="dcterms:W3CDTF">2015-09-18T05:48:25Z</dcterms:created>
  <dcterms:modified xsi:type="dcterms:W3CDTF">2018-02-19T16:13:16Z</dcterms:modified>
</cp:coreProperties>
</file>