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367" r:id="rId2"/>
    <p:sldId id="516" r:id="rId3"/>
    <p:sldId id="517" r:id="rId4"/>
    <p:sldId id="387" r:id="rId5"/>
    <p:sldId id="478" r:id="rId6"/>
    <p:sldId id="390" r:id="rId7"/>
    <p:sldId id="479" r:id="rId8"/>
    <p:sldId id="480" r:id="rId9"/>
    <p:sldId id="392" r:id="rId10"/>
    <p:sldId id="391" r:id="rId11"/>
    <p:sldId id="482" r:id="rId12"/>
    <p:sldId id="394" r:id="rId13"/>
    <p:sldId id="395" r:id="rId14"/>
    <p:sldId id="396" r:id="rId15"/>
    <p:sldId id="398" r:id="rId16"/>
    <p:sldId id="400" r:id="rId17"/>
    <p:sldId id="401" r:id="rId18"/>
    <p:sldId id="483" r:id="rId19"/>
    <p:sldId id="484" r:id="rId20"/>
    <p:sldId id="48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27" autoAdjust="0"/>
    <p:restoredTop sz="93806"/>
  </p:normalViewPr>
  <p:slideViewPr>
    <p:cSldViewPr snapToGrid="0" snapToObjects="1">
      <p:cViewPr varScale="1">
        <p:scale>
          <a:sx n="82" d="100"/>
          <a:sy n="82" d="100"/>
        </p:scale>
        <p:origin x="186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B99DE-D43D-8F40-BB2B-C87FB37B3B64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FB9FA-6C0A-B04C-8A7E-9DB303EFE2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9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5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455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4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6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8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0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2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4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2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1817B-4AAF-0040-9060-2F9962E6E12E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1817B-4AAF-0040-9060-2F9962E6E12E}" type="datetimeFigureOut">
              <a:rPr lang="en-US" smtClean="0"/>
              <a:pPr/>
              <a:t>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4985A-DFED-4945-BD59-F27FFEAC6A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2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73263"/>
            <a:ext cx="9144000" cy="2387600"/>
          </a:xfrm>
        </p:spPr>
        <p:txBody>
          <a:bodyPr/>
          <a:lstStyle/>
          <a:p>
            <a:r>
              <a:rPr lang="en-US" dirty="0" smtClean="0"/>
              <a:t>Lectures 13:</a:t>
            </a:r>
            <a:br>
              <a:rPr lang="en-US" dirty="0" smtClean="0"/>
            </a:br>
            <a:r>
              <a:rPr lang="en-US" dirty="0" smtClean="0"/>
              <a:t>Design Theory II</a:t>
            </a:r>
            <a:endParaRPr lang="en-US" dirty="0"/>
          </a:p>
        </p:txBody>
      </p:sp>
      <p:sp>
        <p:nvSpPr>
          <p:cNvPr id="3" name="Subtitle 7"/>
          <p:cNvSpPr>
            <a:spLocks noGrp="1"/>
          </p:cNvSpPr>
          <p:nvPr/>
        </p:nvSpPr>
        <p:spPr>
          <a:xfrm>
            <a:off x="1524000" y="460576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400" dirty="0"/>
              <a:t>Professor Xiannong Meng</a:t>
            </a:r>
          </a:p>
          <a:p>
            <a:pPr algn="ctr"/>
            <a:r>
              <a:rPr lang="en-US" sz="2400" dirty="0"/>
              <a:t>Spring 2018</a:t>
            </a:r>
          </a:p>
          <a:p>
            <a:pPr algn="ctr"/>
            <a:r>
              <a:rPr lang="en-US" sz="2400" dirty="0"/>
              <a:t>Lecture and activity contents </a:t>
            </a:r>
            <a:r>
              <a:rPr lang="en-US" sz="2400" dirty="0" smtClean="0"/>
              <a:t>are based </a:t>
            </a:r>
            <a:r>
              <a:rPr lang="en-US" sz="2400" dirty="0"/>
              <a:t>on what Prof Chris </a:t>
            </a:r>
            <a:r>
              <a:rPr lang="en-US" sz="2400" dirty="0" err="1"/>
              <a:t>Ré</a:t>
            </a:r>
            <a:endParaRPr lang="en-US" sz="2400" dirty="0"/>
          </a:p>
          <a:p>
            <a:pPr algn="ctr"/>
            <a:r>
              <a:rPr lang="en-US" sz="2400" dirty="0"/>
              <a:t>used in his CS 145 in the fall 2016 term </a:t>
            </a:r>
            <a:r>
              <a:rPr lang="en-US" sz="2400" dirty="0" smtClean="0"/>
              <a:t>with permission</a:t>
            </a:r>
            <a:endParaRPr lang="en-US" sz="2400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41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Functional Dependencies</a:t>
            </a:r>
            <a:endParaRPr lang="en-US" sz="2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251192" y="2702413"/>
            <a:ext cx="4617720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1. </a:t>
            </a:r>
            <a:r>
              <a:rPr lang="en-US" sz="2800" dirty="0" smtClean="0">
                <a:latin typeface="+mj-lt"/>
              </a:rPr>
              <a:t>{Name} </a:t>
            </a:r>
            <a:r>
              <a:rPr lang="en-US" sz="2800" dirty="0">
                <a:latin typeface="+mj-lt"/>
                <a:sym typeface="Wingdings"/>
              </a:rPr>
              <a:t>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{Color}</a:t>
            </a:r>
            <a:endParaRPr lang="en-US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2. </a:t>
            </a:r>
            <a:r>
              <a:rPr lang="en-US" sz="2800" dirty="0" smtClean="0">
                <a:latin typeface="+mj-lt"/>
              </a:rPr>
              <a:t>{Category} </a:t>
            </a:r>
            <a:r>
              <a:rPr lang="en-US" sz="2800" dirty="0">
                <a:latin typeface="+mj-lt"/>
                <a:sym typeface="Wingdings"/>
              </a:rPr>
              <a:t> </a:t>
            </a:r>
            <a:r>
              <a:rPr lang="en-US" sz="2800" dirty="0" smtClean="0">
                <a:latin typeface="+mj-lt"/>
                <a:sym typeface="Wingdings"/>
              </a:rPr>
              <a:t>{Department}</a:t>
            </a:r>
            <a:endParaRPr lang="en-US" sz="2800" dirty="0">
              <a:latin typeface="+mj-lt"/>
              <a:sym typeface="Wingdings"/>
            </a:endParaRPr>
          </a:p>
          <a:p>
            <a:r>
              <a:rPr lang="en-US" sz="2800" dirty="0">
                <a:latin typeface="+mj-lt"/>
                <a:sym typeface="Wingdings"/>
              </a:rPr>
              <a:t>3. </a:t>
            </a:r>
            <a:r>
              <a:rPr lang="en-US" sz="2800" dirty="0" smtClean="0">
                <a:latin typeface="+mj-lt"/>
                <a:sym typeface="Wingdings"/>
              </a:rPr>
              <a:t>{Color</a:t>
            </a:r>
            <a:r>
              <a:rPr lang="en-US" sz="2800" dirty="0">
                <a:latin typeface="+mj-lt"/>
                <a:sym typeface="Wingdings"/>
              </a:rPr>
              <a:t>, </a:t>
            </a:r>
            <a:r>
              <a:rPr lang="en-US" sz="2800" dirty="0" smtClean="0">
                <a:latin typeface="+mj-lt"/>
                <a:sym typeface="Wingdings"/>
              </a:rPr>
              <a:t>Category} </a:t>
            </a:r>
            <a:r>
              <a:rPr lang="en-US" sz="2800" dirty="0">
                <a:latin typeface="+mj-lt"/>
                <a:sym typeface="Wingdings"/>
              </a:rPr>
              <a:t> </a:t>
            </a:r>
            <a:r>
              <a:rPr lang="en-US" sz="2800" dirty="0" smtClean="0">
                <a:latin typeface="+mj-lt"/>
                <a:sym typeface="Wingdings"/>
              </a:rPr>
              <a:t>{Price}</a:t>
            </a:r>
            <a:endParaRPr lang="en-US" sz="2800" dirty="0">
              <a:latin typeface="+mj-lt"/>
              <a:sym typeface="Wingding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160966"/>
              </p:ext>
            </p:extLst>
          </p:nvPr>
        </p:nvGraphicFramePr>
        <p:xfrm>
          <a:off x="838200" y="2679856"/>
          <a:ext cx="60960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58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48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69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Name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Color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Category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Dep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Price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Gizmo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Green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Gadget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Toys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49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52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Widget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Black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Gadget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Toys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59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Gizmo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Green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Whatsit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Garden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99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61922" y="6034619"/>
            <a:ext cx="5268155" cy="4924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600" smtClean="0">
                <a:latin typeface="+mj-lt"/>
                <a:sym typeface="Wingdings"/>
              </a:rPr>
              <a:t>Which / how many other FDs do?!? </a:t>
            </a:r>
            <a:endParaRPr lang="en-US" sz="2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41570" y="2209971"/>
            <a:ext cx="24748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/>
              <a:t>Provided </a:t>
            </a:r>
            <a:r>
              <a:rPr lang="en-US" sz="2600" smtClean="0"/>
              <a:t>FDs:</a:t>
            </a:r>
            <a:endParaRPr lang="en-US" sz="2600" dirty="0"/>
          </a:p>
        </p:txBody>
      </p:sp>
      <p:sp>
        <p:nvSpPr>
          <p:cNvPr id="13" name="TextBox 12"/>
          <p:cNvSpPr txBox="1"/>
          <p:nvPr/>
        </p:nvSpPr>
        <p:spPr>
          <a:xfrm>
            <a:off x="188780" y="2209970"/>
            <a:ext cx="24748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smtClean="0"/>
              <a:t>Products</a:t>
            </a:r>
            <a:endParaRPr lang="en-US" sz="2600" dirty="0"/>
          </a:p>
        </p:txBody>
      </p:sp>
      <p:sp>
        <p:nvSpPr>
          <p:cNvPr id="3" name="Rectangle 2"/>
          <p:cNvSpPr/>
          <p:nvPr/>
        </p:nvSpPr>
        <p:spPr>
          <a:xfrm>
            <a:off x="838200" y="4791197"/>
            <a:ext cx="9137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Given the provided FDs, we can see that {Name</a:t>
            </a:r>
            <a:r>
              <a:rPr lang="en-US" sz="2400" dirty="0"/>
              <a:t>, </a:t>
            </a:r>
            <a:r>
              <a:rPr lang="en-US" sz="2400" dirty="0" smtClean="0"/>
              <a:t>Category} </a:t>
            </a:r>
            <a:r>
              <a:rPr lang="en-US" sz="2400" dirty="0">
                <a:sym typeface="Wingdings"/>
              </a:rPr>
              <a:t> </a:t>
            </a:r>
            <a:r>
              <a:rPr lang="en-US" sz="2400" dirty="0" smtClean="0">
                <a:sym typeface="Wingdings"/>
              </a:rPr>
              <a:t>{Price} must also hold </a:t>
            </a:r>
            <a:r>
              <a:rPr lang="en-US" sz="2400" dirty="0">
                <a:sym typeface="Wingdings"/>
              </a:rPr>
              <a:t>on </a:t>
            </a:r>
            <a:r>
              <a:rPr lang="en-US" sz="2400" b="1" dirty="0" smtClean="0">
                <a:sym typeface="Wingdings"/>
              </a:rPr>
              <a:t>any </a:t>
            </a:r>
            <a:r>
              <a:rPr lang="en-US" sz="2400" b="1" dirty="0">
                <a:sym typeface="Wingdings"/>
              </a:rPr>
              <a:t>instance</a:t>
            </a:r>
            <a:r>
              <a:rPr lang="en-US" sz="2400" dirty="0">
                <a:sym typeface="Wingdings"/>
              </a:rPr>
              <a:t>…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479578"/>
            <a:ext cx="1305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smtClean="0">
                <a:latin typeface="+mj-lt"/>
              </a:rPr>
              <a:t>Example:</a:t>
            </a:r>
            <a:endParaRPr lang="en-US" sz="2400" u="sng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2677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Equivalent to asking: Given a set of FDs, F = {f</a:t>
            </a:r>
            <a:r>
              <a:rPr lang="en-US" baseline="-25000" dirty="0" smtClean="0"/>
              <a:t>1</a:t>
            </a:r>
            <a:r>
              <a:rPr lang="en-US" dirty="0" smtClean="0"/>
              <a:t>,…</a:t>
            </a:r>
            <a:r>
              <a:rPr lang="en-US" dirty="0" err="1" smtClean="0"/>
              <a:t>f</a:t>
            </a:r>
            <a:r>
              <a:rPr lang="en-US" baseline="-25000" dirty="0" err="1" smtClean="0"/>
              <a:t>n</a:t>
            </a:r>
            <a:r>
              <a:rPr lang="en-US" dirty="0" smtClean="0"/>
              <a:t>}, does an FD g hold?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Inference problem</a:t>
            </a:r>
            <a:r>
              <a:rPr lang="en-US" dirty="0" smtClean="0"/>
              <a:t>: How do we decide?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69012" y="3862104"/>
            <a:ext cx="7253979" cy="24006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latin typeface="+mj-lt"/>
              </a:rPr>
              <a:t>Answer: Three simple rules called </a:t>
            </a:r>
            <a:r>
              <a:rPr lang="en-US" sz="3000" b="1" dirty="0">
                <a:latin typeface="+mj-lt"/>
              </a:rPr>
              <a:t>Armstrong’s Rules.</a:t>
            </a:r>
          </a:p>
          <a:p>
            <a:pPr marL="514350" indent="-514350">
              <a:buAutoNum type="arabicPeriod"/>
            </a:pPr>
            <a:r>
              <a:rPr lang="en-US" sz="3000" b="1" dirty="0">
                <a:latin typeface="+mj-lt"/>
              </a:rPr>
              <a:t>Split/Combine,</a:t>
            </a:r>
          </a:p>
          <a:p>
            <a:pPr marL="514350" indent="-514350">
              <a:buFontTx/>
              <a:buAutoNum type="arabicPeriod"/>
            </a:pPr>
            <a:r>
              <a:rPr lang="en-US" sz="3000" b="1" dirty="0">
                <a:latin typeface="+mj-lt"/>
              </a:rPr>
              <a:t>Reduction, and</a:t>
            </a:r>
          </a:p>
          <a:p>
            <a:pPr marL="514350" indent="-514350">
              <a:buAutoNum type="arabicPeriod"/>
            </a:pPr>
            <a:r>
              <a:rPr lang="en-US" sz="3000" b="1" dirty="0">
                <a:latin typeface="+mj-lt"/>
              </a:rPr>
              <a:t>Transitivity… </a:t>
            </a:r>
            <a:r>
              <a:rPr lang="en-US" sz="3000" i="1" dirty="0">
                <a:latin typeface="+mj-lt"/>
              </a:rPr>
              <a:t>ideas by picture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Finding Functional Dependencies</a:t>
            </a: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299122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54000"/>
            <a:ext cx="8229600" cy="1143000"/>
          </a:xfrm>
        </p:spPr>
        <p:txBody>
          <a:bodyPr/>
          <a:lstStyle/>
          <a:p>
            <a:r>
              <a:rPr lang="en-US" dirty="0" smtClean="0"/>
              <a:t>1. Split/Combine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134794"/>
              </p:ext>
            </p:extLst>
          </p:nvPr>
        </p:nvGraphicFramePr>
        <p:xfrm>
          <a:off x="3048000" y="1755205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  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r>
                        <a:rPr lang="en-US" b="1" baseline="-25000" dirty="0" smtClean="0"/>
                        <a:t>1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r>
                        <a:rPr lang="en-US" b="1" baseline="-25000" dirty="0" smtClean="0"/>
                        <a:t>m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r>
                        <a:rPr lang="en-US" b="1" baseline="-25000" dirty="0" smtClean="0"/>
                        <a:t>1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B</a:t>
                      </a:r>
                      <a:r>
                        <a:rPr lang="en-US" b="1" baseline="-25000" dirty="0" err="1" smtClean="0"/>
                        <a:t>n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91000" y="4304974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</a:t>
            </a:r>
            <a:r>
              <a:rPr lang="en-US" sz="2800" baseline="-25000" dirty="0"/>
              <a:t>1</a:t>
            </a:r>
            <a:r>
              <a:rPr lang="en-US" sz="2800" dirty="0"/>
              <a:t>, …, A</a:t>
            </a:r>
            <a:r>
              <a:rPr lang="en-US" sz="2800" baseline="-25000" dirty="0"/>
              <a:t>m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B</a:t>
            </a:r>
            <a:r>
              <a:rPr lang="en-US" sz="2800" baseline="-25000" dirty="0">
                <a:sym typeface="Wingdings"/>
              </a:rPr>
              <a:t>1</a:t>
            </a:r>
            <a:r>
              <a:rPr lang="en-US" sz="2800" dirty="0">
                <a:sym typeface="Wingdings"/>
              </a:rPr>
              <a:t>,…,</a:t>
            </a:r>
            <a:r>
              <a:rPr lang="en-US" sz="2800" dirty="0" err="1">
                <a:sym typeface="Wingdings"/>
              </a:rPr>
              <a:t>B</a:t>
            </a:r>
            <a:r>
              <a:rPr lang="en-US" sz="2800" baseline="-25000" dirty="0" err="1">
                <a:sym typeface="Wingdings"/>
              </a:rPr>
              <a:t>n</a:t>
            </a:r>
            <a:endParaRPr lang="en-US" sz="2800" baseline="-25000" dirty="0"/>
          </a:p>
        </p:txBody>
      </p:sp>
      <p:sp>
        <p:nvSpPr>
          <p:cNvPr id="8" name="Rounded Rectangle 7"/>
          <p:cNvSpPr/>
          <p:nvPr/>
        </p:nvSpPr>
        <p:spPr>
          <a:xfrm>
            <a:off x="3567954" y="2383987"/>
            <a:ext cx="1968650" cy="128016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0000"/>
                </a:schemeClr>
              </a:gs>
              <a:gs pos="35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  <a:alpha val="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032350" y="2383987"/>
            <a:ext cx="1968650" cy="128016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0000"/>
                </a:schemeClr>
              </a:gs>
              <a:gs pos="35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  <a:alpha val="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206426" y="2687890"/>
            <a:ext cx="1156102" cy="67235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6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54000"/>
            <a:ext cx="8229600" cy="1143000"/>
          </a:xfrm>
        </p:spPr>
        <p:txBody>
          <a:bodyPr/>
          <a:lstStyle/>
          <a:p>
            <a:r>
              <a:rPr lang="en-US" dirty="0" smtClean="0"/>
              <a:t>1. Split/Combine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134794"/>
              </p:ext>
            </p:extLst>
          </p:nvPr>
        </p:nvGraphicFramePr>
        <p:xfrm>
          <a:off x="3048000" y="1755205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  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r>
                        <a:rPr lang="en-US" b="1" baseline="-25000" dirty="0" smtClean="0"/>
                        <a:t>1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r>
                        <a:rPr lang="en-US" b="1" baseline="-25000" dirty="0" smtClean="0"/>
                        <a:t>m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r>
                        <a:rPr lang="en-US" b="1" baseline="-25000" dirty="0" smtClean="0"/>
                        <a:t>1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B</a:t>
                      </a:r>
                      <a:r>
                        <a:rPr lang="en-US" b="1" baseline="-25000" dirty="0" err="1" smtClean="0"/>
                        <a:t>n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191000" y="4304974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</a:t>
            </a:r>
            <a:r>
              <a:rPr lang="en-US" sz="2800" baseline="-25000" dirty="0"/>
              <a:t>1</a:t>
            </a:r>
            <a:r>
              <a:rPr lang="en-US" sz="2800" dirty="0"/>
              <a:t>, …, A</a:t>
            </a:r>
            <a:r>
              <a:rPr lang="en-US" sz="2800" baseline="-25000" dirty="0"/>
              <a:t>m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B</a:t>
            </a:r>
            <a:r>
              <a:rPr lang="en-US" sz="2800" baseline="-25000" dirty="0">
                <a:sym typeface="Wingdings"/>
              </a:rPr>
              <a:t>1</a:t>
            </a:r>
            <a:r>
              <a:rPr lang="en-US" sz="2800" dirty="0">
                <a:sym typeface="Wingdings"/>
              </a:rPr>
              <a:t>,…,</a:t>
            </a:r>
            <a:r>
              <a:rPr lang="en-US" sz="2800" dirty="0" err="1">
                <a:sym typeface="Wingdings"/>
              </a:rPr>
              <a:t>B</a:t>
            </a:r>
            <a:r>
              <a:rPr lang="en-US" sz="2800" baseline="-25000" dirty="0" err="1">
                <a:sym typeface="Wingdings"/>
              </a:rPr>
              <a:t>n</a:t>
            </a:r>
            <a:endParaRPr lang="en-US" sz="28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2" y="5082604"/>
            <a:ext cx="6095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… is equivalent to the following </a:t>
            </a:r>
            <a:r>
              <a:rPr lang="en-US" sz="2800" i="1" dirty="0"/>
              <a:t>n</a:t>
            </a:r>
            <a:r>
              <a:rPr lang="en-US" sz="2800" dirty="0"/>
              <a:t> FDs…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41786" y="5866747"/>
            <a:ext cx="6095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</a:t>
            </a:r>
            <a:r>
              <a:rPr lang="en-US" sz="2800" baseline="-25000" dirty="0"/>
              <a:t>1</a:t>
            </a:r>
            <a:r>
              <a:rPr lang="en-US" sz="2800" dirty="0"/>
              <a:t>,…,A</a:t>
            </a:r>
            <a:r>
              <a:rPr lang="en-US" sz="2800" baseline="-25000" dirty="0"/>
              <a:t>m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B</a:t>
            </a:r>
            <a:r>
              <a:rPr lang="en-US" sz="2800" baseline="-25000" dirty="0">
                <a:sym typeface="Wingdings"/>
              </a:rPr>
              <a:t>i</a:t>
            </a:r>
            <a:r>
              <a:rPr lang="en-US" sz="2800" dirty="0">
                <a:sym typeface="Wingdings"/>
              </a:rPr>
              <a:t> for </a:t>
            </a:r>
            <a:r>
              <a:rPr lang="en-US" sz="2800" dirty="0" err="1">
                <a:sym typeface="Wingdings"/>
              </a:rPr>
              <a:t>i</a:t>
            </a:r>
            <a:r>
              <a:rPr lang="en-US" sz="2800" dirty="0">
                <a:sym typeface="Wingdings"/>
              </a:rPr>
              <a:t>=1,…,n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3567954" y="2383987"/>
            <a:ext cx="1968650" cy="128016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0000"/>
                </a:schemeClr>
              </a:gs>
              <a:gs pos="35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  <a:alpha val="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666155" y="2383987"/>
            <a:ext cx="720764" cy="128016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0000"/>
                </a:schemeClr>
              </a:gs>
              <a:gs pos="35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  <a:alpha val="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206426" y="2687890"/>
            <a:ext cx="1642609" cy="67235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54000"/>
            <a:ext cx="8229600" cy="1143000"/>
          </a:xfrm>
        </p:spPr>
        <p:txBody>
          <a:bodyPr/>
          <a:lstStyle/>
          <a:p>
            <a:r>
              <a:rPr lang="en-US" dirty="0" smtClean="0"/>
              <a:t>1. Split/Combine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134794"/>
              </p:ext>
            </p:extLst>
          </p:nvPr>
        </p:nvGraphicFramePr>
        <p:xfrm>
          <a:off x="3048000" y="1755205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  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r>
                        <a:rPr lang="en-US" b="1" baseline="-25000" dirty="0" smtClean="0"/>
                        <a:t>1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r>
                        <a:rPr lang="en-US" b="1" baseline="-25000" dirty="0" smtClean="0"/>
                        <a:t>m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r>
                        <a:rPr lang="en-US" b="1" baseline="-25000" dirty="0" smtClean="0"/>
                        <a:t>1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B</a:t>
                      </a:r>
                      <a:r>
                        <a:rPr lang="en-US" b="1" baseline="-25000" dirty="0" err="1" smtClean="0"/>
                        <a:t>n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449183" y="5960801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</a:t>
            </a:r>
            <a:r>
              <a:rPr lang="en-US" sz="2800" baseline="-25000" dirty="0"/>
              <a:t>1</a:t>
            </a:r>
            <a:r>
              <a:rPr lang="en-US" sz="2800" dirty="0"/>
              <a:t>, …, A</a:t>
            </a:r>
            <a:r>
              <a:rPr lang="en-US" sz="2800" baseline="-25000" dirty="0"/>
              <a:t>m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B</a:t>
            </a:r>
            <a:r>
              <a:rPr lang="en-US" sz="2800" baseline="-25000" dirty="0">
                <a:sym typeface="Wingdings"/>
              </a:rPr>
              <a:t>1</a:t>
            </a:r>
            <a:r>
              <a:rPr lang="en-US" sz="2800" dirty="0">
                <a:sym typeface="Wingdings"/>
              </a:rPr>
              <a:t>,…,</a:t>
            </a:r>
            <a:r>
              <a:rPr lang="en-US" sz="2800" dirty="0" err="1">
                <a:sym typeface="Wingdings"/>
              </a:rPr>
              <a:t>B</a:t>
            </a:r>
            <a:r>
              <a:rPr lang="en-US" sz="2800" baseline="-25000" dirty="0" err="1">
                <a:sym typeface="Wingdings"/>
              </a:rPr>
              <a:t>n</a:t>
            </a:r>
            <a:endParaRPr lang="en-US" sz="28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2" y="5082604"/>
            <a:ext cx="6095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… is equivalent to …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1" y="4335222"/>
            <a:ext cx="6095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And vice-versa, </a:t>
            </a:r>
            <a:r>
              <a:rPr lang="en-US" sz="2800" dirty="0"/>
              <a:t>A</a:t>
            </a:r>
            <a:r>
              <a:rPr lang="en-US" sz="2800" baseline="-25000" dirty="0"/>
              <a:t>1</a:t>
            </a:r>
            <a:r>
              <a:rPr lang="en-US" sz="2800" dirty="0"/>
              <a:t>,…,A</a:t>
            </a:r>
            <a:r>
              <a:rPr lang="en-US" sz="2800" baseline="-25000" dirty="0"/>
              <a:t>m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B</a:t>
            </a:r>
            <a:r>
              <a:rPr lang="en-US" sz="2800" baseline="-25000" dirty="0">
                <a:sym typeface="Wingdings"/>
              </a:rPr>
              <a:t>i</a:t>
            </a:r>
            <a:r>
              <a:rPr lang="en-US" sz="2800" dirty="0">
                <a:sym typeface="Wingdings"/>
              </a:rPr>
              <a:t> for </a:t>
            </a:r>
            <a:r>
              <a:rPr lang="en-US" sz="2800" dirty="0" err="1">
                <a:sym typeface="Wingdings"/>
              </a:rPr>
              <a:t>i</a:t>
            </a:r>
            <a:r>
              <a:rPr lang="en-US" sz="2800" dirty="0">
                <a:sym typeface="Wingdings"/>
              </a:rPr>
              <a:t>=1,…,n</a:t>
            </a:r>
            <a:endParaRPr lang="en-US" sz="2800" dirty="0"/>
          </a:p>
        </p:txBody>
      </p:sp>
      <p:sp>
        <p:nvSpPr>
          <p:cNvPr id="8" name="Rounded Rectangle 7"/>
          <p:cNvSpPr/>
          <p:nvPr/>
        </p:nvSpPr>
        <p:spPr>
          <a:xfrm>
            <a:off x="3567954" y="2383987"/>
            <a:ext cx="1968650" cy="128016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0000"/>
                </a:schemeClr>
              </a:gs>
              <a:gs pos="35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  <a:alpha val="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666155" y="2383987"/>
            <a:ext cx="720764" cy="128016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0000"/>
                </a:schemeClr>
              </a:gs>
              <a:gs pos="35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  <a:alpha val="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5206426" y="2687890"/>
            <a:ext cx="1642609" cy="67235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02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Reduction/Trivial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766354"/>
              </p:ext>
            </p:extLst>
          </p:nvPr>
        </p:nvGraphicFramePr>
        <p:xfrm>
          <a:off x="3048000" y="1755205"/>
          <a:ext cx="3048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  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r>
                        <a:rPr lang="en-US" b="1" baseline="-25000" dirty="0" smtClean="0"/>
                        <a:t>1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r>
                        <a:rPr lang="en-US" b="1" baseline="-25000" dirty="0" smtClean="0"/>
                        <a:t>m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04309" y="4611078"/>
            <a:ext cx="524933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/>
              <a:t>A</a:t>
            </a:r>
            <a:r>
              <a:rPr lang="en-US" sz="2600" baseline="-25000" dirty="0"/>
              <a:t>1</a:t>
            </a:r>
            <a:r>
              <a:rPr lang="en-US" sz="2600" dirty="0"/>
              <a:t>,…,A</a:t>
            </a:r>
            <a:r>
              <a:rPr lang="en-US" sz="2600" baseline="-25000" dirty="0"/>
              <a:t>m</a:t>
            </a:r>
            <a:r>
              <a:rPr lang="en-US" sz="2600" dirty="0"/>
              <a:t> </a:t>
            </a:r>
            <a:r>
              <a:rPr lang="en-US" sz="2600" dirty="0">
                <a:sym typeface="Wingdings"/>
              </a:rPr>
              <a:t> </a:t>
            </a:r>
            <a:r>
              <a:rPr lang="en-US" sz="2600" dirty="0" err="1">
                <a:sym typeface="Wingdings"/>
              </a:rPr>
              <a:t>A</a:t>
            </a:r>
            <a:r>
              <a:rPr lang="en-US" sz="2600" baseline="-25000" dirty="0" err="1">
                <a:sym typeface="Wingdings"/>
              </a:rPr>
              <a:t>j</a:t>
            </a:r>
            <a:r>
              <a:rPr lang="en-US" sz="2600" dirty="0">
                <a:sym typeface="Wingdings"/>
              </a:rPr>
              <a:t> for any j=1,…,m</a:t>
            </a:r>
            <a:endParaRPr lang="en-US" sz="2600" dirty="0"/>
          </a:p>
        </p:txBody>
      </p:sp>
      <p:sp>
        <p:nvSpPr>
          <p:cNvPr id="7" name="Rounded Rectangle 6"/>
          <p:cNvSpPr/>
          <p:nvPr/>
        </p:nvSpPr>
        <p:spPr>
          <a:xfrm>
            <a:off x="3567954" y="2383987"/>
            <a:ext cx="1968650" cy="128016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0000"/>
                </a:schemeClr>
              </a:gs>
              <a:gs pos="35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  <a:alpha val="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159625" y="2374277"/>
            <a:ext cx="785309" cy="128016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0000"/>
                </a:schemeClr>
              </a:gs>
              <a:gs pos="35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  <a:alpha val="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3605328" y="2687890"/>
            <a:ext cx="545330" cy="67235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272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54000"/>
            <a:ext cx="8229600" cy="1143000"/>
          </a:xfrm>
        </p:spPr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Transitive Closure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329316"/>
              </p:ext>
            </p:extLst>
          </p:nvPr>
        </p:nvGraphicFramePr>
        <p:xfrm>
          <a:off x="3048000" y="1755205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  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r>
                        <a:rPr lang="en-US" b="1" baseline="-25000" dirty="0" smtClean="0"/>
                        <a:t>1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r>
                        <a:rPr lang="en-US" b="1" baseline="-25000" dirty="0" smtClean="0"/>
                        <a:t>m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r>
                        <a:rPr lang="en-US" b="1" baseline="-25000" dirty="0" smtClean="0"/>
                        <a:t>1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B</a:t>
                      </a:r>
                      <a:r>
                        <a:rPr lang="en-US" b="1" baseline="-25000" dirty="0" err="1" smtClean="0"/>
                        <a:t>n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/>
                        <a:t>C</a:t>
                      </a:r>
                      <a:r>
                        <a:rPr lang="en-US" b="1" baseline="-25000" dirty="0" smtClean="0"/>
                        <a:t>1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err="1" smtClean="0"/>
                        <a:t>C</a:t>
                      </a:r>
                      <a:r>
                        <a:rPr lang="en-US" b="1" baseline="-25000" dirty="0" err="1" smtClean="0"/>
                        <a:t>k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0" y="4304975"/>
            <a:ext cx="609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</a:t>
            </a:r>
            <a:r>
              <a:rPr lang="en-US" sz="2800" baseline="-25000" dirty="0"/>
              <a:t>1</a:t>
            </a:r>
            <a:r>
              <a:rPr lang="en-US" sz="2800" dirty="0"/>
              <a:t>, …, A</a:t>
            </a:r>
            <a:r>
              <a:rPr lang="en-US" sz="2800" baseline="-25000" dirty="0"/>
              <a:t>m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B</a:t>
            </a:r>
            <a:r>
              <a:rPr lang="en-US" sz="2800" baseline="-25000" dirty="0">
                <a:sym typeface="Wingdings"/>
              </a:rPr>
              <a:t>1</a:t>
            </a:r>
            <a:r>
              <a:rPr lang="en-US" sz="2800" dirty="0">
                <a:sym typeface="Wingdings"/>
              </a:rPr>
              <a:t>,…,</a:t>
            </a:r>
            <a:r>
              <a:rPr lang="en-US" sz="2800" dirty="0" err="1">
                <a:sym typeface="Wingdings"/>
              </a:rPr>
              <a:t>B</a:t>
            </a:r>
            <a:r>
              <a:rPr lang="en-US" sz="2800" baseline="-25000" dirty="0" err="1">
                <a:sym typeface="Wingdings"/>
              </a:rPr>
              <a:t>n</a:t>
            </a:r>
            <a:r>
              <a:rPr lang="en-US" sz="2800" baseline="-25000" dirty="0">
                <a:sym typeface="Wingdings"/>
              </a:rPr>
              <a:t> </a:t>
            </a:r>
            <a:r>
              <a:rPr lang="en-US" sz="2800" dirty="0">
                <a:sym typeface="Wingdings"/>
              </a:rPr>
              <a:t>and</a:t>
            </a:r>
          </a:p>
          <a:p>
            <a:r>
              <a:rPr lang="en-US" sz="2800" dirty="0">
                <a:sym typeface="Wingdings"/>
              </a:rPr>
              <a:t>B</a:t>
            </a:r>
            <a:r>
              <a:rPr lang="en-US" sz="2800" baseline="-25000" dirty="0">
                <a:sym typeface="Wingdings"/>
              </a:rPr>
              <a:t>1</a:t>
            </a:r>
            <a:r>
              <a:rPr lang="en-US" sz="2800" dirty="0">
                <a:sym typeface="Wingdings"/>
              </a:rPr>
              <a:t>,…,</a:t>
            </a:r>
            <a:r>
              <a:rPr lang="en-US" sz="2800" dirty="0" err="1">
                <a:sym typeface="Wingdings"/>
              </a:rPr>
              <a:t>B</a:t>
            </a:r>
            <a:r>
              <a:rPr lang="en-US" sz="2800" baseline="-25000" dirty="0" err="1">
                <a:sym typeface="Wingdings"/>
              </a:rPr>
              <a:t>n</a:t>
            </a:r>
            <a:r>
              <a:rPr lang="en-US" sz="2800" dirty="0">
                <a:sym typeface="Wingdings"/>
              </a:rPr>
              <a:t>  C</a:t>
            </a:r>
            <a:r>
              <a:rPr lang="en-US" sz="2800" baseline="-25000" dirty="0">
                <a:sym typeface="Wingdings"/>
              </a:rPr>
              <a:t>1</a:t>
            </a:r>
            <a:r>
              <a:rPr lang="en-US" sz="2800" dirty="0">
                <a:sym typeface="Wingdings"/>
              </a:rPr>
              <a:t>,…,</a:t>
            </a:r>
            <a:r>
              <a:rPr lang="en-US" sz="2800" dirty="0" err="1">
                <a:sym typeface="Wingdings"/>
              </a:rPr>
              <a:t>C</a:t>
            </a:r>
            <a:r>
              <a:rPr lang="en-US" sz="2800" baseline="-25000" dirty="0" err="1">
                <a:sym typeface="Wingdings"/>
              </a:rPr>
              <a:t>k</a:t>
            </a:r>
            <a:endParaRPr lang="en-US" sz="2800" baseline="-25000" dirty="0"/>
          </a:p>
        </p:txBody>
      </p:sp>
      <p:sp>
        <p:nvSpPr>
          <p:cNvPr id="9" name="Rounded Rectangle 8"/>
          <p:cNvSpPr/>
          <p:nvPr/>
        </p:nvSpPr>
        <p:spPr>
          <a:xfrm>
            <a:off x="3524922" y="2383987"/>
            <a:ext cx="1553582" cy="128016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0000"/>
                </a:schemeClr>
              </a:gs>
              <a:gs pos="35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  <a:alpha val="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5515983" y="2383987"/>
            <a:ext cx="1645024" cy="128016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0000"/>
                </a:schemeClr>
              </a:gs>
              <a:gs pos="35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  <a:alpha val="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723504" y="2687890"/>
            <a:ext cx="1156102" cy="67235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7562937" y="2383987"/>
            <a:ext cx="1645024" cy="128016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0000"/>
                </a:schemeClr>
              </a:gs>
              <a:gs pos="35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  <a:alpha val="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6780920" y="2687890"/>
            <a:ext cx="1156102" cy="67235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7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54000"/>
            <a:ext cx="8229600" cy="1143000"/>
          </a:xfrm>
        </p:spPr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Transitive Closure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329316"/>
              </p:ext>
            </p:extLst>
          </p:nvPr>
        </p:nvGraphicFramePr>
        <p:xfrm>
          <a:off x="3048000" y="1755205"/>
          <a:ext cx="6096000" cy="2225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  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r>
                        <a:rPr lang="en-US" b="1" baseline="-25000" dirty="0" smtClean="0"/>
                        <a:t>1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r>
                        <a:rPr lang="en-US" b="1" baseline="-25000" dirty="0" smtClean="0"/>
                        <a:t>m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</a:t>
                      </a:r>
                      <a:r>
                        <a:rPr lang="en-US" b="1" baseline="-25000" dirty="0" smtClean="0"/>
                        <a:t>1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B</a:t>
                      </a:r>
                      <a:r>
                        <a:rPr lang="en-US" b="1" baseline="-25000" dirty="0" err="1" smtClean="0"/>
                        <a:t>n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smtClean="0"/>
                        <a:t>C</a:t>
                      </a:r>
                      <a:r>
                        <a:rPr lang="en-US" b="1" baseline="-25000" dirty="0" smtClean="0"/>
                        <a:t>1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…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baseline="0" dirty="0" err="1" smtClean="0"/>
                        <a:t>C</a:t>
                      </a:r>
                      <a:r>
                        <a:rPr lang="en-US" b="1" baseline="-25000" dirty="0" err="1" smtClean="0"/>
                        <a:t>k</a:t>
                      </a:r>
                      <a:endParaRPr lang="en-US" b="1" baseline="-250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0" y="4304975"/>
            <a:ext cx="609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</a:t>
            </a:r>
            <a:r>
              <a:rPr lang="en-US" sz="2800" baseline="-25000" dirty="0"/>
              <a:t>1</a:t>
            </a:r>
            <a:r>
              <a:rPr lang="en-US" sz="2800" dirty="0"/>
              <a:t>, …, A</a:t>
            </a:r>
            <a:r>
              <a:rPr lang="en-US" sz="2800" baseline="-25000" dirty="0"/>
              <a:t>m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B</a:t>
            </a:r>
            <a:r>
              <a:rPr lang="en-US" sz="2800" baseline="-25000" dirty="0">
                <a:sym typeface="Wingdings"/>
              </a:rPr>
              <a:t>1</a:t>
            </a:r>
            <a:r>
              <a:rPr lang="en-US" sz="2800" dirty="0">
                <a:sym typeface="Wingdings"/>
              </a:rPr>
              <a:t>,…,</a:t>
            </a:r>
            <a:r>
              <a:rPr lang="en-US" sz="2800" dirty="0" err="1">
                <a:sym typeface="Wingdings"/>
              </a:rPr>
              <a:t>B</a:t>
            </a:r>
            <a:r>
              <a:rPr lang="en-US" sz="2800" baseline="-25000" dirty="0" err="1">
                <a:sym typeface="Wingdings"/>
              </a:rPr>
              <a:t>n</a:t>
            </a:r>
            <a:r>
              <a:rPr lang="en-US" sz="2800" baseline="-25000" dirty="0">
                <a:sym typeface="Wingdings"/>
              </a:rPr>
              <a:t> </a:t>
            </a:r>
            <a:r>
              <a:rPr lang="en-US" sz="2800" dirty="0">
                <a:sym typeface="Wingdings"/>
              </a:rPr>
              <a:t>and</a:t>
            </a:r>
          </a:p>
          <a:p>
            <a:r>
              <a:rPr lang="en-US" sz="2800" dirty="0">
                <a:sym typeface="Wingdings"/>
              </a:rPr>
              <a:t>B</a:t>
            </a:r>
            <a:r>
              <a:rPr lang="en-US" sz="2800" baseline="-25000" dirty="0">
                <a:sym typeface="Wingdings"/>
              </a:rPr>
              <a:t>1</a:t>
            </a:r>
            <a:r>
              <a:rPr lang="en-US" sz="2800" dirty="0">
                <a:sym typeface="Wingdings"/>
              </a:rPr>
              <a:t>,…,</a:t>
            </a:r>
            <a:r>
              <a:rPr lang="en-US" sz="2800" dirty="0" err="1">
                <a:sym typeface="Wingdings"/>
              </a:rPr>
              <a:t>B</a:t>
            </a:r>
            <a:r>
              <a:rPr lang="en-US" sz="2800" baseline="-25000" dirty="0" err="1">
                <a:sym typeface="Wingdings"/>
              </a:rPr>
              <a:t>n</a:t>
            </a:r>
            <a:r>
              <a:rPr lang="en-US" sz="2800" dirty="0">
                <a:sym typeface="Wingdings"/>
              </a:rPr>
              <a:t>  C</a:t>
            </a:r>
            <a:r>
              <a:rPr lang="en-US" sz="2800" baseline="-25000" dirty="0">
                <a:sym typeface="Wingdings"/>
              </a:rPr>
              <a:t>1</a:t>
            </a:r>
            <a:r>
              <a:rPr lang="en-US" sz="2800" dirty="0">
                <a:sym typeface="Wingdings"/>
              </a:rPr>
              <a:t>,…,</a:t>
            </a:r>
            <a:r>
              <a:rPr lang="en-US" sz="2800" dirty="0" err="1">
                <a:sym typeface="Wingdings"/>
              </a:rPr>
              <a:t>C</a:t>
            </a:r>
            <a:r>
              <a:rPr lang="en-US" sz="2800" baseline="-25000" dirty="0" err="1">
                <a:sym typeface="Wingdings"/>
              </a:rPr>
              <a:t>k</a:t>
            </a:r>
            <a:endParaRPr lang="en-US" sz="2800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1" y="5344214"/>
            <a:ext cx="6095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implies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41786" y="5866747"/>
            <a:ext cx="6095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A</a:t>
            </a:r>
            <a:r>
              <a:rPr lang="en-US" sz="2800" baseline="-25000" dirty="0"/>
              <a:t>1</a:t>
            </a:r>
            <a:r>
              <a:rPr lang="en-US" sz="2800" dirty="0"/>
              <a:t>,…,A</a:t>
            </a:r>
            <a:r>
              <a:rPr lang="en-US" sz="2800" baseline="-25000" dirty="0"/>
              <a:t>m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C</a:t>
            </a:r>
            <a:r>
              <a:rPr lang="en-US" sz="2800" baseline="-25000" dirty="0">
                <a:sym typeface="Wingdings"/>
              </a:rPr>
              <a:t>1</a:t>
            </a:r>
            <a:r>
              <a:rPr lang="en-US" sz="2800" dirty="0">
                <a:sym typeface="Wingdings"/>
              </a:rPr>
              <a:t>,…,</a:t>
            </a:r>
            <a:r>
              <a:rPr lang="en-US" sz="2800" dirty="0" err="1">
                <a:sym typeface="Wingdings"/>
              </a:rPr>
              <a:t>C</a:t>
            </a:r>
            <a:r>
              <a:rPr lang="en-US" sz="2800" baseline="-25000" dirty="0" err="1">
                <a:sym typeface="Wingdings"/>
              </a:rPr>
              <a:t>k</a:t>
            </a:r>
            <a:endParaRPr lang="en-US" sz="2800" baseline="-25000" dirty="0"/>
          </a:p>
        </p:txBody>
      </p:sp>
      <p:sp>
        <p:nvSpPr>
          <p:cNvPr id="9" name="Rounded Rectangle 8"/>
          <p:cNvSpPr/>
          <p:nvPr/>
        </p:nvSpPr>
        <p:spPr>
          <a:xfrm>
            <a:off x="3524922" y="2383987"/>
            <a:ext cx="1553582" cy="128016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0000"/>
                </a:schemeClr>
              </a:gs>
              <a:gs pos="35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  <a:alpha val="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7562937" y="2383987"/>
            <a:ext cx="1645024" cy="1280160"/>
          </a:xfrm>
          <a:prstGeom prst="roundRect">
            <a:avLst/>
          </a:prstGeom>
          <a:gradFill>
            <a:gsLst>
              <a:gs pos="0">
                <a:schemeClr val="accent2">
                  <a:tint val="50000"/>
                  <a:satMod val="300000"/>
                  <a:alpha val="50000"/>
                </a:schemeClr>
              </a:gs>
              <a:gs pos="35000">
                <a:schemeClr val="accent2">
                  <a:tint val="37000"/>
                  <a:satMod val="300000"/>
                  <a:alpha val="50000"/>
                </a:schemeClr>
              </a:gs>
              <a:gs pos="100000">
                <a:schemeClr val="accent2">
                  <a:tint val="15000"/>
                  <a:satMod val="350000"/>
                  <a:alpha val="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723504" y="2687890"/>
            <a:ext cx="3147509" cy="67235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0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Functional Dependencies</a:t>
            </a:r>
            <a:endParaRPr lang="en-US" sz="2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251192" y="2702413"/>
            <a:ext cx="4617720" cy="1384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1. </a:t>
            </a:r>
            <a:r>
              <a:rPr lang="en-US" sz="2800" dirty="0" smtClean="0">
                <a:latin typeface="+mj-lt"/>
              </a:rPr>
              <a:t>{Name} </a:t>
            </a:r>
            <a:r>
              <a:rPr lang="en-US" sz="2800" dirty="0">
                <a:latin typeface="+mj-lt"/>
                <a:sym typeface="Wingdings"/>
              </a:rPr>
              <a:t></a:t>
            </a:r>
            <a:r>
              <a:rPr lang="en-US" sz="2800" dirty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{Color}</a:t>
            </a:r>
            <a:endParaRPr lang="en-US" sz="2800" dirty="0">
              <a:latin typeface="+mj-lt"/>
            </a:endParaRPr>
          </a:p>
          <a:p>
            <a:r>
              <a:rPr lang="en-US" sz="2800" dirty="0">
                <a:latin typeface="+mj-lt"/>
              </a:rPr>
              <a:t>2. </a:t>
            </a:r>
            <a:r>
              <a:rPr lang="en-US" sz="2800" dirty="0" smtClean="0">
                <a:latin typeface="+mj-lt"/>
              </a:rPr>
              <a:t>{Category} </a:t>
            </a:r>
            <a:r>
              <a:rPr lang="en-US" sz="2800" dirty="0">
                <a:latin typeface="+mj-lt"/>
                <a:sym typeface="Wingdings"/>
              </a:rPr>
              <a:t> </a:t>
            </a:r>
            <a:r>
              <a:rPr lang="en-US" sz="2800" dirty="0" smtClean="0">
                <a:latin typeface="+mj-lt"/>
                <a:sym typeface="Wingdings"/>
              </a:rPr>
              <a:t>{Department}</a:t>
            </a:r>
            <a:endParaRPr lang="en-US" sz="2800" dirty="0">
              <a:latin typeface="+mj-lt"/>
              <a:sym typeface="Wingdings"/>
            </a:endParaRPr>
          </a:p>
          <a:p>
            <a:r>
              <a:rPr lang="en-US" sz="2800" dirty="0">
                <a:latin typeface="+mj-lt"/>
                <a:sym typeface="Wingdings"/>
              </a:rPr>
              <a:t>3. </a:t>
            </a:r>
            <a:r>
              <a:rPr lang="en-US" sz="2800" dirty="0" smtClean="0">
                <a:latin typeface="+mj-lt"/>
                <a:sym typeface="Wingdings"/>
              </a:rPr>
              <a:t>{Color</a:t>
            </a:r>
            <a:r>
              <a:rPr lang="en-US" sz="2800" dirty="0">
                <a:latin typeface="+mj-lt"/>
                <a:sym typeface="Wingdings"/>
              </a:rPr>
              <a:t>, </a:t>
            </a:r>
            <a:r>
              <a:rPr lang="en-US" sz="2800" dirty="0" smtClean="0">
                <a:latin typeface="+mj-lt"/>
                <a:sym typeface="Wingdings"/>
              </a:rPr>
              <a:t>Category} </a:t>
            </a:r>
            <a:r>
              <a:rPr lang="en-US" sz="2800" dirty="0">
                <a:latin typeface="+mj-lt"/>
                <a:sym typeface="Wingdings"/>
              </a:rPr>
              <a:t> </a:t>
            </a:r>
            <a:r>
              <a:rPr lang="en-US" sz="2800" dirty="0" smtClean="0">
                <a:latin typeface="+mj-lt"/>
                <a:sym typeface="Wingdings"/>
              </a:rPr>
              <a:t>{Price}</a:t>
            </a:r>
            <a:endParaRPr lang="en-US" sz="2800" dirty="0">
              <a:latin typeface="+mj-lt"/>
              <a:sym typeface="Wingding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838200" y="2679856"/>
          <a:ext cx="6096000" cy="1828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758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48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69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Name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Color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Category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/>
                        <a:t>Dep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Price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Gizmo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Green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Gadget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Toys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49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523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Widget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Black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Gadget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Toys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59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Gizmo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Green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Whatsit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Garden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99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61922" y="5374862"/>
            <a:ext cx="5268155" cy="4924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+mj-lt"/>
                <a:sym typeface="Wingdings"/>
              </a:rPr>
              <a:t>Which / how many other FDs hold?</a:t>
            </a:r>
            <a:endParaRPr lang="en-US" sz="2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41570" y="2209971"/>
            <a:ext cx="24748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/>
              <a:t>Provided </a:t>
            </a:r>
            <a:r>
              <a:rPr lang="en-US" sz="2600" smtClean="0"/>
              <a:t>FDs:</a:t>
            </a:r>
            <a:endParaRPr lang="en-US" sz="2600" dirty="0"/>
          </a:p>
        </p:txBody>
      </p:sp>
      <p:sp>
        <p:nvSpPr>
          <p:cNvPr id="13" name="TextBox 12"/>
          <p:cNvSpPr txBox="1"/>
          <p:nvPr/>
        </p:nvSpPr>
        <p:spPr>
          <a:xfrm>
            <a:off x="188780" y="2209970"/>
            <a:ext cx="24748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smtClean="0"/>
              <a:t>Products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479578"/>
            <a:ext cx="1305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smtClean="0">
                <a:latin typeface="+mj-lt"/>
              </a:rPr>
              <a:t>Example:</a:t>
            </a:r>
            <a:endParaRPr lang="en-US" sz="2400" u="sng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568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Functional Dependencies</a:t>
            </a:r>
            <a:endParaRPr lang="en-US" sz="2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8730076" y="2702413"/>
            <a:ext cx="3138835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1. {Name} </a:t>
            </a:r>
            <a:r>
              <a:rPr lang="en-US" sz="2400" dirty="0">
                <a:latin typeface="+mj-lt"/>
                <a:sym typeface="Wingdings"/>
              </a:rPr>
              <a:t>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{Color}</a:t>
            </a:r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{Category} </a:t>
            </a:r>
            <a:r>
              <a:rPr lang="en-US" sz="2400" dirty="0">
                <a:latin typeface="+mj-lt"/>
                <a:sym typeface="Wingdings"/>
              </a:rPr>
              <a:t> </a:t>
            </a:r>
            <a:r>
              <a:rPr lang="en-US" sz="2400" dirty="0" smtClean="0">
                <a:latin typeface="+mj-lt"/>
                <a:sym typeface="Wingdings"/>
              </a:rPr>
              <a:t>{Dept.}</a:t>
            </a:r>
            <a:endParaRPr lang="en-US" sz="2400" dirty="0">
              <a:latin typeface="+mj-lt"/>
              <a:sym typeface="Wingdings"/>
            </a:endParaRPr>
          </a:p>
          <a:p>
            <a:r>
              <a:rPr lang="en-US" sz="2400" dirty="0" smtClean="0">
                <a:latin typeface="+mj-lt"/>
                <a:sym typeface="Wingdings"/>
              </a:rPr>
              <a:t>3</a:t>
            </a:r>
            <a:r>
              <a:rPr lang="en-US" sz="2400" dirty="0">
                <a:latin typeface="+mj-lt"/>
                <a:sym typeface="Wingdings"/>
              </a:rPr>
              <a:t>. </a:t>
            </a:r>
            <a:r>
              <a:rPr lang="en-US" sz="2400" dirty="0" smtClean="0">
                <a:latin typeface="+mj-lt"/>
                <a:sym typeface="Wingdings"/>
              </a:rPr>
              <a:t>{Color</a:t>
            </a:r>
            <a:r>
              <a:rPr lang="en-US" sz="2400" dirty="0">
                <a:latin typeface="+mj-lt"/>
                <a:sym typeface="Wingdings"/>
              </a:rPr>
              <a:t>, </a:t>
            </a:r>
            <a:r>
              <a:rPr lang="en-US" sz="2400" dirty="0" smtClean="0">
                <a:latin typeface="+mj-lt"/>
                <a:sym typeface="Wingdings"/>
              </a:rPr>
              <a:t>Category} </a:t>
            </a:r>
            <a:r>
              <a:rPr lang="en-US" sz="2400" dirty="0">
                <a:latin typeface="+mj-lt"/>
                <a:sym typeface="Wingdings"/>
              </a:rPr>
              <a:t> </a:t>
            </a:r>
            <a:r>
              <a:rPr lang="en-US" sz="2400" dirty="0" smtClean="0">
                <a:latin typeface="+mj-lt"/>
                <a:sym typeface="Wingdings"/>
              </a:rPr>
              <a:t>{Price}</a:t>
            </a:r>
            <a:endParaRPr lang="en-US" sz="2400" dirty="0">
              <a:latin typeface="+mj-lt"/>
              <a:sym typeface="Wingding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26799" y="5851696"/>
            <a:ext cx="5268155" cy="4924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+mj-lt"/>
                <a:sym typeface="Wingdings"/>
              </a:rPr>
              <a:t>Which / how many other FDs hold?</a:t>
            </a:r>
            <a:endParaRPr lang="en-US" sz="2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91636" y="2209969"/>
            <a:ext cx="24748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/>
              <a:t>Provided </a:t>
            </a:r>
            <a:r>
              <a:rPr lang="en-US" sz="2600" smtClean="0"/>
              <a:t>FDs:</a:t>
            </a:r>
            <a:endParaRPr lang="en-US" sz="2600" dirty="0"/>
          </a:p>
        </p:txBody>
      </p:sp>
      <p:sp>
        <p:nvSpPr>
          <p:cNvPr id="13" name="TextBox 12"/>
          <p:cNvSpPr txBox="1"/>
          <p:nvPr/>
        </p:nvSpPr>
        <p:spPr>
          <a:xfrm>
            <a:off x="351928" y="2209970"/>
            <a:ext cx="24748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Inferred FDs:</a:t>
            </a:r>
            <a:endParaRPr lang="en-US" sz="2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479578"/>
            <a:ext cx="1305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smtClean="0">
                <a:latin typeface="+mj-lt"/>
              </a:rPr>
              <a:t>Example:</a:t>
            </a:r>
            <a:endParaRPr lang="en-US" sz="2400" u="sng">
              <a:latin typeface="+mj-lt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016820"/>
              </p:ext>
            </p:extLst>
          </p:nvPr>
        </p:nvGraphicFramePr>
        <p:xfrm>
          <a:off x="351928" y="2702413"/>
          <a:ext cx="8039708" cy="26568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2746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650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Inferred</a:t>
                      </a:r>
                      <a:r>
                        <a:rPr lang="en-US" baseline="0" dirty="0" smtClean="0"/>
                        <a:t> FD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Rule used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</a:t>
                      </a:r>
                      <a:r>
                        <a:rPr lang="en-US" sz="2400" baseline="0" dirty="0" smtClean="0"/>
                        <a:t> {Name, Category} -&gt; {Name}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?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 {Name, Category} -&gt; {Color}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?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6. {Name, Category}</a:t>
                      </a:r>
                      <a:r>
                        <a:rPr lang="en-US" sz="2400" baseline="0" dirty="0" smtClean="0"/>
                        <a:t> -&gt; {Category}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?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 {Name, Category</a:t>
                      </a:r>
                      <a:r>
                        <a:rPr lang="en-US" sz="2400" baseline="0" dirty="0" smtClean="0"/>
                        <a:t> -&gt; {Color, Category}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?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8. {Name, Category} -&gt; {Price}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?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730076" y="4355326"/>
            <a:ext cx="24748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Rules:</a:t>
            </a:r>
            <a:endParaRPr lang="en-US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8730076" y="4877320"/>
            <a:ext cx="3138835" cy="1200329"/>
          </a:xfrm>
          <a:prstGeom prst="rect">
            <a:avLst/>
          </a:prstGeom>
          <a:solidFill>
            <a:srgbClr val="00B0F0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1. Split/Combine</a:t>
            </a:r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Reduction/Trivial</a:t>
            </a:r>
            <a:endParaRPr lang="en-US" sz="2400" dirty="0">
              <a:latin typeface="+mj-lt"/>
              <a:sym typeface="Wingdings"/>
            </a:endParaRPr>
          </a:p>
          <a:p>
            <a:r>
              <a:rPr lang="en-US" sz="2400" dirty="0" smtClean="0">
                <a:latin typeface="+mj-lt"/>
                <a:sym typeface="Wingdings"/>
              </a:rPr>
              <a:t>3</a:t>
            </a:r>
            <a:r>
              <a:rPr lang="en-US" sz="2400" dirty="0">
                <a:latin typeface="+mj-lt"/>
                <a:sym typeface="Wingdings"/>
              </a:rPr>
              <a:t>. </a:t>
            </a:r>
            <a:r>
              <a:rPr lang="en-US" sz="2400" dirty="0" smtClean="0">
                <a:latin typeface="+mj-lt"/>
                <a:sym typeface="Wingdings"/>
              </a:rPr>
              <a:t>Transitive Closure</a:t>
            </a:r>
            <a:endParaRPr lang="en-US" sz="2400" dirty="0">
              <a:latin typeface="+mj-lt"/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65033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dirty="0"/>
              <a:t>Finding functional </a:t>
            </a:r>
            <a:r>
              <a:rPr lang="en-US" dirty="0" smtClean="0"/>
              <a:t>dependencies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6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Functional Dependencies</a:t>
            </a:r>
            <a:endParaRPr lang="en-US" sz="2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8730076" y="2702413"/>
            <a:ext cx="3138835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1. {Name} </a:t>
            </a:r>
            <a:r>
              <a:rPr lang="en-US" sz="2400" dirty="0">
                <a:latin typeface="+mj-lt"/>
                <a:sym typeface="Wingdings"/>
              </a:rPr>
              <a:t>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{Color}</a:t>
            </a:r>
            <a:endParaRPr lang="en-US" sz="2400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. </a:t>
            </a:r>
            <a:r>
              <a:rPr lang="en-US" sz="2400" dirty="0" smtClean="0">
                <a:latin typeface="+mj-lt"/>
              </a:rPr>
              <a:t>{Category} </a:t>
            </a:r>
            <a:r>
              <a:rPr lang="en-US" sz="2400" dirty="0">
                <a:latin typeface="+mj-lt"/>
                <a:sym typeface="Wingdings"/>
              </a:rPr>
              <a:t> </a:t>
            </a:r>
            <a:r>
              <a:rPr lang="en-US" sz="2400" dirty="0" smtClean="0">
                <a:latin typeface="+mj-lt"/>
                <a:sym typeface="Wingdings"/>
              </a:rPr>
              <a:t>{Dept.}</a:t>
            </a:r>
            <a:endParaRPr lang="en-US" sz="2400" dirty="0">
              <a:latin typeface="+mj-lt"/>
              <a:sym typeface="Wingdings"/>
            </a:endParaRPr>
          </a:p>
          <a:p>
            <a:r>
              <a:rPr lang="en-US" sz="2400" dirty="0" smtClean="0">
                <a:latin typeface="+mj-lt"/>
                <a:sym typeface="Wingdings"/>
              </a:rPr>
              <a:t>3</a:t>
            </a:r>
            <a:r>
              <a:rPr lang="en-US" sz="2400" dirty="0">
                <a:latin typeface="+mj-lt"/>
                <a:sym typeface="Wingdings"/>
              </a:rPr>
              <a:t>. </a:t>
            </a:r>
            <a:r>
              <a:rPr lang="en-US" sz="2400" dirty="0" smtClean="0">
                <a:latin typeface="+mj-lt"/>
                <a:sym typeface="Wingdings"/>
              </a:rPr>
              <a:t>{Color</a:t>
            </a:r>
            <a:r>
              <a:rPr lang="en-US" sz="2400" dirty="0">
                <a:latin typeface="+mj-lt"/>
                <a:sym typeface="Wingdings"/>
              </a:rPr>
              <a:t>, </a:t>
            </a:r>
            <a:r>
              <a:rPr lang="en-US" sz="2400" dirty="0" smtClean="0">
                <a:latin typeface="+mj-lt"/>
                <a:sym typeface="Wingdings"/>
              </a:rPr>
              <a:t>Category} </a:t>
            </a:r>
            <a:r>
              <a:rPr lang="en-US" sz="2400" dirty="0">
                <a:latin typeface="+mj-lt"/>
                <a:sym typeface="Wingdings"/>
              </a:rPr>
              <a:t> </a:t>
            </a:r>
            <a:r>
              <a:rPr lang="en-US" sz="2400" dirty="0" smtClean="0">
                <a:latin typeface="+mj-lt"/>
                <a:sym typeface="Wingdings"/>
              </a:rPr>
              <a:t>{Price}</a:t>
            </a:r>
            <a:endParaRPr lang="en-US" sz="2400" dirty="0">
              <a:latin typeface="+mj-lt"/>
              <a:sym typeface="Wingding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73937" y="5851696"/>
            <a:ext cx="5844125" cy="4924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latin typeface="+mj-lt"/>
                <a:sym typeface="Wingdings"/>
              </a:rPr>
              <a:t>Can we find </a:t>
            </a:r>
            <a:r>
              <a:rPr lang="en-US" sz="2600" smtClean="0">
                <a:latin typeface="+mj-lt"/>
                <a:sym typeface="Wingdings"/>
              </a:rPr>
              <a:t>an algorithmic way to do this?</a:t>
            </a:r>
            <a:endParaRPr lang="en-US" sz="26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91636" y="2209969"/>
            <a:ext cx="24748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/>
              <a:t>Provided </a:t>
            </a:r>
            <a:r>
              <a:rPr lang="en-US" sz="2600" smtClean="0"/>
              <a:t>FDs:</a:t>
            </a:r>
            <a:endParaRPr lang="en-US" sz="2600" dirty="0"/>
          </a:p>
        </p:txBody>
      </p:sp>
      <p:sp>
        <p:nvSpPr>
          <p:cNvPr id="13" name="TextBox 12"/>
          <p:cNvSpPr txBox="1"/>
          <p:nvPr/>
        </p:nvSpPr>
        <p:spPr>
          <a:xfrm>
            <a:off x="351928" y="2209970"/>
            <a:ext cx="247487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Inferred FDs:</a:t>
            </a:r>
            <a:endParaRPr lang="en-US" sz="2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479578"/>
            <a:ext cx="13057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smtClean="0">
                <a:latin typeface="+mj-lt"/>
              </a:rPr>
              <a:t>Example:</a:t>
            </a:r>
            <a:endParaRPr lang="en-US" sz="2400" u="sng">
              <a:latin typeface="+mj-lt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582815"/>
              </p:ext>
            </p:extLst>
          </p:nvPr>
        </p:nvGraphicFramePr>
        <p:xfrm>
          <a:off x="351928" y="2702413"/>
          <a:ext cx="8039708" cy="265684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52746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6503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Inferred</a:t>
                      </a:r>
                      <a:r>
                        <a:rPr lang="en-US" baseline="0" dirty="0" smtClean="0"/>
                        <a:t> FD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Rule used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4.</a:t>
                      </a:r>
                      <a:r>
                        <a:rPr lang="en-US" sz="2400" baseline="0" dirty="0" smtClean="0"/>
                        <a:t> {Name, Category} -&gt; {Name}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Trivial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5. {Name, Category} -&gt; {Color}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Transitive</a:t>
                      </a:r>
                      <a:r>
                        <a:rPr lang="en-US" sz="2400" baseline="0" dirty="0" smtClean="0"/>
                        <a:t> (4 -&gt; 1)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6. {Name, Category}</a:t>
                      </a:r>
                      <a:r>
                        <a:rPr lang="en-US" sz="2400" baseline="0" dirty="0" smtClean="0"/>
                        <a:t> -&gt; {Category}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Trivial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7. {Name, Category</a:t>
                      </a:r>
                      <a:r>
                        <a:rPr lang="en-US" sz="2400" baseline="0" dirty="0" smtClean="0"/>
                        <a:t> -&gt; {Color, Category}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Split/combine</a:t>
                      </a:r>
                      <a:r>
                        <a:rPr lang="en-US" sz="2400" baseline="0" dirty="0" smtClean="0"/>
                        <a:t> (5 + 6)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8. {Name, Category} -&gt; {Price}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Transitive (7 -&gt;</a:t>
                      </a:r>
                      <a:r>
                        <a:rPr lang="en-US" sz="2400" baseline="0" dirty="0" smtClean="0"/>
                        <a:t> 3)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48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4661338"/>
            <a:ext cx="8610600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“Good” vs. “Bad” FDs: Intuition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Finding FDs</a:t>
            </a: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Closures</a:t>
            </a: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ACTIVITY: Compute the closures</a:t>
            </a: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88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60CA-56B3-FF4A-997F-6A421DC88797}" type="slidenum">
              <a:rPr lang="en-US"/>
              <a:pPr/>
              <a:t>4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99169" y="365125"/>
            <a:ext cx="10654631" cy="1325563"/>
          </a:xfrm>
        </p:spPr>
        <p:txBody>
          <a:bodyPr/>
          <a:lstStyle/>
          <a:p>
            <a:r>
              <a:rPr lang="en-US" dirty="0" smtClean="0"/>
              <a:t>“Good” vs. “Bad” FDs</a:t>
            </a:r>
            <a:endParaRPr lang="en-US" dirty="0"/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699169" y="1743578"/>
            <a:ext cx="79675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We can start to develop a notion of </a:t>
            </a:r>
            <a:r>
              <a:rPr lang="en-US" sz="2800" b="1" dirty="0" smtClean="0"/>
              <a:t>good </a:t>
            </a:r>
            <a:r>
              <a:rPr lang="en-US" sz="2800" dirty="0" smtClean="0"/>
              <a:t>vs. </a:t>
            </a:r>
            <a:r>
              <a:rPr lang="en-US" sz="2800" b="1" dirty="0" smtClean="0"/>
              <a:t>bad</a:t>
            </a:r>
            <a:r>
              <a:rPr lang="en-US" sz="2800" dirty="0" smtClean="0"/>
              <a:t> FDs:</a:t>
            </a:r>
            <a:endParaRPr lang="en-US" sz="2800" dirty="0"/>
          </a:p>
        </p:txBody>
      </p:sp>
      <p:graphicFrame>
        <p:nvGraphicFramePr>
          <p:cNvPr id="323589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188286"/>
              </p:ext>
            </p:extLst>
          </p:nvPr>
        </p:nvGraphicFramePr>
        <p:xfrm>
          <a:off x="699169" y="2539730"/>
          <a:ext cx="5802216" cy="2590800"/>
        </p:xfrm>
        <a:graphic>
          <a:graphicData uri="http://schemas.openxmlformats.org/drawingml/2006/table">
            <a:tbl>
              <a:tblPr/>
              <a:tblGrid>
                <a:gridCol w="1450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0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0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05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EmpID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Position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E0045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Clerk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E3542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Mike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Salesrep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E1111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Salesrep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E9999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Lawyer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1871" y="2539730"/>
            <a:ext cx="3731929" cy="28931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600" u="sng" dirty="0" smtClean="0">
                <a:latin typeface="+mj-lt"/>
              </a:rPr>
              <a:t>Intuitively:</a:t>
            </a:r>
            <a:endParaRPr lang="en-US" sz="2600" u="sng" dirty="0">
              <a:latin typeface="+mj-lt"/>
            </a:endParaRPr>
          </a:p>
          <a:p>
            <a:endParaRPr lang="en-US" sz="2600" dirty="0" smtClean="0">
              <a:latin typeface="+mj-lt"/>
            </a:endParaRPr>
          </a:p>
          <a:p>
            <a:r>
              <a:rPr lang="en-US" sz="2600" dirty="0" err="1" smtClean="0">
                <a:latin typeface="+mj-lt"/>
              </a:rPr>
              <a:t>EmpID</a:t>
            </a:r>
            <a:r>
              <a:rPr lang="en-US" sz="2600" dirty="0" smtClean="0">
                <a:latin typeface="+mj-lt"/>
              </a:rPr>
              <a:t> </a:t>
            </a:r>
            <a:r>
              <a:rPr lang="en-US" sz="2600" dirty="0">
                <a:latin typeface="+mj-lt"/>
              </a:rPr>
              <a:t>-&gt; Name, Phone, Position i</a:t>
            </a:r>
            <a:r>
              <a:rPr lang="en-US" sz="2600" i="1" dirty="0">
                <a:latin typeface="+mj-lt"/>
              </a:rPr>
              <a:t>s “good </a:t>
            </a:r>
            <a:r>
              <a:rPr lang="en-US" sz="2600" i="1" dirty="0" smtClean="0">
                <a:latin typeface="+mj-lt"/>
              </a:rPr>
              <a:t>FD”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b="1" i="1" dirty="0" smtClean="0">
                <a:latin typeface="+mj-lt"/>
              </a:rPr>
              <a:t>Minimal redundancy, less possibility of anomalies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30935" y="2986056"/>
            <a:ext cx="5943601" cy="2144474"/>
          </a:xfrm>
          <a:prstGeom prst="round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24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60CA-56B3-FF4A-997F-6A421DC88797}" type="slidenum">
              <a:rPr lang="en-US"/>
              <a:pPr/>
              <a:t>5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99169" y="365125"/>
            <a:ext cx="10654631" cy="1325563"/>
          </a:xfrm>
        </p:spPr>
        <p:txBody>
          <a:bodyPr/>
          <a:lstStyle/>
          <a:p>
            <a:r>
              <a:rPr lang="en-US" dirty="0" smtClean="0"/>
              <a:t>“Good” vs. “Bad” FDs</a:t>
            </a:r>
            <a:endParaRPr lang="en-US" dirty="0"/>
          </a:p>
        </p:txBody>
      </p:sp>
      <p:sp>
        <p:nvSpPr>
          <p:cNvPr id="323588" name="Rectangle 4"/>
          <p:cNvSpPr>
            <a:spLocks noChangeArrowheads="1"/>
          </p:cNvSpPr>
          <p:nvPr/>
        </p:nvSpPr>
        <p:spPr bwMode="auto">
          <a:xfrm>
            <a:off x="699169" y="1743578"/>
            <a:ext cx="79675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 smtClean="0"/>
              <a:t>We can start to develop a notion of </a:t>
            </a:r>
            <a:r>
              <a:rPr lang="en-US" sz="2800" b="1" dirty="0" smtClean="0"/>
              <a:t>good </a:t>
            </a:r>
            <a:r>
              <a:rPr lang="en-US" sz="2800" dirty="0" smtClean="0"/>
              <a:t>vs. </a:t>
            </a:r>
            <a:r>
              <a:rPr lang="en-US" sz="2800" b="1" dirty="0" smtClean="0"/>
              <a:t>bad</a:t>
            </a:r>
            <a:r>
              <a:rPr lang="en-US" sz="2800" dirty="0" smtClean="0"/>
              <a:t> FDs:</a:t>
            </a:r>
            <a:endParaRPr lang="en-US" sz="2800" dirty="0"/>
          </a:p>
        </p:txBody>
      </p:sp>
      <p:graphicFrame>
        <p:nvGraphicFramePr>
          <p:cNvPr id="323589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188286"/>
              </p:ext>
            </p:extLst>
          </p:nvPr>
        </p:nvGraphicFramePr>
        <p:xfrm>
          <a:off x="699169" y="2539730"/>
          <a:ext cx="5802216" cy="2590800"/>
        </p:xfrm>
        <a:graphic>
          <a:graphicData uri="http://schemas.openxmlformats.org/drawingml/2006/table">
            <a:tbl>
              <a:tblPr/>
              <a:tblGrid>
                <a:gridCol w="1450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0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50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505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EmpID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Position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E0045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Clerk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E3542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Mike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Salesrep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E1111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Smith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9876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Salesrep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E9999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Mary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1234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Lawyer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621871" y="2539730"/>
            <a:ext cx="3731929" cy="40934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600" u="sng" dirty="0" smtClean="0">
                <a:latin typeface="+mj-lt"/>
              </a:rPr>
              <a:t>Intuitively:</a:t>
            </a:r>
            <a:endParaRPr lang="en-US" sz="2600" u="sng" dirty="0">
              <a:latin typeface="+mj-lt"/>
            </a:endParaRPr>
          </a:p>
          <a:p>
            <a:endParaRPr lang="en-US" sz="2600" dirty="0" smtClean="0">
              <a:latin typeface="+mj-lt"/>
            </a:endParaRPr>
          </a:p>
          <a:p>
            <a:r>
              <a:rPr lang="en-US" sz="2600" dirty="0" err="1" smtClean="0">
                <a:latin typeface="+mj-lt"/>
              </a:rPr>
              <a:t>EmpID</a:t>
            </a:r>
            <a:r>
              <a:rPr lang="en-US" sz="2600" dirty="0" smtClean="0">
                <a:latin typeface="+mj-lt"/>
              </a:rPr>
              <a:t> </a:t>
            </a:r>
            <a:r>
              <a:rPr lang="en-US" sz="2600" dirty="0">
                <a:latin typeface="+mj-lt"/>
              </a:rPr>
              <a:t>-&gt; Name, Phone, Position i</a:t>
            </a:r>
            <a:r>
              <a:rPr lang="en-US" sz="2600" i="1" dirty="0">
                <a:latin typeface="+mj-lt"/>
              </a:rPr>
              <a:t>s “good </a:t>
            </a:r>
            <a:r>
              <a:rPr lang="en-US" sz="2600" i="1" dirty="0" smtClean="0">
                <a:latin typeface="+mj-lt"/>
              </a:rPr>
              <a:t>FD”</a:t>
            </a:r>
          </a:p>
          <a:p>
            <a:endParaRPr lang="en-US" sz="2600" dirty="0" smtClean="0">
              <a:latin typeface="+mj-lt"/>
            </a:endParaRPr>
          </a:p>
          <a:p>
            <a:r>
              <a:rPr lang="en-US" sz="2600" dirty="0" smtClean="0">
                <a:latin typeface="+mj-lt"/>
              </a:rPr>
              <a:t>But </a:t>
            </a:r>
            <a:r>
              <a:rPr lang="en-US" sz="2600" dirty="0">
                <a:latin typeface="+mj-lt"/>
              </a:rPr>
              <a:t>Position -&gt; Phone </a:t>
            </a:r>
            <a:r>
              <a:rPr lang="en-US" sz="2600" i="1" dirty="0">
                <a:latin typeface="+mj-lt"/>
              </a:rPr>
              <a:t>is a “bad FD</a:t>
            </a:r>
            <a:r>
              <a:rPr lang="en-US" sz="2600" i="1" dirty="0" smtClean="0">
                <a:latin typeface="+mj-lt"/>
              </a:rPr>
              <a:t>”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600" b="1" i="1" dirty="0" smtClean="0">
                <a:latin typeface="+mj-lt"/>
              </a:rPr>
              <a:t>Redundancy!  Possibility of data anomalies</a:t>
            </a:r>
            <a:endParaRPr lang="en-US" sz="2600" b="1" i="1" dirty="0"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468036" y="3435240"/>
            <a:ext cx="3033350" cy="1255632"/>
          </a:xfrm>
          <a:prstGeom prst="roundRect">
            <a:avLst/>
          </a:prstGeom>
          <a:solidFill>
            <a:schemeClr val="accent2">
              <a:lumMod val="20000"/>
              <a:lumOff val="80000"/>
              <a:alpha val="5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68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466254"/>
              </p:ext>
            </p:extLst>
          </p:nvPr>
        </p:nvGraphicFramePr>
        <p:xfrm>
          <a:off x="1090302" y="1690688"/>
          <a:ext cx="4304974" cy="259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42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21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286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Student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Course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Room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Mary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CS145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B01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Joe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CS145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B01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Sam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CS145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B01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..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..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..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32000" y="5099539"/>
            <a:ext cx="7842249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+mj-lt"/>
              </a:rPr>
              <a:t>Given a set of FDs (from user) our goal is to:</a:t>
            </a:r>
          </a:p>
          <a:p>
            <a:pPr marL="514350" indent="-514350">
              <a:buAutoNum type="arabicPeriod"/>
            </a:pPr>
            <a:r>
              <a:rPr lang="en-US" sz="3000" b="1" dirty="0">
                <a:latin typeface="+mj-lt"/>
              </a:rPr>
              <a:t>Find all FDs, and </a:t>
            </a:r>
          </a:p>
          <a:p>
            <a:pPr marL="514350" indent="-514350">
              <a:buAutoNum type="arabicPeriod"/>
            </a:pPr>
            <a:r>
              <a:rPr lang="en-US" sz="3000" b="1" dirty="0">
                <a:latin typeface="+mj-lt"/>
              </a:rPr>
              <a:t>Eliminate the “Bad Ones".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0" y="1562672"/>
            <a:ext cx="495604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Returning to our original example… can you see how the “bad FD” {Course} -&gt; {Room} could lead to an:</a:t>
            </a:r>
          </a:p>
          <a:p>
            <a:pPr marL="742950" lvl="1" indent="-285750">
              <a:buFont typeface="Arial"/>
              <a:buChar char="•"/>
            </a:pPr>
            <a:r>
              <a:rPr lang="en-US" sz="2600" dirty="0" smtClean="0"/>
              <a:t>Update </a:t>
            </a:r>
            <a:r>
              <a:rPr lang="en-US" sz="2600" dirty="0"/>
              <a:t>Anomaly</a:t>
            </a:r>
          </a:p>
          <a:p>
            <a:pPr marL="742950" lvl="1" indent="-285750">
              <a:buFont typeface="Arial"/>
              <a:buChar char="•"/>
            </a:pPr>
            <a:r>
              <a:rPr lang="en-US" sz="2600" dirty="0"/>
              <a:t>Insert Anomaly</a:t>
            </a:r>
          </a:p>
          <a:p>
            <a:pPr marL="742950" lvl="1" indent="-285750">
              <a:buFont typeface="Arial"/>
              <a:buChar char="•"/>
            </a:pPr>
            <a:r>
              <a:rPr lang="en-US" sz="2600" dirty="0"/>
              <a:t>Delete </a:t>
            </a:r>
            <a:r>
              <a:rPr lang="en-US" sz="2600" dirty="0" smtClean="0"/>
              <a:t>Anomaly</a:t>
            </a:r>
          </a:p>
          <a:p>
            <a:pPr marL="742950" lvl="1" indent="-285750">
              <a:buFont typeface="Arial"/>
              <a:buChar char="•"/>
            </a:pPr>
            <a:r>
              <a:rPr lang="en-US" sz="2600" dirty="0" smtClean="0"/>
              <a:t>…</a:t>
            </a:r>
            <a:endParaRPr lang="en-US" sz="260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99169" y="365125"/>
            <a:ext cx="10654631" cy="1325563"/>
          </a:xfrm>
        </p:spPr>
        <p:txBody>
          <a:bodyPr/>
          <a:lstStyle/>
          <a:p>
            <a:r>
              <a:rPr lang="en-US" dirty="0" smtClean="0"/>
              <a:t>“Good” vs. “Bad” FDs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988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FDs for Relational Schema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High-level idea: </a:t>
            </a:r>
            <a:r>
              <a:rPr lang="en-US" b="1" dirty="0" smtClean="0"/>
              <a:t>why do we care about FDs?</a:t>
            </a:r>
          </a:p>
          <a:p>
            <a:pPr lvl="1"/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Start with some relational </a:t>
            </a:r>
            <a:r>
              <a:rPr lang="en-US" i="1" dirty="0" smtClean="0"/>
              <a:t>schema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Find out its </a:t>
            </a:r>
            <a:r>
              <a:rPr lang="en-US" i="1" dirty="0" smtClean="0"/>
              <a:t>functional dependencies (FDs)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Use these to </a:t>
            </a:r>
            <a:r>
              <a:rPr lang="en-US" i="1" dirty="0" smtClean="0"/>
              <a:t>design a better schema</a:t>
            </a:r>
            <a:endParaRPr lang="en-US" dirty="0"/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O</a:t>
            </a:r>
            <a:r>
              <a:rPr lang="en-US" dirty="0" smtClean="0"/>
              <a:t>ne which minimizes possibility of anomalies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133856" y="3273552"/>
            <a:ext cx="6254496" cy="722376"/>
          </a:xfrm>
          <a:prstGeom prst="round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180832" y="3401568"/>
            <a:ext cx="3172968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This part can </a:t>
            </a:r>
            <a:r>
              <a:rPr lang="en-US" sz="2400" i="1" smtClean="0"/>
              <a:t>be tricky!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88988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 Functional Dependencies</a:t>
            </a:r>
            <a:endParaRPr lang="en-US" sz="2200" i="1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838200" y="2072513"/>
            <a:ext cx="10515600" cy="4351338"/>
          </a:xfrm>
        </p:spPr>
        <p:txBody>
          <a:bodyPr/>
          <a:lstStyle/>
          <a:p>
            <a:r>
              <a:rPr lang="en-US" dirty="0" smtClean="0"/>
              <a:t>There can be a very </a:t>
            </a:r>
            <a:r>
              <a:rPr lang="en-US" b="1" dirty="0" smtClean="0"/>
              <a:t>large number</a:t>
            </a:r>
            <a:r>
              <a:rPr lang="en-US" dirty="0" smtClean="0"/>
              <a:t> of FDs…</a:t>
            </a:r>
          </a:p>
          <a:p>
            <a:pPr lvl="1"/>
            <a:r>
              <a:rPr lang="en-US" i="1" dirty="0" smtClean="0"/>
              <a:t>How to find them all efficiently?</a:t>
            </a:r>
          </a:p>
          <a:p>
            <a:pPr lvl="1"/>
            <a:endParaRPr lang="en-US" i="1" dirty="0"/>
          </a:p>
          <a:p>
            <a:r>
              <a:rPr lang="en-US" dirty="0" smtClean="0"/>
              <a:t>We can’t necessarily show that any FD will hold </a:t>
            </a:r>
            <a:r>
              <a:rPr lang="en-US" b="1" dirty="0" smtClean="0"/>
              <a:t>on all instances…</a:t>
            </a:r>
          </a:p>
          <a:p>
            <a:pPr lvl="1"/>
            <a:r>
              <a:rPr lang="en-US" i="1" dirty="0" smtClean="0"/>
              <a:t>How to do this?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337816" y="4875384"/>
            <a:ext cx="7516368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We will start with this problem:</a:t>
            </a:r>
          </a:p>
          <a:p>
            <a:r>
              <a:rPr lang="en-US" sz="2800" dirty="0" smtClean="0">
                <a:latin typeface="+mj-lt"/>
              </a:rPr>
              <a:t>Given a set of FDs, F, what other FDs </a:t>
            </a:r>
            <a:r>
              <a:rPr lang="en-US" sz="2800" b="1" i="1" dirty="0" smtClean="0">
                <a:latin typeface="+mj-lt"/>
              </a:rPr>
              <a:t>must </a:t>
            </a:r>
            <a:r>
              <a:rPr lang="en-US" sz="2800" dirty="0" smtClean="0">
                <a:latin typeface="+mj-lt"/>
              </a:rPr>
              <a:t>hold?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2711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Equivalent to asking: Given a set of FDs, F = {f</a:t>
            </a:r>
            <a:r>
              <a:rPr lang="en-US" baseline="-25000" dirty="0" smtClean="0"/>
              <a:t>1</a:t>
            </a:r>
            <a:r>
              <a:rPr lang="en-US" dirty="0" smtClean="0"/>
              <a:t>,…</a:t>
            </a:r>
            <a:r>
              <a:rPr lang="en-US" dirty="0" err="1" smtClean="0"/>
              <a:t>f</a:t>
            </a:r>
            <a:r>
              <a:rPr lang="en-US" baseline="-25000" dirty="0" err="1" smtClean="0"/>
              <a:t>n</a:t>
            </a:r>
            <a:r>
              <a:rPr lang="en-US" dirty="0" smtClean="0"/>
              <a:t>}, does an FD g hold?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Inference problem</a:t>
            </a:r>
            <a:r>
              <a:rPr lang="en-US" dirty="0" smtClean="0"/>
              <a:t>: How do we decide?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Finding Functional Dependencies</a:t>
            </a: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137498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1067</Words>
  <Application>Microsoft Office PowerPoint</Application>
  <PresentationFormat>Widescreen</PresentationFormat>
  <Paragraphs>293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Office Theme</vt:lpstr>
      <vt:lpstr>Lectures 13: Design Theory II</vt:lpstr>
      <vt:lpstr>2. Finding functional dependencies</vt:lpstr>
      <vt:lpstr>What you will learn about in this section</vt:lpstr>
      <vt:lpstr>“Good” vs. “Bad” FDs</vt:lpstr>
      <vt:lpstr>“Good” vs. “Bad” FDs</vt:lpstr>
      <vt:lpstr>“Good” vs. “Bad” FDs</vt:lpstr>
      <vt:lpstr>FDs for Relational Schema Design</vt:lpstr>
      <vt:lpstr>Finding Functional Dependencies</vt:lpstr>
      <vt:lpstr>Finding Functional Dependencies</vt:lpstr>
      <vt:lpstr>Finding Functional Dependencies</vt:lpstr>
      <vt:lpstr>Finding Functional Dependencies</vt:lpstr>
      <vt:lpstr>1. Split/Combine</vt:lpstr>
      <vt:lpstr>1. Split/Combine</vt:lpstr>
      <vt:lpstr>1. Split/Combine</vt:lpstr>
      <vt:lpstr>2. Reduction/Trivial</vt:lpstr>
      <vt:lpstr>3. Transitive Closure</vt:lpstr>
      <vt:lpstr>3. Transitive Closure</vt:lpstr>
      <vt:lpstr>Finding Functional Dependencies</vt:lpstr>
      <vt:lpstr>Finding Functional Dependencies</vt:lpstr>
      <vt:lpstr>Finding Functional Dependencies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4: The ER Model</dc:title>
  <dc:creator>Alex Ratner</dc:creator>
  <cp:lastModifiedBy>Xiannong Meng</cp:lastModifiedBy>
  <cp:revision>352</cp:revision>
  <dcterms:created xsi:type="dcterms:W3CDTF">2015-09-18T05:48:25Z</dcterms:created>
  <dcterms:modified xsi:type="dcterms:W3CDTF">2018-02-19T16:12:23Z</dcterms:modified>
</cp:coreProperties>
</file>