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67" r:id="rId2"/>
    <p:sldId id="516" r:id="rId3"/>
    <p:sldId id="517" r:id="rId4"/>
    <p:sldId id="387" r:id="rId5"/>
    <p:sldId id="478" r:id="rId6"/>
    <p:sldId id="390" r:id="rId7"/>
    <p:sldId id="479" r:id="rId8"/>
    <p:sldId id="480" r:id="rId9"/>
    <p:sldId id="392" r:id="rId10"/>
    <p:sldId id="391" r:id="rId11"/>
    <p:sldId id="482" r:id="rId12"/>
    <p:sldId id="394" r:id="rId13"/>
    <p:sldId id="395" r:id="rId14"/>
    <p:sldId id="396" r:id="rId15"/>
    <p:sldId id="398" r:id="rId16"/>
    <p:sldId id="400" r:id="rId17"/>
    <p:sldId id="401" r:id="rId18"/>
    <p:sldId id="483" r:id="rId19"/>
    <p:sldId id="484" r:id="rId20"/>
    <p:sldId id="4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3806"/>
  </p:normalViewPr>
  <p:slideViewPr>
    <p:cSldViewPr snapToGrid="0" snapToObjects="1">
      <p:cViewPr varScale="1">
        <p:scale>
          <a:sx n="82" d="100"/>
          <a:sy n="82" d="100"/>
        </p:scale>
        <p:origin x="18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9DE-D43D-8F40-BB2B-C87FB37B3B64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B9FA-6C0A-B04C-8A7E-9DB303EFE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63"/>
            <a:ext cx="9144000" cy="2387600"/>
          </a:xfrm>
        </p:spPr>
        <p:txBody>
          <a:bodyPr/>
          <a:lstStyle/>
          <a:p>
            <a:r>
              <a:rPr lang="en-US" dirty="0" smtClean="0"/>
              <a:t>Lectures 13:</a:t>
            </a:r>
            <a:br>
              <a:rPr lang="en-US" dirty="0" smtClean="0"/>
            </a:br>
            <a:r>
              <a:rPr lang="en-US" dirty="0" smtClean="0"/>
              <a:t>Design Theory II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/>
        </p:nvSpPr>
        <p:spPr>
          <a:xfrm>
            <a:off x="1524000" y="460576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Professor Xiannong Meng</a:t>
            </a:r>
          </a:p>
          <a:p>
            <a:pPr algn="ctr"/>
            <a:r>
              <a:rPr lang="en-US" sz="2400" dirty="0"/>
              <a:t>Spring 2018</a:t>
            </a:r>
          </a:p>
          <a:p>
            <a:pPr algn="ctr"/>
            <a:r>
              <a:rPr lang="en-US" sz="2400" dirty="0"/>
              <a:t>Lecture and activity contents </a:t>
            </a:r>
            <a:r>
              <a:rPr lang="en-US" sz="2400" dirty="0" smtClean="0"/>
              <a:t>are based </a:t>
            </a:r>
            <a:r>
              <a:rPr lang="en-US" sz="2400" dirty="0"/>
              <a:t>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pPr algn="ctr"/>
            <a:r>
              <a:rPr lang="en-US" sz="2400" dirty="0"/>
              <a:t>used in his CS 145 in the fall 2016 term </a:t>
            </a:r>
            <a:r>
              <a:rPr lang="en-US" sz="2400" dirty="0" smtClean="0"/>
              <a:t>with permission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51192" y="2702413"/>
            <a:ext cx="461772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</a:t>
            </a:r>
            <a:r>
              <a:rPr lang="en-US" sz="2800" dirty="0" smtClean="0">
                <a:latin typeface="+mj-lt"/>
              </a:rPr>
              <a:t>{Name}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{Color}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2. </a:t>
            </a:r>
            <a:r>
              <a:rPr lang="en-US" sz="2800" dirty="0" smtClean="0">
                <a:latin typeface="+mj-lt"/>
              </a:rPr>
              <a:t>{Category} </a:t>
            </a:r>
            <a:r>
              <a:rPr lang="en-US" sz="2800" dirty="0">
                <a:latin typeface="+mj-lt"/>
                <a:sym typeface="Wingdings"/>
              </a:rPr>
              <a:t> </a:t>
            </a:r>
            <a:r>
              <a:rPr lang="en-US" sz="2800" dirty="0" smtClean="0">
                <a:latin typeface="+mj-lt"/>
                <a:sym typeface="Wingdings"/>
              </a:rPr>
              <a:t>{Department}</a:t>
            </a:r>
            <a:endParaRPr lang="en-US" sz="2800" dirty="0">
              <a:latin typeface="+mj-lt"/>
              <a:sym typeface="Wingdings"/>
            </a:endParaRPr>
          </a:p>
          <a:p>
            <a:r>
              <a:rPr lang="en-US" sz="2800" dirty="0">
                <a:latin typeface="+mj-lt"/>
                <a:sym typeface="Wingdings"/>
              </a:rPr>
              <a:t>3. </a:t>
            </a:r>
            <a:r>
              <a:rPr lang="en-US" sz="2800" dirty="0" smtClean="0">
                <a:latin typeface="+mj-lt"/>
                <a:sym typeface="Wingdings"/>
              </a:rPr>
              <a:t>{Color</a:t>
            </a:r>
            <a:r>
              <a:rPr lang="en-US" sz="2800" dirty="0">
                <a:latin typeface="+mj-lt"/>
                <a:sym typeface="Wingdings"/>
              </a:rPr>
              <a:t>, </a:t>
            </a:r>
            <a:r>
              <a:rPr lang="en-US" sz="2800" dirty="0" smtClean="0">
                <a:latin typeface="+mj-lt"/>
                <a:sym typeface="Wingdings"/>
              </a:rPr>
              <a:t>Category} </a:t>
            </a:r>
            <a:r>
              <a:rPr lang="en-US" sz="2800" dirty="0">
                <a:latin typeface="+mj-lt"/>
                <a:sym typeface="Wingdings"/>
              </a:rPr>
              <a:t> </a:t>
            </a:r>
            <a:r>
              <a:rPr lang="en-US" sz="2800" dirty="0" smtClean="0">
                <a:latin typeface="+mj-lt"/>
                <a:sym typeface="Wingdings"/>
              </a:rPr>
              <a:t>{Price}</a:t>
            </a:r>
            <a:endParaRPr lang="en-US" sz="2800" dirty="0">
              <a:latin typeface="+mj-lt"/>
              <a:sym typeface="Wingding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60966"/>
              </p:ext>
            </p:extLst>
          </p:nvPr>
        </p:nvGraphicFramePr>
        <p:xfrm>
          <a:off x="838200" y="2679856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58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Name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Color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Category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Dep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Price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Toys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Black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Toys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Whatsit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Garden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922" y="6034619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smtClean="0">
                <a:latin typeface="+mj-lt"/>
                <a:sym typeface="Wingdings"/>
              </a:rPr>
              <a:t>Which / how many other FDs do?!? 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1570" y="2209971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</a:t>
            </a:r>
            <a:r>
              <a:rPr lang="en-US" sz="2600" smtClean="0"/>
              <a:t>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780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smtClean="0"/>
              <a:t>Products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838200" y="4791197"/>
            <a:ext cx="9137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the provided FDs, we can see that {Name</a:t>
            </a:r>
            <a:r>
              <a:rPr lang="en-US" sz="2400" dirty="0"/>
              <a:t>, </a:t>
            </a:r>
            <a:r>
              <a:rPr lang="en-US" sz="2400" dirty="0" smtClean="0"/>
              <a:t>Category}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dirty="0" smtClean="0">
                <a:sym typeface="Wingdings"/>
              </a:rPr>
              <a:t>{Price} must also hold </a:t>
            </a:r>
            <a:r>
              <a:rPr lang="en-US" sz="2400" dirty="0">
                <a:sym typeface="Wingdings"/>
              </a:rPr>
              <a:t>on </a:t>
            </a:r>
            <a:r>
              <a:rPr lang="en-US" sz="2400" b="1" dirty="0" smtClean="0">
                <a:sym typeface="Wingdings"/>
              </a:rPr>
              <a:t>any </a:t>
            </a:r>
            <a:r>
              <a:rPr lang="en-US" sz="2400" b="1" dirty="0">
                <a:sym typeface="Wingdings"/>
              </a:rPr>
              <a:t>instance</a:t>
            </a:r>
            <a:r>
              <a:rPr lang="en-US" sz="2400" dirty="0">
                <a:sym typeface="Wingdings"/>
              </a:rPr>
              <a:t>…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smtClean="0">
                <a:latin typeface="+mj-lt"/>
              </a:rPr>
              <a:t>Example:</a:t>
            </a:r>
            <a:endParaRPr lang="en-US" sz="2400" u="sng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26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Equivalent to asking: Given a set of FDs, F = {f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}, does an FD g hold?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Inference problem</a:t>
            </a:r>
            <a:r>
              <a:rPr lang="en-US" dirty="0" smtClean="0"/>
              <a:t>: How do we decide?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69012" y="3862104"/>
            <a:ext cx="7253979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Answer: Three simple rules called </a:t>
            </a:r>
            <a:r>
              <a:rPr lang="en-US" sz="3000" b="1" dirty="0">
                <a:latin typeface="+mj-lt"/>
              </a:rPr>
              <a:t>Armstrong’s Rules.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Split/Combine,</a:t>
            </a:r>
          </a:p>
          <a:p>
            <a:pPr marL="514350" indent="-514350">
              <a:buFontTx/>
              <a:buAutoNum type="arabicPeriod"/>
            </a:pPr>
            <a:r>
              <a:rPr lang="en-US" sz="3000" b="1" dirty="0">
                <a:latin typeface="+mj-lt"/>
              </a:rPr>
              <a:t>Reduction, and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Transitivity… </a:t>
            </a:r>
            <a:r>
              <a:rPr lang="en-US" sz="3000" i="1" dirty="0">
                <a:latin typeface="+mj-lt"/>
              </a:rPr>
              <a:t>ideas by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9912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 smtClean="0"/>
              <a:t>1. Split/Combine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304974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32350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 smtClean="0"/>
              <a:t>1. Split/Combine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304974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2" y="508260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the following </a:t>
            </a:r>
            <a:r>
              <a:rPr lang="en-US" sz="2800" i="1" dirty="0"/>
              <a:t>n</a:t>
            </a:r>
            <a:r>
              <a:rPr lang="en-US" sz="2800" dirty="0"/>
              <a:t> FDs…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1786" y="5866747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66155" y="2383987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 smtClean="0"/>
              <a:t>1. Split/Combine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9183" y="5960801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2" y="508260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1" y="4335222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And vice-versa, </a:t>
            </a: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66155" y="2383987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Reduction/Trivial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66354"/>
              </p:ext>
            </p:extLst>
          </p:nvPr>
        </p:nvGraphicFramePr>
        <p:xfrm>
          <a:off x="3048000" y="1755205"/>
          <a:ext cx="3048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4309" y="4611078"/>
            <a:ext cx="52493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,…,A</a:t>
            </a:r>
            <a:r>
              <a:rPr lang="en-US" sz="2600" baseline="-25000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 </a:t>
            </a:r>
            <a:r>
              <a:rPr lang="en-US" sz="2600" dirty="0" err="1">
                <a:sym typeface="Wingdings"/>
              </a:rPr>
              <a:t>A</a:t>
            </a:r>
            <a:r>
              <a:rPr lang="en-US" sz="2600" baseline="-25000" dirty="0" err="1">
                <a:sym typeface="Wingdings"/>
              </a:rPr>
              <a:t>j</a:t>
            </a:r>
            <a:r>
              <a:rPr lang="en-US" sz="2600" dirty="0">
                <a:sym typeface="Wingdings"/>
              </a:rPr>
              <a:t> for any j=1,…,m</a:t>
            </a: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59625" y="2374277"/>
            <a:ext cx="785309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05328" y="2687890"/>
            <a:ext cx="545330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Transitive Closure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29316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/>
                        <a:t>C</a:t>
                      </a:r>
                      <a:r>
                        <a:rPr lang="en-US" b="1" baseline="-25000" dirty="0" err="1" smtClean="0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4304975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3524922" y="2383987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515983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23504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62937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780920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Transitive Closure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29316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/>
                        <a:t>C</a:t>
                      </a:r>
                      <a:r>
                        <a:rPr lang="en-US" b="1" baseline="-25000" dirty="0" err="1" smtClean="0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4304975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1" y="534421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implies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1786" y="5866747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3524922" y="2383987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62937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23504" y="2687890"/>
            <a:ext cx="31475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51192" y="2702413"/>
            <a:ext cx="461772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</a:t>
            </a:r>
            <a:r>
              <a:rPr lang="en-US" sz="2800" dirty="0" smtClean="0">
                <a:latin typeface="+mj-lt"/>
              </a:rPr>
              <a:t>{Name}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{Color}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2. </a:t>
            </a:r>
            <a:r>
              <a:rPr lang="en-US" sz="2800" dirty="0" smtClean="0">
                <a:latin typeface="+mj-lt"/>
              </a:rPr>
              <a:t>{Category} </a:t>
            </a:r>
            <a:r>
              <a:rPr lang="en-US" sz="2800" dirty="0">
                <a:latin typeface="+mj-lt"/>
                <a:sym typeface="Wingdings"/>
              </a:rPr>
              <a:t> </a:t>
            </a:r>
            <a:r>
              <a:rPr lang="en-US" sz="2800" dirty="0" smtClean="0">
                <a:latin typeface="+mj-lt"/>
                <a:sym typeface="Wingdings"/>
              </a:rPr>
              <a:t>{Department}</a:t>
            </a:r>
            <a:endParaRPr lang="en-US" sz="2800" dirty="0">
              <a:latin typeface="+mj-lt"/>
              <a:sym typeface="Wingdings"/>
            </a:endParaRPr>
          </a:p>
          <a:p>
            <a:r>
              <a:rPr lang="en-US" sz="2800" dirty="0">
                <a:latin typeface="+mj-lt"/>
                <a:sym typeface="Wingdings"/>
              </a:rPr>
              <a:t>3. </a:t>
            </a:r>
            <a:r>
              <a:rPr lang="en-US" sz="2800" dirty="0" smtClean="0">
                <a:latin typeface="+mj-lt"/>
                <a:sym typeface="Wingdings"/>
              </a:rPr>
              <a:t>{Color</a:t>
            </a:r>
            <a:r>
              <a:rPr lang="en-US" sz="2800" dirty="0">
                <a:latin typeface="+mj-lt"/>
                <a:sym typeface="Wingdings"/>
              </a:rPr>
              <a:t>, </a:t>
            </a:r>
            <a:r>
              <a:rPr lang="en-US" sz="2800" dirty="0" smtClean="0">
                <a:latin typeface="+mj-lt"/>
                <a:sym typeface="Wingdings"/>
              </a:rPr>
              <a:t>Category} </a:t>
            </a:r>
            <a:r>
              <a:rPr lang="en-US" sz="2800" dirty="0">
                <a:latin typeface="+mj-lt"/>
                <a:sym typeface="Wingdings"/>
              </a:rPr>
              <a:t> </a:t>
            </a:r>
            <a:r>
              <a:rPr lang="en-US" sz="2800" dirty="0" smtClean="0">
                <a:latin typeface="+mj-lt"/>
                <a:sym typeface="Wingdings"/>
              </a:rPr>
              <a:t>{Price}</a:t>
            </a:r>
            <a:endParaRPr lang="en-US" sz="2800" dirty="0">
              <a:latin typeface="+mj-lt"/>
              <a:sym typeface="Wingding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8200" y="2679856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58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Name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Color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Category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Dep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Price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Toys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Black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Gadget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Toys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Whatsit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Garden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922" y="5374862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+mj-lt"/>
                <a:sym typeface="Wingdings"/>
              </a:rPr>
              <a:t>Which / how many other FDs hold?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1570" y="2209971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</a:t>
            </a:r>
            <a:r>
              <a:rPr lang="en-US" sz="2600" smtClean="0"/>
              <a:t>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780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smtClean="0"/>
              <a:t>Products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smtClean="0">
                <a:latin typeface="+mj-lt"/>
              </a:rPr>
              <a:t>Example:</a:t>
            </a:r>
            <a:endParaRPr lang="en-US" sz="2400" u="sng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56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730076" y="2702413"/>
            <a:ext cx="3138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1. {Name}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{Color}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{Category} </a:t>
            </a:r>
            <a:r>
              <a:rPr lang="en-US" sz="2400" dirty="0">
                <a:latin typeface="+mj-lt"/>
                <a:sym typeface="Wingdings"/>
              </a:rPr>
              <a:t> </a:t>
            </a:r>
            <a:r>
              <a:rPr lang="en-US" sz="2400" dirty="0" smtClean="0">
                <a:latin typeface="+mj-lt"/>
                <a:sym typeface="Wingdings"/>
              </a:rPr>
              <a:t>{Dept.}</a:t>
            </a:r>
            <a:endParaRPr lang="en-US" sz="2400" dirty="0">
              <a:latin typeface="+mj-lt"/>
              <a:sym typeface="Wingdings"/>
            </a:endParaRPr>
          </a:p>
          <a:p>
            <a:r>
              <a:rPr lang="en-US" sz="2400" dirty="0" smtClean="0">
                <a:latin typeface="+mj-lt"/>
                <a:sym typeface="Wingdings"/>
              </a:rPr>
              <a:t>3</a:t>
            </a:r>
            <a:r>
              <a:rPr lang="en-US" sz="2400" dirty="0">
                <a:latin typeface="+mj-lt"/>
                <a:sym typeface="Wingdings"/>
              </a:rPr>
              <a:t>. </a:t>
            </a:r>
            <a:r>
              <a:rPr lang="en-US" sz="2400" dirty="0" smtClean="0">
                <a:latin typeface="+mj-lt"/>
                <a:sym typeface="Wingdings"/>
              </a:rPr>
              <a:t>{Color</a:t>
            </a:r>
            <a:r>
              <a:rPr lang="en-US" sz="2400" dirty="0">
                <a:latin typeface="+mj-lt"/>
                <a:sym typeface="Wingdings"/>
              </a:rPr>
              <a:t>, </a:t>
            </a:r>
            <a:r>
              <a:rPr lang="en-US" sz="2400" dirty="0" smtClean="0">
                <a:latin typeface="+mj-lt"/>
                <a:sym typeface="Wingdings"/>
              </a:rPr>
              <a:t>Category} </a:t>
            </a:r>
            <a:r>
              <a:rPr lang="en-US" sz="2400" dirty="0">
                <a:latin typeface="+mj-lt"/>
                <a:sym typeface="Wingdings"/>
              </a:rPr>
              <a:t> </a:t>
            </a:r>
            <a:r>
              <a:rPr lang="en-US" sz="2400" dirty="0" smtClean="0">
                <a:latin typeface="+mj-lt"/>
                <a:sym typeface="Wingdings"/>
              </a:rPr>
              <a:t>{Price}</a:t>
            </a:r>
            <a:endParaRPr lang="en-US" sz="2400" dirty="0">
              <a:latin typeface="+mj-lt"/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6799" y="5851696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+mj-lt"/>
                <a:sym typeface="Wingdings"/>
              </a:rPr>
              <a:t>Which / how many other FDs hold?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1636" y="2209969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</a:t>
            </a:r>
            <a:r>
              <a:rPr lang="en-US" sz="2600" smtClean="0"/>
              <a:t>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928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Inferred FDs: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smtClean="0">
                <a:latin typeface="+mj-lt"/>
              </a:rPr>
              <a:t>Example:</a:t>
            </a:r>
            <a:endParaRPr lang="en-US" sz="2400" u="sng">
              <a:latin typeface="+mj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16820"/>
              </p:ext>
            </p:extLst>
          </p:nvPr>
        </p:nvGraphicFramePr>
        <p:xfrm>
          <a:off x="351928" y="2702413"/>
          <a:ext cx="8039708" cy="2656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74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5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Inferred</a:t>
                      </a:r>
                      <a:r>
                        <a:rPr lang="en-US" baseline="0" dirty="0" smtClean="0"/>
                        <a:t> FD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used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{Name, Category} -&gt; {Name}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{Name, Category} -&gt; {Color}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{Name, Category}</a:t>
                      </a:r>
                      <a:r>
                        <a:rPr lang="en-US" sz="2400" baseline="0" dirty="0" smtClean="0"/>
                        <a:t> -&gt; {Category}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{Name, Category</a:t>
                      </a:r>
                      <a:r>
                        <a:rPr lang="en-US" sz="2400" baseline="0" dirty="0" smtClean="0"/>
                        <a:t> -&gt; {Color, 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{Name, Category} -&gt; {Price}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30076" y="4355326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Rules: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8730076" y="4877320"/>
            <a:ext cx="3138835" cy="1200329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1. Split/Combine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Reduction/Trivial</a:t>
            </a:r>
            <a:endParaRPr lang="en-US" sz="2400" dirty="0">
              <a:latin typeface="+mj-lt"/>
              <a:sym typeface="Wingdings"/>
            </a:endParaRPr>
          </a:p>
          <a:p>
            <a:r>
              <a:rPr lang="en-US" sz="2400" dirty="0" smtClean="0">
                <a:latin typeface="+mj-lt"/>
                <a:sym typeface="Wingdings"/>
              </a:rPr>
              <a:t>3</a:t>
            </a:r>
            <a:r>
              <a:rPr lang="en-US" sz="2400" dirty="0">
                <a:latin typeface="+mj-lt"/>
                <a:sym typeface="Wingdings"/>
              </a:rPr>
              <a:t>. </a:t>
            </a:r>
            <a:r>
              <a:rPr lang="en-US" sz="2400" dirty="0" smtClean="0">
                <a:latin typeface="+mj-lt"/>
                <a:sym typeface="Wingdings"/>
              </a:rPr>
              <a:t>Transitive Closure</a:t>
            </a:r>
            <a:endParaRPr lang="en-US" sz="2400" dirty="0">
              <a:latin typeface="+mj-lt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503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Finding functional </a:t>
            </a:r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730076" y="2702413"/>
            <a:ext cx="3138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1. {Name}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{Color}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{Category} </a:t>
            </a:r>
            <a:r>
              <a:rPr lang="en-US" sz="2400" dirty="0">
                <a:latin typeface="+mj-lt"/>
                <a:sym typeface="Wingdings"/>
              </a:rPr>
              <a:t> </a:t>
            </a:r>
            <a:r>
              <a:rPr lang="en-US" sz="2400" dirty="0" smtClean="0">
                <a:latin typeface="+mj-lt"/>
                <a:sym typeface="Wingdings"/>
              </a:rPr>
              <a:t>{Dept.}</a:t>
            </a:r>
            <a:endParaRPr lang="en-US" sz="2400" dirty="0">
              <a:latin typeface="+mj-lt"/>
              <a:sym typeface="Wingdings"/>
            </a:endParaRPr>
          </a:p>
          <a:p>
            <a:r>
              <a:rPr lang="en-US" sz="2400" dirty="0" smtClean="0">
                <a:latin typeface="+mj-lt"/>
                <a:sym typeface="Wingdings"/>
              </a:rPr>
              <a:t>3</a:t>
            </a:r>
            <a:r>
              <a:rPr lang="en-US" sz="2400" dirty="0">
                <a:latin typeface="+mj-lt"/>
                <a:sym typeface="Wingdings"/>
              </a:rPr>
              <a:t>. </a:t>
            </a:r>
            <a:r>
              <a:rPr lang="en-US" sz="2400" dirty="0" smtClean="0">
                <a:latin typeface="+mj-lt"/>
                <a:sym typeface="Wingdings"/>
              </a:rPr>
              <a:t>{Color</a:t>
            </a:r>
            <a:r>
              <a:rPr lang="en-US" sz="2400" dirty="0">
                <a:latin typeface="+mj-lt"/>
                <a:sym typeface="Wingdings"/>
              </a:rPr>
              <a:t>, </a:t>
            </a:r>
            <a:r>
              <a:rPr lang="en-US" sz="2400" dirty="0" smtClean="0">
                <a:latin typeface="+mj-lt"/>
                <a:sym typeface="Wingdings"/>
              </a:rPr>
              <a:t>Category} </a:t>
            </a:r>
            <a:r>
              <a:rPr lang="en-US" sz="2400" dirty="0">
                <a:latin typeface="+mj-lt"/>
                <a:sym typeface="Wingdings"/>
              </a:rPr>
              <a:t> </a:t>
            </a:r>
            <a:r>
              <a:rPr lang="en-US" sz="2400" dirty="0" smtClean="0">
                <a:latin typeface="+mj-lt"/>
                <a:sym typeface="Wingdings"/>
              </a:rPr>
              <a:t>{Price}</a:t>
            </a:r>
            <a:endParaRPr lang="en-US" sz="2400" dirty="0">
              <a:latin typeface="+mj-lt"/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3937" y="5851696"/>
            <a:ext cx="584412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+mj-lt"/>
                <a:sym typeface="Wingdings"/>
              </a:rPr>
              <a:t>Can we find </a:t>
            </a:r>
            <a:r>
              <a:rPr lang="en-US" sz="2600" smtClean="0">
                <a:latin typeface="+mj-lt"/>
                <a:sym typeface="Wingdings"/>
              </a:rPr>
              <a:t>an algorithmic way to do this?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1636" y="2209969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</a:t>
            </a:r>
            <a:r>
              <a:rPr lang="en-US" sz="2600" smtClean="0"/>
              <a:t>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928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Inferred FDs: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smtClean="0">
                <a:latin typeface="+mj-lt"/>
              </a:rPr>
              <a:t>Example:</a:t>
            </a:r>
            <a:endParaRPr lang="en-US" sz="2400" u="sng">
              <a:latin typeface="+mj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82815"/>
              </p:ext>
            </p:extLst>
          </p:nvPr>
        </p:nvGraphicFramePr>
        <p:xfrm>
          <a:off x="351928" y="2702413"/>
          <a:ext cx="8039708" cy="2656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74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5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Inferred</a:t>
                      </a:r>
                      <a:r>
                        <a:rPr lang="en-US" baseline="0" dirty="0" smtClean="0"/>
                        <a:t> FD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used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{Name, Category} -&gt; {Name}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Trivial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{Name, Category} -&gt; {Color}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Transitive</a:t>
                      </a:r>
                      <a:r>
                        <a:rPr lang="en-US" sz="2400" baseline="0" dirty="0" smtClean="0"/>
                        <a:t> (4 -&gt; 1)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{Name, Category}</a:t>
                      </a:r>
                      <a:r>
                        <a:rPr lang="en-US" sz="2400" baseline="0" dirty="0" smtClean="0"/>
                        <a:t> -&gt; {Category}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Trivial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{Name, Category</a:t>
                      </a:r>
                      <a:r>
                        <a:rPr lang="en-US" sz="2400" baseline="0" dirty="0" smtClean="0"/>
                        <a:t> -&gt; {Color, 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Split/combine</a:t>
                      </a:r>
                      <a:r>
                        <a:rPr lang="en-US" sz="2400" baseline="0" dirty="0" smtClean="0"/>
                        <a:t> (5 + 6)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{Name, Category} -&gt; {Price}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Transitive (7 -&gt;</a:t>
                      </a:r>
                      <a:r>
                        <a:rPr lang="en-US" sz="2400" baseline="0" dirty="0" smtClean="0"/>
                        <a:t> 3)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4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“Good” vs. “Bad” FDs: Intuition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Finding FDs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Closures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Compute the closures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4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 smtClean="0"/>
              <a:t>“Good” vs. “Bad” FDs</a:t>
            </a:r>
            <a:endParaRPr lang="en-US" dirty="0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99169" y="1743578"/>
            <a:ext cx="7967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We can start to develop a notion of </a:t>
            </a:r>
            <a:r>
              <a:rPr lang="en-US" sz="2800" b="1" dirty="0" smtClean="0"/>
              <a:t>good </a:t>
            </a:r>
            <a:r>
              <a:rPr lang="en-US" sz="2800" dirty="0" smtClean="0"/>
              <a:t>vs. </a:t>
            </a:r>
            <a:r>
              <a:rPr lang="en-US" sz="2800" b="1" dirty="0" smtClean="0"/>
              <a:t>bad</a:t>
            </a:r>
            <a:r>
              <a:rPr lang="en-US" sz="2800" dirty="0" smtClean="0"/>
              <a:t> FDs:</a:t>
            </a:r>
            <a:endParaRPr lang="en-US" sz="2800" dirty="0"/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88286"/>
              </p:ext>
            </p:extLst>
          </p:nvPr>
        </p:nvGraphicFramePr>
        <p:xfrm>
          <a:off x="699169" y="2539730"/>
          <a:ext cx="5802216" cy="2590800"/>
        </p:xfrm>
        <a:graphic>
          <a:graphicData uri="http://schemas.openxmlformats.org/drawingml/2006/table">
            <a:tbl>
              <a:tblPr/>
              <a:tblGrid>
                <a:gridCol w="145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1871" y="2539730"/>
            <a:ext cx="3731929" cy="2893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latin typeface="+mj-lt"/>
              </a:rPr>
              <a:t>Intuitively:</a:t>
            </a:r>
            <a:endParaRPr lang="en-US" sz="2600" u="sng" dirty="0">
              <a:latin typeface="+mj-lt"/>
            </a:endParaRPr>
          </a:p>
          <a:p>
            <a:endParaRPr lang="en-US" sz="2600" dirty="0" smtClean="0">
              <a:latin typeface="+mj-lt"/>
            </a:endParaRPr>
          </a:p>
          <a:p>
            <a:r>
              <a:rPr lang="en-US" sz="2600" dirty="0" err="1" smtClean="0">
                <a:latin typeface="+mj-lt"/>
              </a:rPr>
              <a:t>EmpID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-&gt; Name, Phone, Position i</a:t>
            </a:r>
            <a:r>
              <a:rPr lang="en-US" sz="2600" i="1" dirty="0">
                <a:latin typeface="+mj-lt"/>
              </a:rPr>
              <a:t>s “good </a:t>
            </a:r>
            <a:r>
              <a:rPr lang="en-US" sz="2600" i="1" dirty="0" smtClean="0">
                <a:latin typeface="+mj-lt"/>
              </a:rPr>
              <a:t>FD”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b="1" i="1" dirty="0" smtClean="0">
                <a:latin typeface="+mj-lt"/>
              </a:rPr>
              <a:t>Minimal redundancy, less possibility of anomalies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0935" y="2986056"/>
            <a:ext cx="5943601" cy="214447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5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 smtClean="0"/>
              <a:t>“Good” vs. “Bad” FDs</a:t>
            </a:r>
            <a:endParaRPr lang="en-US" dirty="0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99169" y="1743578"/>
            <a:ext cx="7967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We can start to develop a notion of </a:t>
            </a:r>
            <a:r>
              <a:rPr lang="en-US" sz="2800" b="1" dirty="0" smtClean="0"/>
              <a:t>good </a:t>
            </a:r>
            <a:r>
              <a:rPr lang="en-US" sz="2800" dirty="0" smtClean="0"/>
              <a:t>vs. </a:t>
            </a:r>
            <a:r>
              <a:rPr lang="en-US" sz="2800" b="1" dirty="0" smtClean="0"/>
              <a:t>bad</a:t>
            </a:r>
            <a:r>
              <a:rPr lang="en-US" sz="2800" dirty="0" smtClean="0"/>
              <a:t> FDs:</a:t>
            </a:r>
            <a:endParaRPr lang="en-US" sz="2800" dirty="0"/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88286"/>
              </p:ext>
            </p:extLst>
          </p:nvPr>
        </p:nvGraphicFramePr>
        <p:xfrm>
          <a:off x="699169" y="2539730"/>
          <a:ext cx="5802216" cy="2590800"/>
        </p:xfrm>
        <a:graphic>
          <a:graphicData uri="http://schemas.openxmlformats.org/drawingml/2006/table">
            <a:tbl>
              <a:tblPr/>
              <a:tblGrid>
                <a:gridCol w="1450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1871" y="2539730"/>
            <a:ext cx="3731929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latin typeface="+mj-lt"/>
              </a:rPr>
              <a:t>Intuitively:</a:t>
            </a:r>
            <a:endParaRPr lang="en-US" sz="2600" u="sng" dirty="0">
              <a:latin typeface="+mj-lt"/>
            </a:endParaRPr>
          </a:p>
          <a:p>
            <a:endParaRPr lang="en-US" sz="2600" dirty="0" smtClean="0">
              <a:latin typeface="+mj-lt"/>
            </a:endParaRPr>
          </a:p>
          <a:p>
            <a:r>
              <a:rPr lang="en-US" sz="2600" dirty="0" err="1" smtClean="0">
                <a:latin typeface="+mj-lt"/>
              </a:rPr>
              <a:t>EmpID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-&gt; Name, Phone, Position i</a:t>
            </a:r>
            <a:r>
              <a:rPr lang="en-US" sz="2600" i="1" dirty="0">
                <a:latin typeface="+mj-lt"/>
              </a:rPr>
              <a:t>s “good </a:t>
            </a:r>
            <a:r>
              <a:rPr lang="en-US" sz="2600" i="1" dirty="0" smtClean="0">
                <a:latin typeface="+mj-lt"/>
              </a:rPr>
              <a:t>FD”</a:t>
            </a:r>
          </a:p>
          <a:p>
            <a:endParaRPr lang="en-US" sz="2600" dirty="0" smtClean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But </a:t>
            </a:r>
            <a:r>
              <a:rPr lang="en-US" sz="2600" dirty="0">
                <a:latin typeface="+mj-lt"/>
              </a:rPr>
              <a:t>Position -&gt; Phone </a:t>
            </a:r>
            <a:r>
              <a:rPr lang="en-US" sz="2600" i="1" dirty="0">
                <a:latin typeface="+mj-lt"/>
              </a:rPr>
              <a:t>is a “bad FD</a:t>
            </a:r>
            <a:r>
              <a:rPr lang="en-US" sz="2600" i="1" dirty="0" smtClean="0">
                <a:latin typeface="+mj-lt"/>
              </a:rPr>
              <a:t>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b="1" i="1" dirty="0" smtClean="0">
                <a:latin typeface="+mj-lt"/>
              </a:rPr>
              <a:t>Redundancy!  Possibility of data anomalies</a:t>
            </a:r>
            <a:endParaRPr lang="en-US" sz="2600" b="1" i="1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68036" y="3435240"/>
            <a:ext cx="3033350" cy="125563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66254"/>
              </p:ext>
            </p:extLst>
          </p:nvPr>
        </p:nvGraphicFramePr>
        <p:xfrm>
          <a:off x="1090302" y="1690688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2000" y="5099539"/>
            <a:ext cx="784224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Given a set of FDs (from user) our goal is to: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Find all FDs, and 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Eliminate the “Bad Ones".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1562672"/>
            <a:ext cx="49560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Returning to our original example… can you see how the “bad FD” {Course} -&gt; {Room} could lead to an: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Update </a:t>
            </a:r>
            <a:r>
              <a:rPr lang="en-US" sz="2600" dirty="0"/>
              <a:t>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Insert 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Delete </a:t>
            </a:r>
            <a:r>
              <a:rPr lang="en-US" sz="2600" dirty="0" smtClean="0"/>
              <a:t>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 smtClean="0"/>
              <a:t>“Good” vs. “Bad” FDs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FDs for Relational Schema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idea: </a:t>
            </a:r>
            <a:r>
              <a:rPr lang="en-US" b="1" dirty="0" smtClean="0"/>
              <a:t>why do we care about FDs?</a:t>
            </a:r>
          </a:p>
          <a:p>
            <a:pPr lvl="1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with some relational </a:t>
            </a:r>
            <a:r>
              <a:rPr lang="en-US" i="1" dirty="0" smtClean="0"/>
              <a:t>schema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out its </a:t>
            </a:r>
            <a:r>
              <a:rPr lang="en-US" i="1" dirty="0" smtClean="0"/>
              <a:t>functional dependencies (FDs)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these to </a:t>
            </a:r>
            <a:r>
              <a:rPr lang="en-US" i="1" dirty="0" smtClean="0"/>
              <a:t>design a better schema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ne which minimizes possibility of anomalies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33856" y="3273552"/>
            <a:ext cx="6254496" cy="72237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80832" y="3401568"/>
            <a:ext cx="317296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This part can </a:t>
            </a:r>
            <a:r>
              <a:rPr lang="en-US" sz="2400" i="1" smtClean="0"/>
              <a:t>be tricky!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988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2072513"/>
            <a:ext cx="10515600" cy="4351338"/>
          </a:xfrm>
        </p:spPr>
        <p:txBody>
          <a:bodyPr/>
          <a:lstStyle/>
          <a:p>
            <a:r>
              <a:rPr lang="en-US" dirty="0" smtClean="0"/>
              <a:t>There can be a very </a:t>
            </a:r>
            <a:r>
              <a:rPr lang="en-US" b="1" dirty="0" smtClean="0"/>
              <a:t>large number</a:t>
            </a:r>
            <a:r>
              <a:rPr lang="en-US" dirty="0" smtClean="0"/>
              <a:t> of FDs…</a:t>
            </a:r>
          </a:p>
          <a:p>
            <a:pPr lvl="1"/>
            <a:r>
              <a:rPr lang="en-US" i="1" dirty="0" smtClean="0"/>
              <a:t>How to find them all efficiently?</a:t>
            </a:r>
          </a:p>
          <a:p>
            <a:pPr lvl="1"/>
            <a:endParaRPr lang="en-US" i="1" dirty="0"/>
          </a:p>
          <a:p>
            <a:r>
              <a:rPr lang="en-US" dirty="0" smtClean="0"/>
              <a:t>We can’t necessarily show that any FD will hold </a:t>
            </a:r>
            <a:r>
              <a:rPr lang="en-US" b="1" dirty="0" smtClean="0"/>
              <a:t>on all instances…</a:t>
            </a:r>
          </a:p>
          <a:p>
            <a:pPr lvl="1"/>
            <a:r>
              <a:rPr lang="en-US" i="1" dirty="0" smtClean="0"/>
              <a:t>How to do this?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337816" y="4875384"/>
            <a:ext cx="75163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We will start with this problem:</a:t>
            </a:r>
          </a:p>
          <a:p>
            <a:r>
              <a:rPr lang="en-US" sz="2800" dirty="0" smtClean="0">
                <a:latin typeface="+mj-lt"/>
              </a:rPr>
              <a:t>Given a set of FDs, F, what other FDs </a:t>
            </a:r>
            <a:r>
              <a:rPr lang="en-US" sz="2800" b="1" i="1" dirty="0" smtClean="0">
                <a:latin typeface="+mj-lt"/>
              </a:rPr>
              <a:t>must </a:t>
            </a:r>
            <a:r>
              <a:rPr lang="en-US" sz="2800" dirty="0" smtClean="0">
                <a:latin typeface="+mj-lt"/>
              </a:rPr>
              <a:t>hold?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71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Equivalent to asking: Given a set of FDs, F = {f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}, does an FD g hold?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Inference problem</a:t>
            </a:r>
            <a:r>
              <a:rPr lang="en-US" dirty="0" smtClean="0"/>
              <a:t>: How do we decide?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Finding Functional Dependencies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3749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1067</Words>
  <Application>Microsoft Office PowerPoint</Application>
  <PresentationFormat>Widescreen</PresentationFormat>
  <Paragraphs>293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Lectures 13: Design Theory II</vt:lpstr>
      <vt:lpstr>2. Finding functional dependencies</vt:lpstr>
      <vt:lpstr>What you will learn about in this section</vt:lpstr>
      <vt:lpstr>“Good” vs. “Bad” FDs</vt:lpstr>
      <vt:lpstr>“Good” vs. “Bad” FDs</vt:lpstr>
      <vt:lpstr>“Good” vs. “Bad” FDs</vt:lpstr>
      <vt:lpstr>FDs for Relational Schema Design</vt:lpstr>
      <vt:lpstr>Finding Functional Dependencies</vt:lpstr>
      <vt:lpstr>Finding Functional Dependencies</vt:lpstr>
      <vt:lpstr>Finding Functional Dependencies</vt:lpstr>
      <vt:lpstr>Finding Functional Dependencies</vt:lpstr>
      <vt:lpstr>1. Split/Combine</vt:lpstr>
      <vt:lpstr>1. Split/Combine</vt:lpstr>
      <vt:lpstr>1. Split/Combine</vt:lpstr>
      <vt:lpstr>2. Reduction/Trivial</vt:lpstr>
      <vt:lpstr>3. Transitive Closure</vt:lpstr>
      <vt:lpstr>3. Transitive Closure</vt:lpstr>
      <vt:lpstr>Finding Functional Dependencies</vt:lpstr>
      <vt:lpstr>Finding Functional Dependencies</vt:lpstr>
      <vt:lpstr>Finding Functional Dependencies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The ER Model</dc:title>
  <dc:creator>Alex Ratner</dc:creator>
  <cp:lastModifiedBy>Xiannong Meng</cp:lastModifiedBy>
  <cp:revision>352</cp:revision>
  <dcterms:created xsi:type="dcterms:W3CDTF">2015-09-18T05:48:25Z</dcterms:created>
  <dcterms:modified xsi:type="dcterms:W3CDTF">2018-02-19T16:12:23Z</dcterms:modified>
</cp:coreProperties>
</file>