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67" r:id="rId2"/>
    <p:sldId id="522" r:id="rId3"/>
    <p:sldId id="407" r:id="rId4"/>
    <p:sldId id="408" r:id="rId5"/>
    <p:sldId id="486" r:id="rId6"/>
    <p:sldId id="487" r:id="rId7"/>
    <p:sldId id="488" r:id="rId8"/>
    <p:sldId id="489" r:id="rId9"/>
    <p:sldId id="523" r:id="rId10"/>
    <p:sldId id="533" r:id="rId11"/>
    <p:sldId id="534" r:id="rId12"/>
    <p:sldId id="518" r:id="rId13"/>
    <p:sldId id="519" r:id="rId14"/>
    <p:sldId id="410" r:id="rId15"/>
    <p:sldId id="490" r:id="rId16"/>
    <p:sldId id="491" r:id="rId17"/>
    <p:sldId id="492" r:id="rId18"/>
    <p:sldId id="493" r:id="rId19"/>
    <p:sldId id="414" r:id="rId20"/>
    <p:sldId id="415" r:id="rId21"/>
    <p:sldId id="416" r:id="rId22"/>
    <p:sldId id="417" r:id="rId23"/>
    <p:sldId id="494" r:id="rId24"/>
    <p:sldId id="53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7" autoAdjust="0"/>
    <p:restoredTop sz="93806"/>
  </p:normalViewPr>
  <p:slideViewPr>
    <p:cSldViewPr snapToGrid="0" snapToObjects="1">
      <p:cViewPr varScale="1">
        <p:scale>
          <a:sx n="82" d="100"/>
          <a:sy n="82" d="100"/>
        </p:scale>
        <p:origin x="11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B99DE-D43D-8F40-BB2B-C87FB37B3B64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FB9FA-6C0A-B04C-8A7E-9DB303EFE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4EF24-3929-824E-9849-DDE04188B633}" type="slidenum">
              <a:rPr lang="en-US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04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516A3-725B-7B45-A471-88ECDEC9BBD8}" type="slidenum">
              <a:rPr lang="en-US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32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D38B7-8773-BF43-AD69-D9D1143F450D}" type="slidenum">
              <a:rPr lang="en-US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61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D38B7-8773-BF43-AD69-D9D1143F450D}" type="slidenum">
              <a:rPr lang="en-US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13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D38B7-8773-BF43-AD69-D9D1143F450D}" type="slidenum">
              <a:rPr lang="en-US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3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D38B7-8773-BF43-AD69-D9D1143F450D}" type="slidenum">
              <a:rPr lang="en-US">
                <a:solidFill>
                  <a:prstClr val="black"/>
                </a:solidFill>
                <a:latin typeface="Calibri"/>
              </a:rPr>
              <a:pPr/>
              <a:t>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0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9CC32-ECFA-DE4E-8C1E-3CFC32AC2635}" type="slidenum">
              <a:rPr lang="en-US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06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9CC32-ECFA-DE4E-8C1E-3CFC32AC2635}" type="slidenum">
              <a:rPr lang="en-US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9CC32-ECFA-DE4E-8C1E-3CFC32AC2635}" type="slidenum">
              <a:rPr lang="en-US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75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9CC32-ECFA-DE4E-8C1E-3CFC32AC2635}" type="slidenum">
              <a:rPr lang="en-US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7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9CC32-ECFA-DE4E-8C1E-3CFC32AC2635}" type="slidenum">
              <a:rPr lang="en-US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87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B9FA-6C0A-B04C-8A7E-9DB303EFE2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2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B9FA-6C0A-B04C-8A7E-9DB303EFE2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1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6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5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0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4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2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817B-4AAF-0040-9060-2F9962E6E12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73263"/>
            <a:ext cx="9144000" cy="2387600"/>
          </a:xfrm>
        </p:spPr>
        <p:txBody>
          <a:bodyPr/>
          <a:lstStyle/>
          <a:p>
            <a:r>
              <a:rPr lang="en-US" dirty="0" smtClean="0"/>
              <a:t>Lectures 14:</a:t>
            </a:r>
            <a:br>
              <a:rPr lang="en-US" dirty="0" smtClean="0"/>
            </a:br>
            <a:r>
              <a:rPr lang="en-US" dirty="0" smtClean="0"/>
              <a:t>Design Theory III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/>
        </p:nvSpPr>
        <p:spPr>
          <a:xfrm>
            <a:off x="1524000" y="454714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/>
              <a:t>Professor Xiannong Meng</a:t>
            </a:r>
          </a:p>
          <a:p>
            <a:pPr algn="ctr"/>
            <a:r>
              <a:rPr lang="en-US" sz="2400" dirty="0"/>
              <a:t>Spring 2018</a:t>
            </a:r>
          </a:p>
          <a:p>
            <a:pPr algn="ctr"/>
            <a:r>
              <a:rPr lang="en-US" sz="2400" dirty="0"/>
              <a:t>Lecture and activity contents </a:t>
            </a:r>
            <a:r>
              <a:rPr lang="en-US" sz="2400" dirty="0" smtClean="0"/>
              <a:t>are based </a:t>
            </a:r>
            <a:r>
              <a:rPr lang="en-US" sz="2400" dirty="0"/>
              <a:t>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pPr algn="ctr"/>
            <a:r>
              <a:rPr lang="en-US" sz="2400" dirty="0"/>
              <a:t>used in his CS 145 in the fall 2016 term </a:t>
            </a:r>
            <a:r>
              <a:rPr lang="en-US" sz="2400" dirty="0" smtClean="0"/>
              <a:t>with permission</a:t>
            </a:r>
            <a:endParaRPr lang="en-US" sz="24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92" y="707922"/>
            <a:ext cx="10515600" cy="103269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6973" y="4687162"/>
            <a:ext cx="7286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dirty="0">
                <a:solidFill>
                  <a:prstClr val="black"/>
                </a:solidFill>
                <a:latin typeface="+mj-lt"/>
              </a:rPr>
              <a:t>Compute {A,B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}</a:t>
            </a:r>
            <a:r>
              <a:rPr lang="en-US" sz="3200" baseline="30000" dirty="0" smtClean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= {A, B,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C, D                         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}</a:t>
            </a:r>
          </a:p>
          <a:p>
            <a:pPr eaLnBrk="0" hangingPunct="0"/>
            <a:endParaRPr lang="en-US" sz="3200" dirty="0">
              <a:solidFill>
                <a:prstClr val="black"/>
              </a:solidFill>
              <a:latin typeface="+mj-lt"/>
            </a:endParaRPr>
          </a:p>
          <a:p>
            <a:pPr eaLnBrk="0" hangingPunct="0"/>
            <a:r>
              <a:rPr lang="en-US" sz="3200" dirty="0">
                <a:solidFill>
                  <a:prstClr val="black"/>
                </a:solidFill>
                <a:latin typeface="+mj-lt"/>
              </a:rPr>
              <a:t>Compute {A, F}</a:t>
            </a:r>
            <a:r>
              <a:rPr lang="en-US" sz="3200" baseline="30000" dirty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=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{A, F,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B                           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}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6973" y="2185780"/>
            <a:ext cx="3214341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R(A,B,C,D,E,F)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391050" y="2185780"/>
            <a:ext cx="2699778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{C}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{E}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{D}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{A,F} </a:t>
            </a:r>
            <a:r>
              <a:rPr lang="en-US" sz="28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8431" y="1662560"/>
            <a:ext cx="1639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Attributes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18909" y="1660975"/>
            <a:ext cx="559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92" y="707922"/>
            <a:ext cx="10515600" cy="103269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6973" y="4687162"/>
            <a:ext cx="56969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dirty="0">
                <a:solidFill>
                  <a:prstClr val="black"/>
                </a:solidFill>
                <a:latin typeface="+mj-lt"/>
              </a:rPr>
              <a:t>Compute {A,B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}</a:t>
            </a:r>
            <a:r>
              <a:rPr lang="en-US" sz="3200" baseline="30000" dirty="0" smtClean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= {A, B,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C, D, E}</a:t>
            </a:r>
            <a:endParaRPr lang="en-US" sz="3200" dirty="0">
              <a:solidFill>
                <a:prstClr val="black"/>
              </a:solidFill>
              <a:latin typeface="+mj-lt"/>
            </a:endParaRPr>
          </a:p>
          <a:p>
            <a:pPr eaLnBrk="0" hangingPunct="0"/>
            <a:endParaRPr lang="en-US" sz="3200" dirty="0">
              <a:solidFill>
                <a:prstClr val="black"/>
              </a:solidFill>
              <a:latin typeface="+mj-lt"/>
            </a:endParaRPr>
          </a:p>
          <a:p>
            <a:pPr eaLnBrk="0" hangingPunct="0"/>
            <a:r>
              <a:rPr lang="en-US" sz="3200" dirty="0">
                <a:solidFill>
                  <a:prstClr val="black"/>
                </a:solidFill>
                <a:latin typeface="+mj-lt"/>
              </a:rPr>
              <a:t>Compute {A, F}</a:t>
            </a:r>
            <a:r>
              <a:rPr lang="en-US" sz="3200" baseline="30000" dirty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=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{A,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B, C, D, E, F}</a:t>
            </a:r>
            <a:endParaRPr lang="en-US" sz="3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6973" y="2185780"/>
            <a:ext cx="3214341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R(A,B,C,D,E,F)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391050" y="2185780"/>
            <a:ext cx="2699778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{C}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{E}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{D}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{A,F} </a:t>
            </a:r>
            <a:r>
              <a:rPr lang="en-US" sz="28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8431" y="1662560"/>
            <a:ext cx="1639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Attributes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18909" y="1660975"/>
            <a:ext cx="559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/>
              <a:t>Closures, </a:t>
            </a:r>
            <a:r>
              <a:rPr lang="en-US" dirty="0" err="1" smtClean="0"/>
              <a:t>Superkeys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smtClean="0"/>
              <a:t>Keys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0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5844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Closures Pt. II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+mj-lt"/>
              </a:rPr>
              <a:t>Superkeys</a:t>
            </a:r>
            <a:r>
              <a:rPr lang="en-US" dirty="0" smtClean="0">
                <a:latin typeface="+mj-lt"/>
              </a:rPr>
              <a:t> &amp; Keys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 The key or a key?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4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5DFB-DB85-184A-8FB9-05D4C2550EA6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</a:t>
            </a:r>
            <a:r>
              <a:rPr lang="en-US" dirty="0" smtClean="0"/>
              <a:t> the Closure?</a:t>
            </a:r>
            <a:endParaRPr lang="en-US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closure we can find all FD’s easily</a:t>
            </a:r>
          </a:p>
          <a:p>
            <a:endParaRPr lang="en-US" dirty="0"/>
          </a:p>
          <a:p>
            <a:r>
              <a:rPr lang="en-US" dirty="0"/>
              <a:t>To check if X </a:t>
            </a:r>
            <a:r>
              <a:rPr lang="en-US" dirty="0">
                <a:latin typeface="Symbol" charset="2"/>
              </a:rPr>
              <a:t>®</a:t>
            </a:r>
            <a:r>
              <a:rPr lang="en-US" dirty="0"/>
              <a:t> </a:t>
            </a:r>
            <a:r>
              <a:rPr lang="en-US" dirty="0" smtClean="0"/>
              <a:t>A</a:t>
            </a:r>
          </a:p>
          <a:p>
            <a:pPr lvl="1"/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Compute </a:t>
            </a:r>
            <a:r>
              <a:rPr lang="en-US" dirty="0"/>
              <a:t>X</a:t>
            </a:r>
            <a:r>
              <a:rPr lang="en-US" baseline="30000" dirty="0"/>
              <a:t>+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Check </a:t>
            </a:r>
            <a:r>
              <a:rPr lang="en-US" dirty="0"/>
              <a:t>if A </a:t>
            </a:r>
            <a:r>
              <a:rPr lang="en-US" dirty="0">
                <a:latin typeface="Symbol" charset="2"/>
              </a:rPr>
              <a:t>Î</a:t>
            </a:r>
            <a:r>
              <a:rPr lang="en-US" dirty="0"/>
              <a:t> X</a:t>
            </a:r>
            <a:r>
              <a:rPr lang="en-US" baseline="30000" dirty="0" smtClean="0"/>
              <a:t>+</a:t>
            </a:r>
          </a:p>
          <a:p>
            <a:pPr lvl="1"/>
            <a:endParaRPr lang="en-US" baseline="30000" dirty="0"/>
          </a:p>
          <a:p>
            <a:pPr lvl="1"/>
            <a:endParaRPr lang="en-US" baseline="30000" dirty="0" smtClean="0"/>
          </a:p>
          <a:p>
            <a:pPr lvl="1"/>
            <a:endParaRPr lang="en-US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6843253" y="2654709"/>
            <a:ext cx="436552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here that </a:t>
            </a:r>
            <a:r>
              <a:rPr lang="en-US" sz="2400" b="1" dirty="0" smtClean="0">
                <a:latin typeface="+mj-lt"/>
              </a:rPr>
              <a:t>X</a:t>
            </a:r>
            <a:r>
              <a:rPr lang="en-US" sz="2400" dirty="0" smtClean="0">
                <a:latin typeface="+mj-lt"/>
              </a:rPr>
              <a:t> is a </a:t>
            </a:r>
            <a:r>
              <a:rPr lang="en-US" sz="2400" i="1" dirty="0" smtClean="0">
                <a:latin typeface="+mj-lt"/>
              </a:rPr>
              <a:t>set</a:t>
            </a:r>
            <a:r>
              <a:rPr lang="en-US" sz="2400" dirty="0" smtClean="0">
                <a:latin typeface="+mj-lt"/>
              </a:rPr>
              <a:t> of attributes, but </a:t>
            </a:r>
            <a:r>
              <a:rPr lang="en-US" sz="2400" b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 is a </a:t>
            </a:r>
            <a:r>
              <a:rPr lang="en-US" sz="2400" i="1" dirty="0" smtClean="0">
                <a:latin typeface="+mj-lt"/>
              </a:rPr>
              <a:t>single</a:t>
            </a:r>
            <a:r>
              <a:rPr lang="en-US" sz="2400" dirty="0" smtClean="0">
                <a:latin typeface="+mj-lt"/>
              </a:rPr>
              <a:t> attribute.  Why does considering FDs of this form suffice?</a:t>
            </a:r>
            <a:endParaRPr lang="en-US" sz="2400" dirty="0"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3057832" y="4493342"/>
            <a:ext cx="363794" cy="363794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421627" y="3439539"/>
            <a:ext cx="3323302" cy="10538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43253" y="4493342"/>
            <a:ext cx="436552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Recall the </a:t>
            </a:r>
            <a:r>
              <a:rPr lang="en-US" sz="2400" b="1" u="sng" dirty="0" smtClean="0">
                <a:latin typeface="+mj-lt"/>
              </a:rPr>
              <a:t>Split/combine</a:t>
            </a:r>
            <a:r>
              <a:rPr lang="en-US" sz="2400" dirty="0" smtClean="0">
                <a:latin typeface="+mj-lt"/>
              </a:rPr>
              <a:t> rule: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X </a:t>
            </a:r>
            <a:r>
              <a:rPr lang="en-US" sz="2400" dirty="0" smtClean="0">
                <a:latin typeface="+mj-lt"/>
                <a:sym typeface="Wingdings"/>
              </a:rPr>
              <a:t> A</a:t>
            </a:r>
            <a:r>
              <a:rPr lang="en-US" sz="2400" baseline="-25000" dirty="0" smtClean="0">
                <a:latin typeface="+mj-lt"/>
                <a:sym typeface="Wingdings"/>
              </a:rPr>
              <a:t>1</a:t>
            </a:r>
            <a:r>
              <a:rPr lang="en-US" sz="2400" dirty="0" smtClean="0">
                <a:latin typeface="+mj-lt"/>
                <a:sym typeface="Wingdings"/>
              </a:rPr>
              <a:t>, …, X  A</a:t>
            </a:r>
            <a:r>
              <a:rPr lang="en-US" sz="2400" baseline="-25000" dirty="0" smtClean="0">
                <a:latin typeface="+mj-lt"/>
                <a:sym typeface="Wingdings"/>
              </a:rPr>
              <a:t>n</a:t>
            </a:r>
            <a:endParaRPr lang="en-US" sz="2400" baseline="-25000" dirty="0">
              <a:latin typeface="+mj-lt"/>
              <a:sym typeface="Wingdings"/>
            </a:endParaRPr>
          </a:p>
          <a:p>
            <a:r>
              <a:rPr lang="en-US" sz="2400" i="1" dirty="0" smtClean="0">
                <a:latin typeface="+mj-lt"/>
                <a:sym typeface="Wingdings"/>
              </a:rPr>
              <a:t>implies</a:t>
            </a:r>
          </a:p>
          <a:p>
            <a:r>
              <a:rPr lang="en-US" sz="2400" dirty="0" smtClean="0">
                <a:latin typeface="+mj-lt"/>
              </a:rPr>
              <a:t>X </a:t>
            </a:r>
            <a:r>
              <a:rPr lang="en-US" sz="2400" dirty="0" smtClean="0">
                <a:latin typeface="+mj-lt"/>
                <a:sym typeface="Wingdings"/>
              </a:rPr>
              <a:t> {A</a:t>
            </a:r>
            <a:r>
              <a:rPr lang="en-US" sz="2400" baseline="-25000" dirty="0" smtClean="0">
                <a:latin typeface="+mj-lt"/>
                <a:sym typeface="Wingdings"/>
              </a:rPr>
              <a:t>1</a:t>
            </a:r>
            <a:r>
              <a:rPr lang="en-US" sz="2400" dirty="0" smtClean="0">
                <a:latin typeface="+mj-lt"/>
                <a:sym typeface="Wingdings"/>
              </a:rPr>
              <a:t>, …, A</a:t>
            </a:r>
            <a:r>
              <a:rPr lang="en-US" sz="2400" baseline="-25000" dirty="0" smtClean="0">
                <a:latin typeface="+mj-lt"/>
                <a:sym typeface="Wingdings"/>
              </a:rPr>
              <a:t>n</a:t>
            </a:r>
            <a:r>
              <a:rPr lang="en-US" sz="2400" dirty="0" smtClean="0">
                <a:latin typeface="+mj-lt"/>
                <a:sym typeface="Wingdings"/>
              </a:rPr>
              <a:t>}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956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p"/>
      <p:bldP spid="2" grpId="0" animBg="1"/>
      <p:bldP spid="3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8BF55-C934-964E-B123-12970A1453E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46968"/>
            <a:ext cx="10515600" cy="1325563"/>
          </a:xfrm>
        </p:spPr>
        <p:txBody>
          <a:bodyPr/>
          <a:lstStyle/>
          <a:p>
            <a:r>
              <a:rPr lang="en-US"/>
              <a:t>Using Closure to Infer ALL FDs</a:t>
            </a:r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9719763" y="1135453"/>
            <a:ext cx="197361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C</a:t>
            </a:r>
            <a: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B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 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D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165168" y="1053657"/>
            <a:ext cx="1334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prstClr val="black"/>
                </a:solidFill>
                <a:latin typeface="Calibri"/>
              </a:rPr>
              <a:t>Example</a:t>
            </a:r>
            <a:r>
              <a:rPr lang="en-US" sz="2400" u="sng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Given F =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849257" y="1549446"/>
            <a:ext cx="7241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1: Compute 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, for every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set of attributes X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:</a:t>
            </a: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838200" y="1994098"/>
            <a:ext cx="8304698" cy="4524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{B}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{B,D}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{C}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{C}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{D}</a:t>
            </a:r>
            <a:endParaRPr lang="en-US" sz="24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{A,C}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{A,C}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{B,C}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{B,C,D}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{C,D}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{C, D}</a:t>
            </a:r>
            <a:endParaRPr lang="en-US" sz="24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{A,C,D}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{B,C,D}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{B,C,D}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</a:t>
            </a:r>
            <a:r>
              <a:rPr lang="en-US" sz="24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</a:t>
            </a:r>
            <a:endParaRPr lang="en-US" sz="24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99636" y="5185890"/>
            <a:ext cx="21336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 need to compute these- why?</a:t>
            </a:r>
            <a:endParaRPr lang="en-US" sz="2400" dirty="0">
              <a:latin typeface="+mj-lt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232031" y="5920154"/>
            <a:ext cx="5267605" cy="35169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14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animBg="1"/>
      <p:bldP spid="347140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8BF55-C934-964E-B123-12970A1453E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46968"/>
            <a:ext cx="10515600" cy="1325563"/>
          </a:xfrm>
        </p:spPr>
        <p:txBody>
          <a:bodyPr/>
          <a:lstStyle/>
          <a:p>
            <a:r>
              <a:rPr lang="en-US"/>
              <a:t>Using Closure to Infer ALL FDs</a:t>
            </a:r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9719763" y="1135453"/>
            <a:ext cx="197361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C</a:t>
            </a:r>
            <a: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B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 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D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165168" y="1053657"/>
            <a:ext cx="1334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prstClr val="black"/>
                </a:solidFill>
                <a:latin typeface="Calibri"/>
              </a:rPr>
              <a:t>Example</a:t>
            </a:r>
            <a:r>
              <a:rPr lang="en-US" sz="2400" u="sng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Given F =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849257" y="1549446"/>
            <a:ext cx="7241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1: Compute 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, for every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set of attributes X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:</a:t>
            </a: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849256" y="2556496"/>
            <a:ext cx="8293641" cy="132343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{A}, {B}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{B,D}, {C}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{C}, {D}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{D}, {A,B}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{A,B,C,D}, {A,C}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{A,C}, {A,D}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}, {B,C}</a:t>
            </a:r>
            <a:r>
              <a:rPr lang="en-US" sz="2000" baseline="30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{B,C,D}, {C,D}</a:t>
            </a:r>
            <a:r>
              <a:rPr lang="en-US" sz="2000" baseline="30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{C, D}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{A,B,C,D}, {B,C,D}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{B,C,D},    {A,B,C,D}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838200" y="4585478"/>
            <a:ext cx="86362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2: Enumerate all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FDs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 Y, </a:t>
            </a:r>
            <a:r>
              <a:rPr lang="en-US" sz="2800" dirty="0" err="1">
                <a:solidFill>
                  <a:prstClr val="black"/>
                </a:solidFill>
                <a:latin typeface="Calibri"/>
                <a:sym typeface="Wingdings" charset="2"/>
              </a:rPr>
              <a:t>s.t.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 Y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Symbol" charset="2"/>
              </a:rPr>
              <a:t>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X </a:t>
            </a:r>
            <a:r>
              <a:rPr lang="en-US" sz="2800" dirty="0" smtClean="0">
                <a:solidFill>
                  <a:prstClr val="black"/>
                </a:solidFill>
                <a:latin typeface="Calibri"/>
                <a:sym typeface="Symbol" charset="2"/>
              </a:rPr>
              <a:t> Y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Symbol" charset="2"/>
              </a:rPr>
              <a:t>= :</a:t>
            </a: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838200" y="5305057"/>
            <a:ext cx="830469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{C,D}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{B,C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,C}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D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  <a:endParaRPr lang="en-US" sz="2400" dirty="0" smtClean="0">
              <a:solidFill>
                <a:prstClr val="black"/>
              </a:solidFill>
              <a:latin typeface="Menlo" charset="0"/>
              <a:ea typeface="Menlo" charset="0"/>
              <a:cs typeface="Menlo" charset="0"/>
              <a:sym typeface="Wingdings" charset="2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{A,B,C}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{D}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{A,B,D}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{C}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{A,C,D}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{B}</a:t>
            </a:r>
            <a:endParaRPr lang="en-US" sz="24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5329" y="1495336"/>
            <a:ext cx="7169712" cy="63144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8BF55-C934-964E-B123-12970A1453E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46968"/>
            <a:ext cx="10515600" cy="1325563"/>
          </a:xfrm>
        </p:spPr>
        <p:txBody>
          <a:bodyPr/>
          <a:lstStyle/>
          <a:p>
            <a:r>
              <a:rPr lang="en-US"/>
              <a:t>Using Closure to Infer ALL FDs</a:t>
            </a:r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9719763" y="1135453"/>
            <a:ext cx="197361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C</a:t>
            </a:r>
            <a: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B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 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D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165168" y="1053657"/>
            <a:ext cx="1334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prstClr val="black"/>
                </a:solidFill>
                <a:latin typeface="Calibri"/>
              </a:rPr>
              <a:t>Example</a:t>
            </a:r>
            <a:r>
              <a:rPr lang="en-US" sz="2400" u="sng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Given F =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838200" y="4585478"/>
            <a:ext cx="86362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2: Enumerate all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FDs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 Y, </a:t>
            </a:r>
            <a:r>
              <a:rPr lang="en-US" sz="2800" dirty="0" err="1">
                <a:solidFill>
                  <a:prstClr val="black"/>
                </a:solidFill>
                <a:latin typeface="Calibri"/>
                <a:sym typeface="Wingdings" charset="2"/>
              </a:rPr>
              <a:t>s.t.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 Y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Symbol" charset="2"/>
              </a:rPr>
              <a:t>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X </a:t>
            </a:r>
            <a:r>
              <a:rPr lang="en-US" sz="2800" dirty="0" smtClean="0">
                <a:solidFill>
                  <a:prstClr val="black"/>
                </a:solidFill>
                <a:latin typeface="Calibri"/>
                <a:sym typeface="Symbol" charset="2"/>
              </a:rPr>
              <a:t> Y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Symbol" charset="2"/>
              </a:rPr>
              <a:t>= :</a:t>
            </a: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838200" y="5305057"/>
            <a:ext cx="830469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{C,D}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{B,C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B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,C}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{D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  <a:endParaRPr lang="en-US" sz="2400" dirty="0" smtClean="0">
              <a:solidFill>
                <a:prstClr val="black"/>
              </a:solidFill>
              <a:latin typeface="Menlo" charset="0"/>
              <a:ea typeface="Menlo" charset="0"/>
              <a:cs typeface="Menlo" charset="0"/>
              <a:sym typeface="Wingdings" charset="2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{A,B,C}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{D}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{A,B,D}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{C}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{A,C,D}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{B}</a:t>
            </a:r>
            <a:endParaRPr lang="en-US" sz="24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8425" y="2182464"/>
            <a:ext cx="8475529" cy="2123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6105832" y="4585478"/>
            <a:ext cx="1042220" cy="52322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19763" y="4585478"/>
            <a:ext cx="198611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i="1" smtClean="0">
                <a:latin typeface="+mj-lt"/>
              </a:rPr>
              <a:t>“Y is in the closure of X”</a:t>
            </a:r>
            <a:endParaRPr lang="en-US" sz="2800" i="1">
              <a:latin typeface="+mj-lt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49257" y="1549446"/>
            <a:ext cx="7241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1: Compute 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, for every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set of attributes X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5329" y="1495336"/>
            <a:ext cx="7169712" cy="63144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49256" y="2556496"/>
            <a:ext cx="8293641" cy="132343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{A}, {B}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{B,D}, {C}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{C}, {D}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{D}, {A,B}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{A,B,C,D}, {A,C}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{A,C}, {A,D}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}, {B,C}</a:t>
            </a:r>
            <a:r>
              <a:rPr lang="en-US" sz="2000" baseline="30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{B,C,D}, {C,D}</a:t>
            </a:r>
            <a:r>
              <a:rPr lang="en-US" sz="2000" baseline="30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{C, D}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{A,B,C,D}, {B,C,D}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{B,C,D},    {A,B,C,D}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8BF55-C934-964E-B123-12970A1453E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46968"/>
            <a:ext cx="10515600" cy="1325563"/>
          </a:xfrm>
        </p:spPr>
        <p:txBody>
          <a:bodyPr/>
          <a:lstStyle/>
          <a:p>
            <a:r>
              <a:rPr lang="en-US"/>
              <a:t>Using Closure to Infer ALL FDs</a:t>
            </a:r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9719763" y="1135453"/>
            <a:ext cx="197361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C</a:t>
            </a:r>
            <a: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B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 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D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165168" y="1053657"/>
            <a:ext cx="1334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prstClr val="black"/>
                </a:solidFill>
                <a:latin typeface="Calibri"/>
              </a:rPr>
              <a:t>Example</a:t>
            </a:r>
            <a:r>
              <a:rPr lang="en-US" sz="2400" u="sng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Given F =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838200" y="4585478"/>
            <a:ext cx="86362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2: Enumerate all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FDs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 Y, </a:t>
            </a:r>
            <a:r>
              <a:rPr lang="en-US" sz="2800" dirty="0" err="1">
                <a:solidFill>
                  <a:prstClr val="black"/>
                </a:solidFill>
                <a:latin typeface="Calibri"/>
                <a:sym typeface="Wingdings" charset="2"/>
              </a:rPr>
              <a:t>s.t.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 Y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Symbol" charset="2"/>
              </a:rPr>
              <a:t>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Wingdings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X </a:t>
            </a:r>
            <a:r>
              <a:rPr lang="en-US" sz="2800" dirty="0" smtClean="0">
                <a:solidFill>
                  <a:prstClr val="black"/>
                </a:solidFill>
                <a:latin typeface="Calibri"/>
                <a:sym typeface="Symbol" charset="2"/>
              </a:rPr>
              <a:t> Y </a:t>
            </a:r>
            <a:r>
              <a:rPr lang="en-US" sz="2800" dirty="0">
                <a:solidFill>
                  <a:prstClr val="black"/>
                </a:solidFill>
                <a:latin typeface="Calibri"/>
                <a:sym typeface="Symbol" charset="2"/>
              </a:rPr>
              <a:t>= :</a:t>
            </a: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838200" y="5305057"/>
            <a:ext cx="830469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{C,D}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A,D}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{B,C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B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,C}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{D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  <a:endParaRPr lang="en-US" sz="2400" dirty="0" smtClean="0">
              <a:solidFill>
                <a:prstClr val="black"/>
              </a:solidFill>
              <a:latin typeface="Menlo" charset="0"/>
              <a:ea typeface="Menlo" charset="0"/>
              <a:cs typeface="Menlo" charset="0"/>
              <a:sym typeface="Wingdings" charset="2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{A,B,C}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{D}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{A,B,D}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{C}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,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{A,C,D}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{B}</a:t>
            </a:r>
            <a:endParaRPr lang="en-US" sz="24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8425" y="2182464"/>
            <a:ext cx="8475529" cy="2123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718322" y="4603645"/>
            <a:ext cx="1514168" cy="52322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19763" y="4585478"/>
            <a:ext cx="22165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i="1" smtClean="0">
                <a:latin typeface="+mj-lt"/>
              </a:rPr>
              <a:t>The FD X </a:t>
            </a:r>
            <a:r>
              <a:rPr lang="en-US" sz="2800" i="1" smtClean="0">
                <a:latin typeface="+mj-lt"/>
                <a:sym typeface="Wingdings"/>
              </a:rPr>
              <a:t> Y is non-trivial</a:t>
            </a:r>
            <a:endParaRPr lang="en-US" sz="2800" i="1" dirty="0">
              <a:latin typeface="+mj-lt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49257" y="1549446"/>
            <a:ext cx="7241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libri"/>
              </a:rPr>
              <a:t>Step 1: Compute X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, for every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set of attributes X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5329" y="1495336"/>
            <a:ext cx="7169712" cy="63144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49256" y="2556496"/>
            <a:ext cx="8293641" cy="132343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{A}, {B}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{B,D}, {C}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{C}, {D}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{D}, {A,B}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{A,B,C,D}, {A,C}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{A,C}, {A,D}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}, {B,C}</a:t>
            </a:r>
            <a:r>
              <a:rPr lang="en-US" sz="2000" baseline="30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{B,C,D}, {C,D}</a:t>
            </a:r>
            <a:r>
              <a:rPr lang="en-US" sz="2000" baseline="30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= {C, D}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{A,B,C,D}, {B,C,D}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{B,C,D},    {A,B,C,D}</a:t>
            </a:r>
            <a:r>
              <a:rPr lang="en-US" sz="2000" baseline="30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{A,B,C,D}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1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94689"/>
            <a:ext cx="8229600" cy="1143000"/>
          </a:xfrm>
        </p:spPr>
        <p:txBody>
          <a:bodyPr/>
          <a:lstStyle/>
          <a:p>
            <a:r>
              <a:rPr lang="en-US" dirty="0" err="1" smtClean="0"/>
              <a:t>Superkeys</a:t>
            </a:r>
            <a:r>
              <a:rPr lang="en-US" dirty="0" smtClean="0"/>
              <a:t> and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18433"/>
            <a:ext cx="8229600" cy="1143000"/>
          </a:xfrm>
        </p:spPr>
        <p:txBody>
          <a:bodyPr/>
          <a:lstStyle/>
          <a:p>
            <a:r>
              <a:rPr lang="en-US" dirty="0" smtClean="0"/>
              <a:t>Closures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</a:t>
            </a:r>
            <a:r>
              <a:rPr lang="en-US" dirty="0" err="1" smtClean="0"/>
              <a:t>Superkeys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199" y="2055681"/>
            <a:ext cx="757821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+mj-lt"/>
              </a:rPr>
              <a:t>A </a:t>
            </a:r>
            <a:r>
              <a:rPr lang="en-US" sz="3200" b="1" u="sng" dirty="0" err="1">
                <a:latin typeface="+mj-lt"/>
              </a:rPr>
              <a:t>superkey</a:t>
            </a:r>
            <a:r>
              <a:rPr lang="en-US" sz="3200" dirty="0">
                <a:latin typeface="+mj-lt"/>
              </a:rPr>
              <a:t> is a set of attributes </a:t>
            </a:r>
            <a:r>
              <a:rPr lang="en-US" sz="3200" b="1" dirty="0">
                <a:latin typeface="+mj-lt"/>
              </a:rPr>
              <a:t>A</a:t>
            </a:r>
            <a:r>
              <a:rPr lang="en-US" sz="3200" b="1" baseline="-25000" dirty="0">
                <a:latin typeface="+mj-lt"/>
              </a:rPr>
              <a:t>1</a:t>
            </a:r>
            <a:r>
              <a:rPr lang="en-US" sz="3200" b="1" dirty="0">
                <a:latin typeface="+mj-lt"/>
              </a:rPr>
              <a:t>, …, A</a:t>
            </a:r>
            <a:r>
              <a:rPr lang="en-US" sz="3200" b="1" baseline="-25000" dirty="0">
                <a:latin typeface="+mj-lt"/>
              </a:rPr>
              <a:t>n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s.t.</a:t>
            </a:r>
            <a:r>
              <a:rPr lang="en-US" sz="3200" dirty="0">
                <a:latin typeface="+mj-lt"/>
              </a:rPr>
              <a:t> </a:t>
            </a:r>
            <a:endParaRPr lang="en-US" sz="3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for </a:t>
            </a:r>
            <a:r>
              <a:rPr lang="en-US" sz="3200" i="1" dirty="0">
                <a:latin typeface="+mj-lt"/>
              </a:rPr>
              <a:t>any other</a:t>
            </a:r>
            <a:r>
              <a:rPr lang="en-US" sz="3200" dirty="0">
                <a:latin typeface="+mj-lt"/>
              </a:rPr>
              <a:t> attribute </a:t>
            </a:r>
            <a:r>
              <a:rPr lang="en-US" sz="3200" b="1" dirty="0">
                <a:latin typeface="+mj-lt"/>
              </a:rPr>
              <a:t>B</a:t>
            </a:r>
            <a:r>
              <a:rPr lang="en-US" sz="3200" dirty="0">
                <a:latin typeface="+mj-lt"/>
              </a:rPr>
              <a:t> in </a:t>
            </a:r>
            <a:r>
              <a:rPr lang="en-US" sz="3200" dirty="0" smtClean="0">
                <a:latin typeface="+mj-lt"/>
              </a:rPr>
              <a:t>R,</a:t>
            </a:r>
          </a:p>
          <a:p>
            <a:r>
              <a:rPr lang="en-US" sz="3200" dirty="0" smtClean="0">
                <a:latin typeface="+mj-lt"/>
              </a:rPr>
              <a:t>we </a:t>
            </a:r>
            <a:r>
              <a:rPr lang="en-US" sz="3200" dirty="0">
                <a:latin typeface="+mj-lt"/>
              </a:rPr>
              <a:t>have 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b="1" dirty="0" smtClean="0">
                <a:latin typeface="+mj-lt"/>
              </a:rPr>
              <a:t>{A</a:t>
            </a:r>
            <a:r>
              <a:rPr lang="en-US" sz="3200" b="1" baseline="-25000" dirty="0" smtClean="0">
                <a:latin typeface="+mj-lt"/>
              </a:rPr>
              <a:t>1</a:t>
            </a:r>
            <a:r>
              <a:rPr lang="en-US" sz="3200" b="1" dirty="0">
                <a:latin typeface="+mj-lt"/>
              </a:rPr>
              <a:t>, …, </a:t>
            </a:r>
            <a:r>
              <a:rPr lang="en-US" sz="3200" b="1" dirty="0" smtClean="0">
                <a:latin typeface="+mj-lt"/>
              </a:rPr>
              <a:t>A</a:t>
            </a:r>
            <a:r>
              <a:rPr lang="en-US" sz="3200" b="1" baseline="-25000" dirty="0" smtClean="0">
                <a:latin typeface="+mj-lt"/>
              </a:rPr>
              <a:t>n</a:t>
            </a:r>
            <a:r>
              <a:rPr lang="en-US" sz="3200" b="1" dirty="0" smtClean="0">
                <a:latin typeface="+mj-lt"/>
              </a:rPr>
              <a:t>} </a:t>
            </a:r>
            <a:r>
              <a:rPr lang="en-US" sz="3200" b="1" dirty="0" smtClean="0">
                <a:latin typeface="+mj-lt"/>
                <a:sym typeface="Wingdings"/>
              </a:rPr>
              <a:t> </a:t>
            </a:r>
            <a:r>
              <a:rPr lang="en-US" sz="3200" b="1" dirty="0">
                <a:latin typeface="+mj-lt"/>
                <a:sym typeface="Wingdings"/>
              </a:rPr>
              <a:t>B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199" y="4678001"/>
            <a:ext cx="487434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dirty="0">
                <a:latin typeface="+mj-lt"/>
                <a:sym typeface="Wingdings"/>
              </a:rPr>
              <a:t>A </a:t>
            </a:r>
            <a:r>
              <a:rPr lang="en-US" sz="3200" b="1" u="sng" dirty="0">
                <a:latin typeface="+mj-lt"/>
                <a:sym typeface="Wingdings"/>
              </a:rPr>
              <a:t>key</a:t>
            </a:r>
            <a:r>
              <a:rPr lang="en-US" sz="3200" b="1" dirty="0">
                <a:latin typeface="+mj-lt"/>
                <a:sym typeface="Wingdings"/>
              </a:rPr>
              <a:t> </a:t>
            </a:r>
            <a:r>
              <a:rPr lang="en-US" sz="3200" dirty="0">
                <a:latin typeface="+mj-lt"/>
                <a:sym typeface="Wingdings"/>
              </a:rPr>
              <a:t>is a </a:t>
            </a:r>
            <a:r>
              <a:rPr lang="en-US" sz="3200" i="1" dirty="0">
                <a:latin typeface="+mj-lt"/>
                <a:sym typeface="Wingdings"/>
              </a:rPr>
              <a:t>minimal</a:t>
            </a:r>
            <a:r>
              <a:rPr lang="en-US" sz="3200" dirty="0">
                <a:latin typeface="+mj-lt"/>
                <a:sym typeface="Wingdings"/>
              </a:rPr>
              <a:t> </a:t>
            </a:r>
            <a:r>
              <a:rPr lang="en-US" sz="3200" dirty="0" err="1" smtClean="0">
                <a:latin typeface="+mj-lt"/>
                <a:sym typeface="Wingdings"/>
              </a:rPr>
              <a:t>superkey</a:t>
            </a:r>
            <a:endParaRPr lang="en-US" sz="3200" dirty="0">
              <a:latin typeface="+mj-lt"/>
              <a:sym typeface="Wingding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99870" y="2240346"/>
            <a:ext cx="310699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I.e., all attributes are </a:t>
            </a:r>
            <a:r>
              <a:rPr lang="en-US" sz="2400" i="1" dirty="0" smtClean="0">
                <a:latin typeface="+mj-lt"/>
              </a:rPr>
              <a:t>functionally determined</a:t>
            </a:r>
            <a:r>
              <a:rPr lang="en-US" sz="2400" dirty="0" smtClean="0">
                <a:latin typeface="+mj-lt"/>
              </a:rPr>
              <a:t> by a </a:t>
            </a:r>
            <a:r>
              <a:rPr lang="en-US" sz="2400" dirty="0" err="1" smtClean="0">
                <a:latin typeface="+mj-lt"/>
              </a:rPr>
              <a:t>superkey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2307" y="4554889"/>
            <a:ext cx="341179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Meaning that no subset of a key is also a </a:t>
            </a:r>
            <a:r>
              <a:rPr lang="en-US" sz="2400" dirty="0" err="1" smtClean="0">
                <a:latin typeface="+mj-lt"/>
              </a:rPr>
              <a:t>superkey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737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Keys and </a:t>
            </a:r>
            <a:r>
              <a:rPr lang="en-US" dirty="0" err="1"/>
              <a:t>S</a:t>
            </a:r>
            <a:r>
              <a:rPr lang="en-US" dirty="0" err="1" smtClean="0"/>
              <a:t>uperkeys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each set of </a:t>
            </a:r>
            <a:r>
              <a:rPr lang="en-US" sz="3200" dirty="0"/>
              <a:t>attributes </a:t>
            </a:r>
            <a:r>
              <a:rPr lang="en-US" sz="3200" dirty="0" smtClean="0"/>
              <a:t>X</a:t>
            </a:r>
          </a:p>
          <a:p>
            <a:pPr marL="914400" lvl="1" indent="-457200">
              <a:buFont typeface="+mj-lt"/>
              <a:buAutoNum type="arabicPeriod"/>
            </a:pPr>
            <a:endParaRPr lang="en-US" sz="3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3200" dirty="0" smtClean="0"/>
              <a:t>Compute X</a:t>
            </a:r>
            <a:r>
              <a:rPr lang="en-US" sz="3200" baseline="30000" dirty="0" smtClean="0"/>
              <a:t>+</a:t>
            </a:r>
            <a:endParaRPr lang="en-US" sz="3200" dirty="0" smtClean="0"/>
          </a:p>
          <a:p>
            <a:pPr marL="914400" lvl="1" indent="-457200">
              <a:buFont typeface="+mj-lt"/>
              <a:buAutoNum type="arabicPeriod"/>
            </a:pPr>
            <a:endParaRPr lang="en-US" sz="3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3200" dirty="0" smtClean="0"/>
              <a:t>If X</a:t>
            </a:r>
            <a:r>
              <a:rPr lang="en-US" sz="3200" baseline="30000" dirty="0" smtClean="0"/>
              <a:t>+ </a:t>
            </a:r>
            <a:r>
              <a:rPr lang="en-US" sz="3200" dirty="0" smtClean="0"/>
              <a:t>= set of all attributes then X is a </a:t>
            </a:r>
            <a:r>
              <a:rPr lang="en-US" sz="3200" b="1" dirty="0" err="1" smtClean="0"/>
              <a:t>superkey</a:t>
            </a:r>
            <a:endParaRPr lang="en-US" sz="3200" b="1" dirty="0" smtClean="0"/>
          </a:p>
          <a:p>
            <a:pPr marL="914400" lvl="1" indent="-457200">
              <a:buFont typeface="+mj-lt"/>
              <a:buAutoNum type="arabicPeriod"/>
            </a:pPr>
            <a:endParaRPr lang="en-US" sz="3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3200" dirty="0" smtClean="0"/>
              <a:t>If X is minimal, then it is a </a:t>
            </a:r>
            <a:r>
              <a:rPr lang="en-US" sz="3200" b="1" dirty="0" smtClean="0"/>
              <a:t>key</a:t>
            </a:r>
          </a:p>
          <a:p>
            <a:pPr lvl="1"/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664245" y="4791968"/>
            <a:ext cx="3908323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Do we need to check all sets of attributes? Which sets? </a:t>
            </a:r>
          </a:p>
        </p:txBody>
      </p:sp>
    </p:spTree>
    <p:extLst>
      <p:ext uri="{BB962C8B-B14F-4D97-AF65-F5344CB8AC3E}">
        <p14:creationId xmlns:p14="http://schemas.microsoft.com/office/powerpoint/2010/main" val="82692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Finding Keys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35740"/>
            <a:ext cx="811898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price, category, color)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658682"/>
            <a:ext cx="609354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{name</a:t>
            </a:r>
            <a:r>
              <a:rPr lang="en-US" sz="3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3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category} </a:t>
            </a:r>
            <a:r>
              <a:rPr lang="en-US" sz="3000" dirty="0">
                <a:latin typeface="Menlo" charset="0"/>
                <a:ea typeface="Menlo" charset="0"/>
                <a:cs typeface="Menlo" charset="0"/>
                <a:sym typeface="Wingdings"/>
              </a:rPr>
              <a:t> </a:t>
            </a:r>
            <a:r>
              <a:rPr lang="en-US" sz="3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price</a:t>
            </a:r>
          </a:p>
          <a:p>
            <a:r>
              <a:rPr lang="en-US" sz="3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{category} </a:t>
            </a:r>
            <a:r>
              <a:rPr lang="en-US" sz="3000" dirty="0">
                <a:latin typeface="Menlo" charset="0"/>
                <a:ea typeface="Menlo" charset="0"/>
                <a:cs typeface="Menlo" charset="0"/>
                <a:sym typeface="Wingdings"/>
              </a:rPr>
              <a:t> </a:t>
            </a:r>
            <a:r>
              <a:rPr lang="en-US" sz="3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color</a:t>
            </a:r>
            <a:endParaRPr lang="en-US" sz="3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3231" y="4577189"/>
            <a:ext cx="7385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What is a key?</a:t>
            </a:r>
          </a:p>
        </p:txBody>
      </p:sp>
    </p:spTree>
    <p:extLst>
      <p:ext uri="{BB962C8B-B14F-4D97-AF65-F5344CB8AC3E}">
        <p14:creationId xmlns:p14="http://schemas.microsoft.com/office/powerpoint/2010/main" val="85759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Keys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35740"/>
            <a:ext cx="811898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price, category, color)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658682"/>
            <a:ext cx="609354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{name</a:t>
            </a:r>
            <a:r>
              <a:rPr lang="en-US" sz="3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3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category} </a:t>
            </a:r>
            <a:r>
              <a:rPr lang="en-US" sz="3000" dirty="0">
                <a:latin typeface="Menlo" charset="0"/>
                <a:ea typeface="Menlo" charset="0"/>
                <a:cs typeface="Menlo" charset="0"/>
                <a:sym typeface="Wingdings"/>
              </a:rPr>
              <a:t> </a:t>
            </a:r>
            <a:r>
              <a:rPr lang="en-US" sz="3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price</a:t>
            </a:r>
          </a:p>
          <a:p>
            <a:r>
              <a:rPr lang="en-US" sz="3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{category} </a:t>
            </a:r>
            <a:r>
              <a:rPr lang="en-US" sz="3000" dirty="0">
                <a:latin typeface="Menlo" charset="0"/>
                <a:ea typeface="Menlo" charset="0"/>
                <a:cs typeface="Menlo" charset="0"/>
                <a:sym typeface="Wingdings"/>
              </a:rPr>
              <a:t> </a:t>
            </a:r>
            <a:r>
              <a:rPr lang="en-US" sz="3000" dirty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color</a:t>
            </a:r>
            <a:endParaRPr lang="en-US" sz="3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8200" y="4174067"/>
                <a:ext cx="10515600" cy="2185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C00000"/>
                    </a:solidFill>
                    <a:latin typeface="Menlo" charset="0"/>
                    <a:ea typeface="Menlo" charset="0"/>
                    <a:cs typeface="Menlo" charset="0"/>
                  </a:rPr>
                  <a:t>{name, category}</a:t>
                </a:r>
                <a:r>
                  <a:rPr lang="en-US" sz="2400" baseline="30000" dirty="0">
                    <a:solidFill>
                      <a:srgbClr val="C00000"/>
                    </a:solidFill>
                    <a:latin typeface="Menlo" charset="0"/>
                    <a:ea typeface="Menlo" charset="0"/>
                    <a:cs typeface="Menlo" charset="0"/>
                  </a:rPr>
                  <a:t>+</a:t>
                </a:r>
                <a:r>
                  <a:rPr lang="en-US" sz="2400" dirty="0">
                    <a:latin typeface="Menlo" charset="0"/>
                    <a:ea typeface="Menlo" charset="0"/>
                    <a:cs typeface="Menlo" charset="0"/>
                  </a:rPr>
                  <a:t> = </a:t>
                </a:r>
                <a:r>
                  <a:rPr lang="en-US" sz="2400" dirty="0">
                    <a:solidFill>
                      <a:srgbClr val="C00000"/>
                    </a:solidFill>
                    <a:latin typeface="Menlo" charset="0"/>
                    <a:ea typeface="Menlo" charset="0"/>
                    <a:cs typeface="Menlo" charset="0"/>
                  </a:rPr>
                  <a:t>{name, price, category, 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Menlo" charset="0"/>
                    <a:ea typeface="Menlo" charset="0"/>
                    <a:cs typeface="Menlo" charset="0"/>
                  </a:rPr>
                  <a:t>color}</a:t>
                </a:r>
              </a:p>
              <a:p>
                <a:pPr lvl="7"/>
                <a:r>
                  <a:rPr lang="en-US" sz="2400" dirty="0" smtClean="0">
                    <a:latin typeface="Menlo" charset="0"/>
                    <a:ea typeface="Menlo" charset="0"/>
                    <a:cs typeface="Menlo" charset="0"/>
                  </a:rPr>
                  <a:t>= </a:t>
                </a:r>
                <a:r>
                  <a:rPr lang="en-US" sz="2800" dirty="0" smtClean="0">
                    <a:latin typeface="+mj-lt"/>
                    <a:ea typeface="Menlo" charset="0"/>
                    <a:cs typeface="Menlo" charset="0"/>
                  </a:rPr>
                  <a:t>the set of all attributes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⟹</m:t>
                    </m:r>
                  </m:oMath>
                </a14:m>
                <a:r>
                  <a:rPr lang="en-US" sz="2400" b="1" dirty="0" smtClean="0">
                    <a:latin typeface="Menlo" charset="0"/>
                    <a:ea typeface="Menlo" charset="0"/>
                    <a:cs typeface="Menlo" charset="0"/>
                  </a:rPr>
                  <a:t> </a:t>
                </a:r>
                <a:r>
                  <a:rPr lang="en-US" sz="2800" dirty="0" smtClean="0">
                    <a:latin typeface="+mj-lt"/>
                    <a:ea typeface="Menlo" charset="0"/>
                    <a:cs typeface="Menlo" charset="0"/>
                  </a:rPr>
                  <a:t>this is a </a:t>
                </a:r>
                <a:r>
                  <a:rPr lang="en-US" sz="2800" b="1" dirty="0" err="1" smtClean="0">
                    <a:latin typeface="+mj-lt"/>
                    <a:ea typeface="Menlo" charset="0"/>
                    <a:cs typeface="Menlo" charset="0"/>
                  </a:rPr>
                  <a:t>superkey</a:t>
                </a:r>
                <a:endParaRPr lang="en-US" sz="2800" b="1" dirty="0">
                  <a:latin typeface="+mj-lt"/>
                  <a:ea typeface="Menlo" charset="0"/>
                  <a:cs typeface="Menlo" charset="0"/>
                </a:endParaRPr>
              </a:p>
              <a:p>
                <a:pPr lvl="7"/>
                <a14:m>
                  <m:oMath xmlns:m="http://schemas.openxmlformats.org/officeDocument/2006/math">
                    <m:r>
                      <a:rPr lang="en-US" sz="2800" b="0" i="1">
                        <a:latin typeface="Cambria Math" charset="0"/>
                        <a:ea typeface="Cambria Math" charset="0"/>
                        <a:cs typeface="Cambria Math" charset="0"/>
                      </a:rPr>
                      <m:t>⟹</m:t>
                    </m:r>
                  </m:oMath>
                </a14:m>
                <a:r>
                  <a:rPr lang="en-US" sz="2800" dirty="0">
                    <a:latin typeface="+mj-lt"/>
                    <a:ea typeface="Menlo" charset="0"/>
                    <a:cs typeface="Menlo" charset="0"/>
                  </a:rPr>
                  <a:t> this is a </a:t>
                </a:r>
                <a:r>
                  <a:rPr lang="en-US" sz="2800" b="1" dirty="0" smtClean="0">
                    <a:latin typeface="+mj-lt"/>
                    <a:ea typeface="Menlo" charset="0"/>
                    <a:cs typeface="Menlo" charset="0"/>
                  </a:rPr>
                  <a:t>key</a:t>
                </a:r>
                <a:r>
                  <a:rPr lang="en-US" sz="2800" dirty="0" smtClean="0">
                    <a:latin typeface="+mj-lt"/>
                    <a:ea typeface="Menlo" charset="0"/>
                    <a:cs typeface="Menlo" charset="0"/>
                  </a:rPr>
                  <a:t>, since neither 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Menlo" charset="0"/>
                    <a:ea typeface="Menlo" charset="0"/>
                    <a:cs typeface="Menlo" charset="0"/>
                  </a:rPr>
                  <a:t>name</a:t>
                </a:r>
                <a:r>
                  <a:rPr lang="en-US" sz="2800" dirty="0" smtClean="0">
                    <a:latin typeface="+mj-lt"/>
                    <a:ea typeface="Menlo" charset="0"/>
                    <a:cs typeface="Menlo" charset="0"/>
                  </a:rPr>
                  <a:t> nor 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Menlo" charset="0"/>
                    <a:ea typeface="Menlo" charset="0"/>
                    <a:cs typeface="Menlo" charset="0"/>
                  </a:rPr>
                  <a:t>category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800" dirty="0" smtClean="0">
                    <a:latin typeface="+mj-lt"/>
                    <a:ea typeface="Menlo" charset="0"/>
                    <a:cs typeface="Menlo" charset="0"/>
                  </a:rPr>
                  <a:t>alone is a </a:t>
                </a:r>
                <a:r>
                  <a:rPr lang="en-US" sz="2800" dirty="0" err="1" smtClean="0">
                    <a:latin typeface="+mj-lt"/>
                    <a:ea typeface="Menlo" charset="0"/>
                    <a:cs typeface="Menlo" charset="0"/>
                  </a:rPr>
                  <a:t>superkey</a:t>
                </a:r>
                <a:endParaRPr lang="en-US" sz="2800" dirty="0">
                  <a:latin typeface="+mj-lt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74067"/>
                <a:ext cx="10515600" cy="2185214"/>
              </a:xfrm>
              <a:prstGeom prst="rect">
                <a:avLst/>
              </a:prstGeom>
              <a:blipFill rotWithShape="0">
                <a:blip r:embed="rId2"/>
                <a:stretch>
                  <a:fillRect l="-928" t="-2235" r="-290" b="-7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7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Activity-5-1.ipynb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A76-1978-E744-848C-DEB1AB6005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of a set of Attributes</a:t>
            </a:r>
          </a:p>
        </p:txBody>
      </p:sp>
      <p:sp>
        <p:nvSpPr>
          <p:cNvPr id="343043" name="Text Box 3"/>
          <p:cNvSpPr txBox="1">
            <a:spLocks noChangeArrowheads="1"/>
          </p:cNvSpPr>
          <p:nvPr/>
        </p:nvSpPr>
        <p:spPr bwMode="auto">
          <a:xfrm>
            <a:off x="838200" y="1761732"/>
            <a:ext cx="1067861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b="1" dirty="0">
                <a:solidFill>
                  <a:prstClr val="black"/>
                </a:solidFill>
                <a:latin typeface="+mj-lt"/>
              </a:rPr>
              <a:t>Given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a set of attributes  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A</a:t>
            </a:r>
            <a:r>
              <a:rPr lang="en-US" sz="2800" b="1" baseline="-25000" dirty="0">
                <a:solidFill>
                  <a:prstClr val="black"/>
                </a:solidFill>
                <a:latin typeface="+mj-lt"/>
              </a:rPr>
              <a:t>1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, …, A</a:t>
            </a:r>
            <a:r>
              <a:rPr lang="en-US" sz="2800" b="1" baseline="-25000" dirty="0">
                <a:solidFill>
                  <a:prstClr val="black"/>
                </a:solidFill>
                <a:latin typeface="+mj-lt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and a set of FDs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F:</a:t>
            </a:r>
            <a:endParaRPr lang="en-US" sz="2800" b="1" dirty="0">
              <a:solidFill>
                <a:prstClr val="black"/>
              </a:solidFill>
              <a:latin typeface="+mj-lt"/>
            </a:endParaRPr>
          </a:p>
          <a:p>
            <a:pPr eaLnBrk="0" hangingPunct="0"/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Then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the </a:t>
            </a:r>
            <a:r>
              <a:rPr lang="en-US" sz="2800" b="1" u="sng" dirty="0">
                <a:solidFill>
                  <a:prstClr val="black"/>
                </a:solidFill>
                <a:latin typeface="+mj-lt"/>
              </a:rPr>
              <a:t>closure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, 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{A</a:t>
            </a:r>
            <a:r>
              <a:rPr lang="en-US" sz="2800" b="1" baseline="-25000" dirty="0">
                <a:solidFill>
                  <a:prstClr val="black"/>
                </a:solidFill>
                <a:latin typeface="+mj-lt"/>
              </a:rPr>
              <a:t>1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, …, A</a:t>
            </a:r>
            <a:r>
              <a:rPr lang="en-US" sz="2800" b="1" baseline="-25000" dirty="0">
                <a:solidFill>
                  <a:prstClr val="black"/>
                </a:solidFill>
                <a:latin typeface="+mj-lt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}</a:t>
            </a:r>
            <a:r>
              <a:rPr lang="en-US" sz="2800" b="1" baseline="30000" dirty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is the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set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of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attributes 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B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</a:rPr>
              <a:t>s.t.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{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A</a:t>
            </a:r>
            <a:r>
              <a:rPr lang="en-US" sz="2800" b="1" baseline="-25000" dirty="0" smtClean="0">
                <a:solidFill>
                  <a:prstClr val="black"/>
                </a:solidFill>
                <a:latin typeface="+mj-lt"/>
              </a:rPr>
              <a:t>1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, …,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A</a:t>
            </a:r>
            <a:r>
              <a:rPr lang="en-US" sz="2800" b="1" baseline="-25000" dirty="0" smtClean="0">
                <a:solidFill>
                  <a:prstClr val="black"/>
                </a:solidFill>
                <a:latin typeface="+mj-lt"/>
              </a:rPr>
              <a:t>n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} </a:t>
            </a:r>
            <a:r>
              <a:rPr lang="en-US" sz="2800" b="1" dirty="0">
                <a:solidFill>
                  <a:prstClr val="black"/>
                </a:solidFill>
                <a:latin typeface="+mj-lt"/>
                <a:sym typeface="Wingdings" charset="2"/>
              </a:rPr>
              <a:t> B</a:t>
            </a:r>
            <a:endParaRPr lang="en-US" sz="28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3366397" y="3307747"/>
            <a:ext cx="532068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{department}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{color, 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3045" name="Text Box 5"/>
          <p:cNvSpPr txBox="1">
            <a:spLocks noChangeArrowheads="1"/>
          </p:cNvSpPr>
          <p:nvPr/>
        </p:nvSpPr>
        <p:spPr bwMode="auto">
          <a:xfrm>
            <a:off x="838200" y="3215414"/>
            <a:ext cx="24288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u="sng" dirty="0">
                <a:solidFill>
                  <a:prstClr val="black"/>
                </a:solidFill>
                <a:latin typeface="+mj-lt"/>
              </a:rPr>
              <a:t>Example: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    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F =</a:t>
            </a:r>
          </a:p>
        </p:txBody>
      </p:sp>
      <p:sp>
        <p:nvSpPr>
          <p:cNvPr id="343046" name="Text Box 6"/>
          <p:cNvSpPr txBox="1">
            <a:spLocks noChangeArrowheads="1"/>
          </p:cNvSpPr>
          <p:nvPr/>
        </p:nvSpPr>
        <p:spPr bwMode="auto">
          <a:xfrm>
            <a:off x="838200" y="4812453"/>
            <a:ext cx="17370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i="1" dirty="0" smtClean="0">
                <a:solidFill>
                  <a:prstClr val="black"/>
                </a:solidFill>
                <a:latin typeface="+mj-lt"/>
              </a:rPr>
              <a:t>Example Closures:</a:t>
            </a:r>
            <a:endParaRPr lang="en-US" sz="2400" b="1" i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366397" y="4812453"/>
            <a:ext cx="6935071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color, 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, 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6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4" grpId="0" animBg="1"/>
      <p:bldP spid="343045" grpId="0"/>
      <p:bldP spid="343046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EF2-21A1-FB4C-B5C2-3D84646BF1A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4067" name="Text Box 3"/>
              <p:cNvSpPr txBox="1">
                <a:spLocks noChangeArrowheads="1"/>
              </p:cNvSpPr>
              <p:nvPr/>
            </p:nvSpPr>
            <p:spPr bwMode="auto">
              <a:xfrm>
                <a:off x="1950474" y="2291845"/>
                <a:ext cx="8291052" cy="4524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lnSpc>
                    <a:spcPct val="150000"/>
                  </a:lnSpc>
                </a:pP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Start with 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 = {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</a:t>
                </a:r>
                <a:r>
                  <a:rPr lang="en-US" sz="32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A</a:t>
                </a:r>
                <a:r>
                  <a:rPr lang="en-US" sz="32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n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and set of FDs F.</a:t>
                </a:r>
                <a:endParaRPr lang="en-US" sz="32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>
                  <a:lnSpc>
                    <a:spcPct val="150000"/>
                  </a:lnSpc>
                </a:pPr>
                <a:r>
                  <a:rPr lang="en-US" sz="32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Repeat until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doesn’t change;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do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:</a:t>
                </a:r>
              </a:p>
              <a:p>
                <a:pPr eaLnBrk="0" hangingPunct="0">
                  <a:lnSpc>
                    <a:spcPct val="150000"/>
                  </a:lnSpc>
                </a:pPr>
                <a:r>
                  <a:rPr lang="en-US" sz="32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	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if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{B</a:t>
                </a:r>
                <a:r>
                  <a:rPr lang="en-US" sz="32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32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32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  <a:sym typeface="Wingdings" charset="2"/>
                  </a:rPr>
                  <a:t> C 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is 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entailed by F </a:t>
                </a:r>
              </a:p>
              <a:p>
                <a:pPr eaLnBrk="0" hangingPunct="0">
                  <a:lnSpc>
                    <a:spcPct val="150000"/>
                  </a:lnSpc>
                </a:pPr>
                <a:r>
                  <a:rPr lang="en-US" sz="32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  and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{B</a:t>
                </a:r>
                <a:r>
                  <a:rPr lang="en-US" sz="32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32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32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prstClr val="black"/>
                        </a:solidFill>
                        <a:latin typeface="Cambria Math" charset="0"/>
                        <a:ea typeface="Menlo" charset="0"/>
                        <a:cs typeface="Menlo" charset="0"/>
                      </a:rPr>
                      <m:t>⊆</m:t>
                    </m:r>
                  </m:oMath>
                </a14:m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      // m &lt;= n</a:t>
                </a:r>
                <a:endParaRPr lang="en-US" sz="32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>
                  <a:lnSpc>
                    <a:spcPct val="150000"/>
                  </a:lnSpc>
                </a:pP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 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		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then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</a:t>
                </a:r>
                <a:r>
                  <a:rPr lang="en-US" sz="32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add C to X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.</a:t>
                </a:r>
              </a:p>
              <a:p>
                <a:pPr eaLnBrk="0" hangingPunct="0">
                  <a:lnSpc>
                    <a:spcPct val="150000"/>
                  </a:lnSpc>
                </a:pPr>
                <a:r>
                  <a:rPr lang="en-US" sz="32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Return</a:t>
                </a:r>
                <a:r>
                  <a:rPr lang="en-US" sz="32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as X</a:t>
                </a:r>
                <a:r>
                  <a:rPr lang="en-US" sz="3200" baseline="30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+</a:t>
                </a:r>
                <a:endParaRPr lang="en-US" sz="3200" baseline="300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3440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0474" y="2291845"/>
                <a:ext cx="8291052" cy="45243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784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EF2-21A1-FB4C-B5C2-3D84646BF1A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4067" name="Text Box 3"/>
              <p:cNvSpPr txBox="1">
                <a:spLocks noChangeArrowheads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Start with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 = {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}, FDs F.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Repeat until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doesn’t change;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do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: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if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  <a:sym typeface="Wingdings" charset="2"/>
                  </a:rPr>
                  <a:t> C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is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in F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and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charset="0"/>
                        <a:ea typeface="Menlo" charset="0"/>
                        <a:cs typeface="Menlo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X: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  then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add C to X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.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Return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as X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+</a:t>
                </a:r>
                <a:endParaRPr lang="en-US" sz="2400" baseline="300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3440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38200" y="4228485"/>
            <a:ext cx="4441723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{color, 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780" y="4043819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F =</a:t>
            </a:r>
            <a:endParaRPr lang="en-US" sz="2400"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667147" y="1462894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endParaRPr lang="en-US" sz="2400" dirty="0" smtClean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EF2-21A1-FB4C-B5C2-3D84646BF1A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4067" name="Text Box 3"/>
              <p:cNvSpPr txBox="1">
                <a:spLocks noChangeArrowheads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Start with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 = {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}, FDs F.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Repeat until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doesn’t change;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do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: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if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  <a:sym typeface="Wingdings" charset="2"/>
                  </a:rPr>
                  <a:t> C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is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in F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and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charset="0"/>
                        <a:ea typeface="Menlo" charset="0"/>
                        <a:cs typeface="Menlo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X: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  then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add C to X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.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Return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as X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+</a:t>
                </a:r>
                <a:endParaRPr lang="en-US" sz="2400" baseline="300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3440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38199" y="4228485"/>
            <a:ext cx="4441723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{color, 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780" y="4043819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F =</a:t>
            </a:r>
            <a:endParaRPr lang="en-US" sz="2400"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667147" y="1462894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667147" y="2693936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199" y="4299802"/>
            <a:ext cx="3301182" cy="62926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35561" y="1248697"/>
            <a:ext cx="6390968" cy="12486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EF2-21A1-FB4C-B5C2-3D84646BF1A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4067" name="Text Box 3"/>
              <p:cNvSpPr txBox="1">
                <a:spLocks noChangeArrowheads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Start with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 = {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}, FDs F.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Repeat until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doesn’t change;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do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: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if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  <a:sym typeface="Wingdings" charset="2"/>
                  </a:rPr>
                  <a:t> C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is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in F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and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charset="0"/>
                        <a:ea typeface="Menlo" charset="0"/>
                        <a:cs typeface="Menlo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X: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  then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add C to X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.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Return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as X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+</a:t>
                </a:r>
                <a:endParaRPr lang="en-US" sz="2400" baseline="300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3440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38199" y="4228485"/>
            <a:ext cx="4441723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{color, 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780" y="4043819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F =</a:t>
            </a:r>
            <a:endParaRPr lang="en-US" sz="2400"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667147" y="1462894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667147" y="2693936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667147" y="3924978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color, 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38199" y="5007018"/>
            <a:ext cx="3782962" cy="62926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535561" y="1248697"/>
            <a:ext cx="6390968" cy="252356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EF2-21A1-FB4C-B5C2-3D84646BF1A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4067" name="Text Box 3"/>
              <p:cNvSpPr txBox="1">
                <a:spLocks noChangeArrowheads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Start with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 = {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A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}, FDs F.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Repeat until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doesn’t change;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do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: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if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  <a:sym typeface="Wingdings" charset="2"/>
                  </a:rPr>
                  <a:t> C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is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in F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and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{B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1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, …,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B</a:t>
                </a:r>
                <a:r>
                  <a:rPr lang="en-US" sz="2400" baseline="-25000" dirty="0" err="1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charset="0"/>
                        <a:ea typeface="Menlo" charset="0"/>
                        <a:cs typeface="Menlo" charset="0"/>
                      </a:rPr>
                      <m:t>⊆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X:</a:t>
                </a:r>
                <a:endParaRPr lang="en-US" sz="24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  <a:p>
                <a:pPr eaLnBrk="0" hangingPunct="0"/>
                <a:r>
                  <a:rPr lang="en-US" sz="2400" b="1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   then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 </a:t>
                </a:r>
                <a:r>
                  <a:rPr lang="en-US" sz="2400" dirty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add C to X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.</a:t>
                </a:r>
              </a:p>
              <a:p>
                <a:pPr eaLnBrk="0" hangingPunct="0"/>
                <a:r>
                  <a:rPr lang="en-US" sz="2400" b="1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Return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 X as X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+mj-lt"/>
                    <a:ea typeface="Menlo" charset="0"/>
                    <a:cs typeface="Menlo" charset="0"/>
                  </a:rPr>
                  <a:t>+</a:t>
                </a:r>
                <a:endParaRPr lang="en-US" sz="2400" baseline="30000" dirty="0">
                  <a:solidFill>
                    <a:prstClr val="black"/>
                  </a:solidFill>
                  <a:latin typeface="+mj-lt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3440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463936"/>
                <a:ext cx="4441723" cy="23083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88780" y="4043819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F =</a:t>
            </a:r>
            <a:endParaRPr lang="en-US" sz="2400"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667147" y="1462894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667147" y="5156021"/>
            <a:ext cx="6052906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color, 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, 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667147" y="2693936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667147" y="3924978"/>
            <a:ext cx="605290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category}</a:t>
            </a:r>
            <a:r>
              <a:rPr lang="en-US" sz="2400" baseline="300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+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{name, category, color, 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838199" y="4228485"/>
            <a:ext cx="4441723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{name}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dept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endParaRPr lang="en-US" sz="2400" dirty="0" smtClean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{color, category}</a:t>
            </a:r>
            <a:r>
              <a:rPr lang="en-US" sz="24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{price}</a:t>
            </a:r>
            <a:endParaRPr lang="en-US" sz="24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38199" y="5633906"/>
            <a:ext cx="3782962" cy="90290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535561" y="1248697"/>
            <a:ext cx="6390968" cy="372642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92" y="707922"/>
            <a:ext cx="10515600" cy="103269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6973" y="4687162"/>
            <a:ext cx="68101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dirty="0">
                <a:solidFill>
                  <a:prstClr val="black"/>
                </a:solidFill>
                <a:latin typeface="+mj-lt"/>
              </a:rPr>
              <a:t>Compute {</a:t>
            </a:r>
            <a:r>
              <a:rPr lang="en-US" sz="3200">
                <a:solidFill>
                  <a:prstClr val="black"/>
                </a:solidFill>
                <a:latin typeface="+mj-lt"/>
              </a:rPr>
              <a:t>A,B</a:t>
            </a:r>
            <a:r>
              <a:rPr lang="en-US" sz="3200" smtClean="0">
                <a:solidFill>
                  <a:prstClr val="black"/>
                </a:solidFill>
                <a:latin typeface="+mj-lt"/>
              </a:rPr>
              <a:t>}</a:t>
            </a:r>
            <a:r>
              <a:rPr lang="en-US" sz="3200" baseline="30000" smtClean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320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= {A, B,                             }</a:t>
            </a:r>
          </a:p>
          <a:p>
            <a:pPr eaLnBrk="0" hangingPunct="0"/>
            <a:endParaRPr lang="en-US" sz="3200" dirty="0">
              <a:solidFill>
                <a:prstClr val="black"/>
              </a:solidFill>
              <a:latin typeface="+mj-lt"/>
            </a:endParaRPr>
          </a:p>
          <a:p>
            <a:pPr eaLnBrk="0" hangingPunct="0"/>
            <a:r>
              <a:rPr lang="en-US" sz="3200" dirty="0">
                <a:solidFill>
                  <a:prstClr val="black"/>
                </a:solidFill>
                <a:latin typeface="+mj-lt"/>
              </a:rPr>
              <a:t>Compute {A, F}</a:t>
            </a:r>
            <a:r>
              <a:rPr lang="en-US" sz="3200" baseline="30000" dirty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+mj-lt"/>
              </a:rPr>
              <a:t>= </a:t>
            </a:r>
            <a:r>
              <a:rPr lang="en-US" sz="3200" dirty="0">
                <a:solidFill>
                  <a:prstClr val="black"/>
                </a:solidFill>
                <a:latin typeface="+mj-lt"/>
              </a:rPr>
              <a:t>{A, F,                             }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6973" y="2185780"/>
            <a:ext cx="3214341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R(A,B,C,D,E,F)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391050" y="2185780"/>
            <a:ext cx="2699778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{A,B}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{C}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{A,D}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{E}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 </a:t>
            </a:r>
            <a:r>
              <a:rPr lang="en-US" sz="28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{D}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{A,F} </a:t>
            </a:r>
            <a:r>
              <a:rPr lang="en-US" sz="28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800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{B}</a:t>
            </a:r>
            <a:endParaRPr lang="en-US" sz="28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8431" y="1662560"/>
            <a:ext cx="1639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Attributes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18909" y="1660975"/>
            <a:ext cx="559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1877</Words>
  <Application>Microsoft Office PowerPoint</Application>
  <PresentationFormat>Widescreen</PresentationFormat>
  <Paragraphs>266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Menlo</vt:lpstr>
      <vt:lpstr>Symbol</vt:lpstr>
      <vt:lpstr>Wingdings</vt:lpstr>
      <vt:lpstr>Office Theme</vt:lpstr>
      <vt:lpstr>Lectures 14: Design Theory III</vt:lpstr>
      <vt:lpstr>Closures</vt:lpstr>
      <vt:lpstr>Closure of a set of Attributes</vt:lpstr>
      <vt:lpstr>Closure Algorithm</vt:lpstr>
      <vt:lpstr>Closure Algorithm</vt:lpstr>
      <vt:lpstr>Closure Algorithm</vt:lpstr>
      <vt:lpstr>Closure Algorithm</vt:lpstr>
      <vt:lpstr>Closure Algorithm</vt:lpstr>
      <vt:lpstr>Example</vt:lpstr>
      <vt:lpstr>Example</vt:lpstr>
      <vt:lpstr>Example</vt:lpstr>
      <vt:lpstr>3. Closures, Superkeys &amp; Keys</vt:lpstr>
      <vt:lpstr>What you will learn about in this section</vt:lpstr>
      <vt:lpstr>Why Do We Need the Closure?</vt:lpstr>
      <vt:lpstr>Using Closure to Infer ALL FDs</vt:lpstr>
      <vt:lpstr>Using Closure to Infer ALL FDs</vt:lpstr>
      <vt:lpstr>Using Closure to Infer ALL FDs</vt:lpstr>
      <vt:lpstr>Using Closure to Infer ALL FDs</vt:lpstr>
      <vt:lpstr>Superkeys and Keys</vt:lpstr>
      <vt:lpstr>Keys and Superkeys</vt:lpstr>
      <vt:lpstr>Finding Keys and Superkeys </vt:lpstr>
      <vt:lpstr>Example of Finding Keys</vt:lpstr>
      <vt:lpstr>Example of Keys</vt:lpstr>
      <vt:lpstr>Activity-5-1.ipynb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 The ER Model</dc:title>
  <dc:creator>Alex Ratner</dc:creator>
  <cp:lastModifiedBy>Xiannong Meng</cp:lastModifiedBy>
  <cp:revision>363</cp:revision>
  <dcterms:created xsi:type="dcterms:W3CDTF">2015-09-18T05:48:25Z</dcterms:created>
  <dcterms:modified xsi:type="dcterms:W3CDTF">2018-02-20T14:37:14Z</dcterms:modified>
</cp:coreProperties>
</file>